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4"/>
    <p:sldMasterId id="2147483728" r:id="rId5"/>
  </p:sldMasterIdLst>
  <p:notesMasterIdLst>
    <p:notesMasterId r:id="rId16"/>
  </p:notesMasterIdLst>
  <p:handoutMasterIdLst>
    <p:handoutMasterId r:id="rId17"/>
  </p:handoutMasterIdLst>
  <p:sldIdLst>
    <p:sldId id="258" r:id="rId6"/>
    <p:sldId id="284" r:id="rId7"/>
    <p:sldId id="261" r:id="rId8"/>
    <p:sldId id="293" r:id="rId9"/>
    <p:sldId id="294" r:id="rId10"/>
    <p:sldId id="295" r:id="rId11"/>
    <p:sldId id="296" r:id="rId12"/>
    <p:sldId id="297" r:id="rId13"/>
    <p:sldId id="298" r:id="rId14"/>
    <p:sldId id="262" r:id="rId15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987" autoAdjust="0"/>
    <p:restoredTop sz="95017" autoAdjust="0"/>
  </p:normalViewPr>
  <p:slideViewPr>
    <p:cSldViewPr snapToGrid="0">
      <p:cViewPr>
        <p:scale>
          <a:sx n="200" d="100"/>
          <a:sy n="200" d="100"/>
        </p:scale>
        <p:origin x="-3636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2164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623AA0E9-8CD0-4A6E-A65E-A06028B83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5E2408B-C9AB-4665-AC99-B057BD0A43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66A90C3-6D70-4CC0-90BD-7391CC100288}" type="datetime1">
              <a:rPr lang="ru-RU" smtClean="0"/>
              <a:t>24.02.2025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CD1B215-531B-4869-BD98-BD3B1390B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60B53F21-4D67-455D-8074-E9E6EC26FA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52858E0-3D38-47B7-97D4-4FE08D90D35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1443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37CB3F-843C-4E4F-85F3-0CD250415562}" type="datetime1">
              <a:rPr lang="ru-RU" smtClean="0"/>
              <a:pPr/>
              <a:t>24.02.2025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84ECAD9-32EE-4091-BDA5-6BD15ACC5E5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106618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59811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2779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7934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5333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8083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7432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805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9187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5139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5697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9">
            <a:extLst>
              <a:ext uri="{FF2B5EF4-FFF2-40B4-BE49-F238E27FC236}">
                <a16:creationId xmlns:a16="http://schemas.microsoft.com/office/drawing/2014/main" id="{D1D313A2-A4D4-40DF-A0C2-C29F64168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F0A853-421F-499A-8F2C-A30F50FFCB8A}" type="datetime1">
              <a:rPr lang="ru-RU" noProof="0" smtClean="0"/>
              <a:t>24.02.2025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212850" y="4508500"/>
            <a:ext cx="5118100" cy="1279652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212850" y="2057400"/>
            <a:ext cx="5118100" cy="1929066"/>
          </a:xfrm>
        </p:spPr>
        <p:txBody>
          <a:bodyPr rtlCol="0" anchor="b">
            <a:noAutofit/>
          </a:bodyPr>
          <a:lstStyle>
            <a:lvl1pPr algn="l">
              <a:lnSpc>
                <a:spcPct val="90000"/>
              </a:lnSpc>
              <a:defRPr sz="5400" b="1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араллелограмм 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092200" y="786383"/>
            <a:ext cx="3068833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58984" y="812800"/>
            <a:ext cx="5713841" cy="4868609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92200" y="3043050"/>
            <a:ext cx="3068832" cy="2638359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139700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624142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2" name="Дата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3144760-2842-4F87-B160-D6308138EEE4}" type="datetime1">
              <a:rPr lang="ru-RU" noProof="0" smtClean="0"/>
              <a:t>24.02.2025</a:t>
            </a:fld>
            <a:endParaRPr lang="ru-RU" noProof="0" dirty="0"/>
          </a:p>
        </p:txBody>
      </p:sp>
      <p:sp>
        <p:nvSpPr>
          <p:cNvPr id="13" name="Нижний колонтитул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Нижний колонтитул</a:t>
            </a:r>
          </a:p>
        </p:txBody>
      </p:sp>
      <p:sp>
        <p:nvSpPr>
          <p:cNvPr id="14" name="Номер слайда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cxnSp>
        <p:nvCxnSpPr>
          <p:cNvPr id="15" name="Connecteur droit 19">
            <a:extLst>
              <a:ext uri="{FF2B5EF4-FFF2-40B4-BE49-F238E27FC236}">
                <a16:creationId xmlns:a16="http://schemas.microsoft.com/office/drawing/2014/main" id="{D84C14C5-D99C-45CD-8001-AC745F4FB49B}"/>
              </a:ext>
            </a:extLst>
          </p:cNvPr>
          <p:cNvCxnSpPr>
            <a:cxnSpLocks/>
          </p:cNvCxnSpPr>
          <p:nvPr userDrawn="1"/>
        </p:nvCxnSpPr>
        <p:spPr>
          <a:xfrm flipH="1">
            <a:off x="1092200" y="6446838"/>
            <a:ext cx="164343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9">
            <a:extLst>
              <a:ext uri="{FF2B5EF4-FFF2-40B4-BE49-F238E27FC236}">
                <a16:creationId xmlns:a16="http://schemas.microsoft.com/office/drawing/2014/main" id="{019842DD-D0AB-4E35-9AB2-7DBB6E266120}"/>
              </a:ext>
            </a:extLst>
          </p:cNvPr>
          <p:cNvCxnSpPr>
            <a:cxnSpLocks/>
          </p:cNvCxnSpPr>
          <p:nvPr userDrawn="1"/>
        </p:nvCxnSpPr>
        <p:spPr>
          <a:xfrm flipH="1">
            <a:off x="8420100" y="6429376"/>
            <a:ext cx="1000462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9">
            <a:extLst>
              <a:ext uri="{FF2B5EF4-FFF2-40B4-BE49-F238E27FC236}">
                <a16:creationId xmlns:a16="http://schemas.microsoft.com/office/drawing/2014/main" id="{832851A7-B301-4616-9843-9A0D06646DF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65675" y="6446838"/>
            <a:ext cx="407258" cy="635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20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24F2B1-4382-4CD5-BF36-A76F658DDF8B}" type="datetime1">
              <a:rPr lang="ru-RU" noProof="0" smtClean="0"/>
              <a:t>24.02.2025</a:t>
            </a:fld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Нижний колонтитул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265082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араллелограмм 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rtlCol="0" anchor="ctr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2003424"/>
            <a:ext cx="1036320" cy="18573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377398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2" name="Дата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CBCE005-CF70-47C7-943B-1B85D4E30B12}" type="datetime1">
              <a:rPr lang="ru-RU" noProof="0" smtClean="0"/>
              <a:t>24.02.2025</a:t>
            </a:fld>
            <a:endParaRPr lang="ru-RU" noProof="0" dirty="0"/>
          </a:p>
        </p:txBody>
      </p:sp>
      <p:sp>
        <p:nvSpPr>
          <p:cNvPr id="13" name="Нижний колонтитул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Нижний колонтитул</a:t>
            </a:r>
          </a:p>
        </p:txBody>
      </p:sp>
      <p:sp>
        <p:nvSpPr>
          <p:cNvPr id="14" name="Номер слайда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BC7DA98-7B92-4F45-80F8-1AEF72A601CF}"/>
              </a:ext>
            </a:extLst>
          </p:cNvPr>
          <p:cNvSpPr/>
          <p:nvPr userDrawn="1"/>
        </p:nvSpPr>
        <p:spPr>
          <a:xfrm>
            <a:off x="1078230" y="2003423"/>
            <a:ext cx="3576082" cy="18573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314700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F96815B-4256-4CE0-9FCF-3A2967CF5792}"/>
              </a:ext>
            </a:extLst>
          </p:cNvPr>
          <p:cNvSpPr/>
          <p:nvPr userDrawn="1"/>
        </p:nvSpPr>
        <p:spPr>
          <a:xfrm>
            <a:off x="1092200" y="993775"/>
            <a:ext cx="1036320" cy="936626"/>
          </a:xfrm>
          <a:prstGeom prst="rect">
            <a:avLst/>
          </a:prstGeom>
          <a:solidFill>
            <a:schemeClr val="tx2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181282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Рисунок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10" name="Параллелограмм 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rtlCol="0" anchor="ctr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12" name="Дата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232E15A-CF9A-465D-A43B-0E134366459B}" type="datetime1">
              <a:rPr lang="ru-RU" noProof="0" smtClean="0"/>
              <a:t>24.02.2025</a:t>
            </a:fld>
            <a:endParaRPr lang="ru-RU" noProof="0" dirty="0"/>
          </a:p>
        </p:txBody>
      </p:sp>
      <p:sp>
        <p:nvSpPr>
          <p:cNvPr id="13" name="Нижний колонтитул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Нижний колонтитул</a:t>
            </a:r>
          </a:p>
        </p:txBody>
      </p:sp>
      <p:sp>
        <p:nvSpPr>
          <p:cNvPr id="14" name="Номер слайда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54305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ontent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араллелограмм 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84722" y="548355"/>
            <a:ext cx="6054846" cy="634336"/>
          </a:xfrm>
        </p:spPr>
        <p:txBody>
          <a:bodyPr rtlCol="0" anchor="ctr">
            <a:noAutofit/>
          </a:bodyPr>
          <a:lstStyle>
            <a:lvl1pPr>
              <a:lnSpc>
                <a:spcPct val="90000"/>
              </a:lnSpc>
              <a:defRPr sz="36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00833" y="1611313"/>
            <a:ext cx="6072099" cy="3755104"/>
          </a:xfrm>
        </p:spPr>
        <p:txBody>
          <a:bodyPr rtlCol="0" anchor="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12" name="Дата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6B3F4C8-7A25-444D-91C8-2271B0544136}" type="datetime1">
              <a:rPr lang="ru-RU" noProof="0" smtClean="0"/>
              <a:t>24.02.2025</a:t>
            </a:fld>
            <a:endParaRPr lang="ru-RU" noProof="0" dirty="0"/>
          </a:p>
        </p:txBody>
      </p:sp>
      <p:sp>
        <p:nvSpPr>
          <p:cNvPr id="13" name="Нижний колонтитул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Нижний колонтитул</a:t>
            </a:r>
          </a:p>
        </p:txBody>
      </p:sp>
      <p:sp>
        <p:nvSpPr>
          <p:cNvPr id="14" name="Номер слайда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18" name="Рисунок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5104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ontent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Рисунок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541486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10" name="Параллелограмм 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68577" y="880375"/>
            <a:ext cx="6054846" cy="634336"/>
          </a:xfrm>
        </p:spPr>
        <p:txBody>
          <a:bodyPr rtlCol="0" anchor="ctr">
            <a:noAutofit/>
          </a:bodyPr>
          <a:lstStyle>
            <a:lvl1pPr algn="ctr">
              <a:lnSpc>
                <a:spcPct val="90000"/>
              </a:lnSpc>
              <a:defRPr sz="36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12" name="Дата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6F1E128-3D17-4B8C-8CB3-9EB08D9C14A6}" type="datetime1">
              <a:rPr lang="ru-RU" noProof="0" smtClean="0"/>
              <a:t>24.02.2025</a:t>
            </a:fld>
            <a:endParaRPr lang="ru-RU" noProof="0" dirty="0"/>
          </a:p>
        </p:txBody>
      </p:sp>
      <p:sp>
        <p:nvSpPr>
          <p:cNvPr id="13" name="Нижний колонтитул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Нижний колонтитул</a:t>
            </a:r>
          </a:p>
        </p:txBody>
      </p:sp>
      <p:sp>
        <p:nvSpPr>
          <p:cNvPr id="14" name="Номер слайда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AF446475-024F-4C71-99D3-501468ACAD11}"/>
              </a:ext>
            </a:extLst>
          </p:cNvPr>
          <p:cNvSpPr/>
          <p:nvPr userDrawn="1"/>
        </p:nvSpPr>
        <p:spPr>
          <a:xfrm>
            <a:off x="5577840" y="0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767602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араллелограмм 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73373" y="943430"/>
            <a:ext cx="4699452" cy="3977366"/>
          </a:xfrm>
        </p:spPr>
        <p:txBody>
          <a:bodyPr rtlCol="0"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12" name="Дата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31CEDC5-4545-46C4-8C01-50930980F9C3}" type="datetime1">
              <a:rPr lang="ru-RU" noProof="0" smtClean="0"/>
              <a:t>24.02.2025</a:t>
            </a:fld>
            <a:endParaRPr lang="ru-RU" noProof="0" dirty="0"/>
          </a:p>
        </p:txBody>
      </p:sp>
      <p:sp>
        <p:nvSpPr>
          <p:cNvPr id="13" name="Нижний колонтитул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Нижний колонтитул</a:t>
            </a:r>
          </a:p>
        </p:txBody>
      </p:sp>
      <p:sp>
        <p:nvSpPr>
          <p:cNvPr id="14" name="Номер слайда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EF73BF96-A07C-4AAA-A37F-65151BD22A70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012771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араллелограмм 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 userDrawn="1"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18529" y="943430"/>
            <a:ext cx="4654296" cy="3977366"/>
          </a:xfrm>
        </p:spPr>
        <p:txBody>
          <a:bodyPr rtlCol="0"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12" name="Дата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1750109-67ED-4BB9-A441-1C74886B4944}" type="datetime1">
              <a:rPr lang="ru-RU" noProof="0" smtClean="0"/>
              <a:t>24.02.2025</a:t>
            </a:fld>
            <a:endParaRPr lang="ru-RU" noProof="0" dirty="0"/>
          </a:p>
        </p:txBody>
      </p:sp>
      <p:sp>
        <p:nvSpPr>
          <p:cNvPr id="13" name="Нижний колонтитул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Нижний колонтитул</a:t>
            </a:r>
          </a:p>
        </p:txBody>
      </p:sp>
      <p:sp>
        <p:nvSpPr>
          <p:cNvPr id="14" name="Номер слайда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6127F28F-6C7B-471B-9839-EF88426C1976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49861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/>
          </a:solidFill>
        </p:spPr>
        <p:txBody>
          <a:bodyPr lIns="457200" tIns="457200" rtlCol="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 algn="ctr">
              <a:defRPr sz="4400" b="1">
                <a:solidFill>
                  <a:srgbClr val="FFFFFF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B0F981BA-4C3A-4604-A431-6A18CA52E143}" type="datetime1">
              <a:rPr lang="ru-RU" noProof="0" smtClean="0"/>
              <a:t>24.02.2025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4A4DE4A-F8EF-47D5-8C37-A9021C2BB6A3}"/>
              </a:ext>
            </a:extLst>
          </p:cNvPr>
          <p:cNvSpPr/>
          <p:nvPr userDrawn="1"/>
        </p:nvSpPr>
        <p:spPr>
          <a:xfrm>
            <a:off x="3536950" y="4535901"/>
            <a:ext cx="5118100" cy="125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986956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74A5B61-B2AB-48DF-B122-84C1DD627AD8}" type="datetime1">
              <a:rPr lang="ru-RU" noProof="0" smtClean="0"/>
              <a:t>24.02.2025</a:t>
            </a:fld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Нижний колонтитул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5604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араллелограмм 14">
            <a:extLst>
              <a:ext uri="{FF2B5EF4-FFF2-40B4-BE49-F238E27FC236}">
                <a16:creationId xmlns:a16="http://schemas.microsoft.com/office/drawing/2014/main" id="{F5AA8A10-E19C-430B-9D5D-8D12F92BFEC5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28F629-0A04-47CB-9FC5-F24EBCAF694D}" type="datetime1">
              <a:rPr lang="ru-RU" noProof="0" smtClean="0"/>
              <a:t>24.02.2025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86028FDE-6655-4B55-B3B4-5B366034E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629400" y="758952"/>
            <a:ext cx="4526280" cy="3227514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6000" b="1" spc="-5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6632171" y="4508500"/>
            <a:ext cx="4526280" cy="1279652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D3E1BBA-670B-4CAE-B839-50ADB23DDBC6}"/>
              </a:ext>
            </a:extLst>
          </p:cNvPr>
          <p:cNvSpPr/>
          <p:nvPr userDrawn="1"/>
        </p:nvSpPr>
        <p:spPr>
          <a:xfrm>
            <a:off x="5410200" y="0"/>
            <a:ext cx="1539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pic>
        <p:nvPicPr>
          <p:cNvPr id="14" name="Рисунок 13" descr="Группа людей в беседе">
            <a:extLst>
              <a:ext uri="{FF2B5EF4-FFF2-40B4-BE49-F238E27FC236}">
                <a16:creationId xmlns:a16="http://schemas.microsoft.com/office/drawing/2014/main" id="{2769D37E-1D39-45FB-AB9B-B5F09D57AC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5" r="8921"/>
          <a:stretch/>
        </p:blipFill>
        <p:spPr>
          <a:xfrm>
            <a:off x="0" y="0"/>
            <a:ext cx="5410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93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724900" y="1346200"/>
            <a:ext cx="2448033" cy="4530725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092200" y="1346200"/>
            <a:ext cx="7480300" cy="4530723"/>
          </a:xfrm>
        </p:spPr>
        <p:txBody>
          <a:bodyPr vert="eaVert" lIns="45720" tIns="0" rIns="45720" bIns="0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2BCE6D-20D5-4AE9-A17E-E68A25EDB90D}" type="datetime1">
              <a:rPr lang="ru-RU" noProof="0" smtClean="0"/>
              <a:t>24.02.2025</a:t>
            </a:fld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Нижний колонтитул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6B443CC6-CDCA-4595-ADAE-DCB961FF1A8E}"/>
              </a:ext>
            </a:extLst>
          </p:cNvPr>
          <p:cNvSpPr/>
          <p:nvPr userDrawn="1"/>
        </p:nvSpPr>
        <p:spPr>
          <a:xfrm rot="16200000">
            <a:off x="8871481" y="-14658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9406879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B1117C-4EFF-41A4-8E40-AD05AD98A1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2B8871A-936B-4793-881B-79997FB38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AADE17-95C4-4A29-B96A-D305505A6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83D7C-BCB1-48D6-9C71-3B5E2B5839F3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94F92D-1D06-4E30-A863-8AE04271B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2B82D8-E6A4-4D1F-88B7-1E1926C8E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AF88-6DC9-4174-A242-5362BF603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38207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154DDB-C4C7-4EF3-A113-BC12E3D28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FF9FE4-1818-43C0-8B92-EDCDB96BD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F88B54-BF2E-42E7-AE0F-5BAAE37E3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83D7C-BCB1-48D6-9C71-3B5E2B5839F3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FE79AC-33E2-45E2-A8C0-E81C76262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916FC2-0169-4ADC-8C88-58A63F8AD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AF88-6DC9-4174-A242-5362BF603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77175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448007-78F9-4949-985A-ACBD910A2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458882C-DBDF-472F-8582-76478C340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485D12-4BC8-44A6-8290-7A5EDFB9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83D7C-BCB1-48D6-9C71-3B5E2B5839F3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598BA4-26B2-4CC9-AF86-0AE958836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64472D-8866-465A-A61F-25C16117D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AF88-6DC9-4174-A242-5362BF603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46113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551342-AE06-48DB-90F5-D3BE11E91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C502B4-95D0-422E-982D-447E13D720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CFE2486-EB6D-43D1-9B27-694126B22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05E4595-5DAF-44E7-BE5E-01EF19DC9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83D7C-BCB1-48D6-9C71-3B5E2B5839F3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32B0709-894F-456D-88D7-FCC7F2BC2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08BF20C-DC69-40CF-945A-71C015D8E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AF88-6DC9-4174-A242-5362BF603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42354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25C661-6925-460C-8DE3-B6B7FCF34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6D10DFE-DAA5-4D50-8157-AB2BB103B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1ABF1E6-7CD3-4C65-BAB0-AFCFB7DF8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A6F5546-ECD9-4BA3-A519-5704A6F636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D5E4BF5-AE89-44A0-B7E4-0720973359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C389139-F37D-4756-BF40-1743AC989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83D7C-BCB1-48D6-9C71-3B5E2B5839F3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B26405B-C925-415A-A3B5-A94B0D37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FC61F8B-B991-4A72-A030-7A4A5C5F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AF88-6DC9-4174-A242-5362BF603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333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3D11B3-5E3B-4F36-B069-8112C222D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BC02845-9F5B-49E0-B73C-FCF60EF04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83D7C-BCB1-48D6-9C71-3B5E2B5839F3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7EE8DF0-99B3-437B-BA19-329CD70A9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FFD4648-560A-441B-ACC5-4EB477746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AF88-6DC9-4174-A242-5362BF603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0385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B9B91C5-C6E6-4148-8913-2738B868C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83D7C-BCB1-48D6-9C71-3B5E2B5839F3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26A568E-BEEA-4C0C-BCE9-7D3AFB4DC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E61DCF8-D536-4532-9EF8-021354076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AF88-6DC9-4174-A242-5362BF603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4601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AC8DB7-54C3-42DB-96A6-E952678D7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63772D-1B88-4C70-ADF1-73E654CB0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2B8047-0270-4A61-B8FC-824AA2CCF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D17E7D9-B9AD-414F-B338-CAB3B5CF9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83D7C-BCB1-48D6-9C71-3B5E2B5839F3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EF37DE3-FE0E-4BD0-AD16-3E4777876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493C85E-24ED-434A-A426-00ACFAF00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AF88-6DC9-4174-A242-5362BF603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51922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4F29AD-9E71-46D5-A418-9F0BD9BCC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39C776A-6643-4585-9556-D85E73A364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123181B-97AD-4EC6-ACD3-9A8E1F2B8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9F1A678-A438-4908-9843-4B212A8B9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83D7C-BCB1-48D6-9C71-3B5E2B5839F3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8DBFC6-6B1E-4631-91F6-C4C784A3C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D7811B8-A279-45C7-A407-14356557F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AF88-6DC9-4174-A242-5362BF603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2003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35498C-2776-4754-BDFD-6B3FF9B6428D}" type="datetime1">
              <a:rPr lang="ru-RU" noProof="0" smtClean="0"/>
              <a:t>24.02.2025</a:t>
            </a:fld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Нижний колонтитул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DD4A58-FA2F-45E3-8932-8CB96FBD5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FC9855E-3074-4B90-8906-0608E1B1A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ED4ED6-6B41-4CF4-B73B-AA07B4DE9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83D7C-BCB1-48D6-9C71-3B5E2B5839F3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9779A5-B3D8-4B71-8076-319E36A51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5D3098-3730-4D58-9ED7-C95C1CAE9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AF88-6DC9-4174-A242-5362BF603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8751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C652474-1F22-40DC-B7B1-35A5D256AF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BCCB69E-06FF-462D-A055-E098D8615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A1F715-FB74-4B36-9D84-6319A9807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83D7C-BCB1-48D6-9C71-3B5E2B5839F3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9BA259-D4B1-4197-B5CF-7FC45FEAA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78F709-6F68-40E2-9007-02ECC1877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AF88-6DC9-4174-A242-5362BF603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0677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318DF8-4B7E-41C2-9592-B98E3D68C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E2D6A19-9D22-48F8-B37E-A7477B46F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83D7C-BCB1-48D6-9C71-3B5E2B5839F3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F4EDAEF-4BA7-4015-A2EF-2F4944100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500335A-F997-4457-AD82-6033EC639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AF88-6DC9-4174-A242-5362BF603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8733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араллелограмм 14">
            <a:extLst>
              <a:ext uri="{FF2B5EF4-FFF2-40B4-BE49-F238E27FC236}">
                <a16:creationId xmlns:a16="http://schemas.microsoft.com/office/drawing/2014/main" id="{98B82A56-7790-48EC-983D-AB8F703699B2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A961358-1323-4982-B48F-0004A3782D73}" type="datetime1">
              <a:rPr lang="ru-RU" noProof="0" smtClean="0"/>
              <a:t>24.02.2025</a:t>
            </a:fld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Нижний колонтитул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12" name="Рисунок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2451099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rtl="0"/>
            <a:endParaRPr lang="ru-RU" sz="1400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41599" y="3746500"/>
            <a:ext cx="8331202" cy="1308100"/>
          </a:xfrm>
        </p:spPr>
        <p:txBody>
          <a:bodyPr rtlCol="0" anchor="b" anchorCtr="0">
            <a:noAutofit/>
          </a:bodyPr>
          <a:lstStyle>
            <a:lvl1pPr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641600" y="5219700"/>
            <a:ext cx="8331201" cy="58674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7528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1_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Дата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A4266B6-E8E7-4F04-A054-74B8F86E3EF1}" type="datetime1">
              <a:rPr lang="ru-RU" noProof="0" smtClean="0"/>
              <a:t>24.02.2025</a:t>
            </a:fld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Нижний колонтитул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12" name="Рисунок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1735138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rtl="0"/>
            <a:endParaRPr lang="ru-RU" sz="1400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30399" y="3746500"/>
            <a:ext cx="8331202" cy="1308100"/>
          </a:xfrm>
        </p:spPr>
        <p:txBody>
          <a:bodyPr rtlCol="0" anchor="b" anchorCtr="0">
            <a:noAutofit/>
          </a:bodyPr>
          <a:lstStyle>
            <a:lvl1pPr algn="ctr"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930400" y="5219700"/>
            <a:ext cx="8331201" cy="586740"/>
          </a:xfrm>
        </p:spPr>
        <p:txBody>
          <a:bodyPr lIns="91440" rIns="91440" rtlCol="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5369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76648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77EF5D0-540D-41D6-9136-7FA831C4823F}" type="datetime1">
              <a:rPr lang="ru-RU" noProof="0" smtClean="0"/>
              <a:t>24.02.2025</a:t>
            </a:fld>
            <a:endParaRPr lang="ru-RU" noProof="0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Нижний колонтитул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Autofit/>
          </a:bodyPr>
          <a:lstStyle>
            <a:lvl1pPr marL="0" indent="0" algn="l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186731" y="2958274"/>
            <a:ext cx="4639736" cy="2910821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605395" y="2958273"/>
            <a:ext cx="4639736" cy="2910821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E13BE9-C5CD-4F25-838C-97788D4410C6}" type="datetime1">
              <a:rPr lang="ru-RU" noProof="0" smtClean="0"/>
              <a:t>24.02.2025</a:t>
            </a:fld>
            <a:endParaRPr lang="ru-RU" noProof="0" dirty="0"/>
          </a:p>
        </p:txBody>
      </p:sp>
      <p:sp>
        <p:nvSpPr>
          <p:cNvPr id="11" name="Нижний колонтитул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Нижний колонтитул</a:t>
            </a:r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0EC7FF-E9B9-46A2-ABB1-6B02C8E64350}" type="datetime1">
              <a:rPr lang="ru-RU" noProof="0" smtClean="0"/>
              <a:t>24.02.2025</a:t>
            </a:fld>
            <a:endParaRPr lang="ru-RU" noProof="0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Нижний колонтитул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араллелограмм 14">
            <a:extLst>
              <a:ext uri="{FF2B5EF4-FFF2-40B4-BE49-F238E27FC236}">
                <a16:creationId xmlns:a16="http://schemas.microsoft.com/office/drawing/2014/main" id="{AF082EE3-41AA-4817-A1CC-C33DDB8F675F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 dirty="0"/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C6181B7-7F56-4175-9C58-A45071D8DE7F}" type="datetime1">
              <a:rPr lang="ru-RU" noProof="0" smtClean="0"/>
              <a:t>24.02.2025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Нижний колонтитул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араллелограмм 14">
            <a:extLst>
              <a:ext uri="{FF2B5EF4-FFF2-40B4-BE49-F238E27FC236}">
                <a16:creationId xmlns:a16="http://schemas.microsoft.com/office/drawing/2014/main" id="{D20796F3-5674-4AF5-9623-575731F82E52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16548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9F2D1E7-3267-41E6-9552-D507126B74F6}" type="datetime1">
              <a:rPr lang="ru-RU" noProof="0" smtClean="0"/>
              <a:t>24.02.2025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F25E55C-1C16-46C6-B789-A4B2BCEF8F86}"/>
              </a:ext>
            </a:extLst>
          </p:cNvPr>
          <p:cNvSpPr/>
          <p:nvPr userDrawn="1"/>
        </p:nvSpPr>
        <p:spPr>
          <a:xfrm>
            <a:off x="0" y="1011981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18" r:id="rId2"/>
    <p:sldLayoutId id="2147483707" r:id="rId3"/>
    <p:sldLayoutId id="2147483708" r:id="rId4"/>
    <p:sldLayoutId id="2147483719" r:id="rId5"/>
    <p:sldLayoutId id="2147483709" r:id="rId6"/>
    <p:sldLayoutId id="2147483716" r:id="rId7"/>
    <p:sldLayoutId id="2147483710" r:id="rId8"/>
    <p:sldLayoutId id="2147483711" r:id="rId9"/>
    <p:sldLayoutId id="2147483712" r:id="rId10"/>
    <p:sldLayoutId id="2147483727" r:id="rId11"/>
    <p:sldLayoutId id="2147483720" r:id="rId12"/>
    <p:sldLayoutId id="2147483721" r:id="rId13"/>
    <p:sldLayoutId id="2147483725" r:id="rId14"/>
    <p:sldLayoutId id="2147483726" r:id="rId15"/>
    <p:sldLayoutId id="2147483722" r:id="rId16"/>
    <p:sldLayoutId id="2147483723" r:id="rId17"/>
    <p:sldLayoutId id="2147483715" r:id="rId18"/>
    <p:sldLayoutId id="2147483713" r:id="rId19"/>
    <p:sldLayoutId id="2147483714" r:id="rId2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325" userDrawn="1">
          <p15:clr>
            <a:srgbClr val="F26B43"/>
          </p15:clr>
        </p15:guide>
        <p15:guide id="3" pos="7355" userDrawn="1">
          <p15:clr>
            <a:srgbClr val="F26B43"/>
          </p15:clr>
        </p15:guide>
        <p15:guide id="6" orient="horz" pos="4065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B51129-C703-48E4-BEA8-12A7B6377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33BAD01-2563-4249-AEE6-089072048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3E449C-7836-4628-ACDD-6D620B2650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83D7C-BCB1-48D6-9C71-3B5E2B5839F3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DEEE94-47D1-4897-8425-820E1EA31D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8F8561-DD1A-4FDA-8817-C2A762C782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4AF88-6DC9-4174-A242-5362BF603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1191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Группа людей в беседе">
            <a:extLst>
              <a:ext uri="{FF2B5EF4-FFF2-40B4-BE49-F238E27FC236}">
                <a16:creationId xmlns:a16="http://schemas.microsoft.com/office/drawing/2014/main" id="{C7D5F6B1-1228-4C2A-AE2C-950C34054CE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5" r="8921"/>
          <a:stretch/>
        </p:blipFill>
        <p:spPr>
          <a:xfrm>
            <a:off x="0" y="0"/>
            <a:ext cx="5410200" cy="6858000"/>
          </a:xfr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017FF9C-6A7E-4A79-81BB-438E8EA9676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6539" y="251050"/>
            <a:ext cx="4719415" cy="1661993"/>
          </a:xfrm>
        </p:spPr>
        <p:txBody>
          <a:bodyPr lIns="0" tIns="0" rIns="0" bIns="0" rtlCol="0">
            <a:spAutoFit/>
          </a:bodyPr>
          <a:lstStyle/>
          <a:p>
            <a:pPr rtl="0"/>
            <a:r>
              <a:rPr lang="ru-RU" dirty="0"/>
              <a:t>Предприятия</a:t>
            </a:r>
            <a:br>
              <a:rPr lang="ru-RU" dirty="0"/>
            </a:br>
            <a:r>
              <a:rPr lang="ru-RU" dirty="0"/>
              <a:t>«ООО»</a:t>
            </a:r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FFFB5E3C-FE17-44EA-B59B-183125D08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9311" y="5623903"/>
            <a:ext cx="4526280" cy="918200"/>
          </a:xfrm>
        </p:spPr>
        <p:txBody>
          <a:bodyPr lIns="0" tIns="0" rIns="0" bIns="0" rtlCol="0">
            <a:spAutoFit/>
          </a:bodyPr>
          <a:lstStyle/>
          <a:p>
            <a:pPr rtl="0"/>
            <a:r>
              <a:rPr lang="ru-RU" dirty="0">
                <a:latin typeface="+mj-lt"/>
              </a:rPr>
              <a:t>2025 Толкачев Ф.А.</a:t>
            </a:r>
          </a:p>
          <a:p>
            <a:pPr rtl="0"/>
            <a:r>
              <a:rPr lang="ru-RU" dirty="0">
                <a:latin typeface="+mj-lt"/>
              </a:rPr>
              <a:t>&lt;23.02&gt;</a:t>
            </a:r>
          </a:p>
        </p:txBody>
      </p:sp>
    </p:spTree>
    <p:extLst>
      <p:ext uri="{BB962C8B-B14F-4D97-AF65-F5344CB8AC3E}">
        <p14:creationId xmlns:p14="http://schemas.microsoft.com/office/powerpoint/2010/main" val="4172296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Прямоугольник 18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8146B020-2B12-4533-AB98-A078339B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Заключение</a:t>
            </a:r>
          </a:p>
        </p:txBody>
      </p:sp>
      <p:pic>
        <p:nvPicPr>
          <p:cNvPr id="10" name="Рисунок 9" descr="Вид на высокое здание">
            <a:extLst>
              <a:ext uri="{FF2B5EF4-FFF2-40B4-BE49-F238E27FC236}">
                <a16:creationId xmlns:a16="http://schemas.microsoft.com/office/drawing/2014/main" id="{7E7516D5-86C5-48B5-8E66-B9E6F735DF5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102" r="9892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>
            <a:extLst>
              <a:ext uri="{FF2B5EF4-FFF2-40B4-BE49-F238E27FC236}">
                <a16:creationId xmlns:a16="http://schemas.microsoft.com/office/drawing/2014/main" id="{F3D22D53-586E-4F80-B549-03B4A942D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 vert="horz" lIns="0" tIns="45720" rIns="0" bIns="45720" rtlCol="0">
            <a:normAutofit/>
          </a:bodyPr>
          <a:lstStyle/>
          <a:p>
            <a:pPr rtl="0"/>
            <a:r>
              <a:rPr lang="ru-RU" dirty="0">
                <a:latin typeface="+mj-lt"/>
              </a:rPr>
              <a:t>Подведение итогов: ключевые аспекты ООО</a:t>
            </a:r>
          </a:p>
          <a:p>
            <a:pPr rtl="0"/>
            <a:r>
              <a:rPr lang="ru-RU" dirty="0">
                <a:latin typeface="+mj-lt"/>
              </a:rPr>
              <a:t>Значение правильного выбора формы предприятия</a:t>
            </a:r>
          </a:p>
        </p:txBody>
      </p:sp>
    </p:spTree>
    <p:extLst>
      <p:ext uri="{BB962C8B-B14F-4D97-AF65-F5344CB8AC3E}">
        <p14:creationId xmlns:p14="http://schemas.microsoft.com/office/powerpoint/2010/main" val="1807676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10A5C30F-185D-413F-9005-B41DD0FA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Повестка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40FC70B0-5D08-4BDC-852E-3FD7214DA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1014" y="723900"/>
            <a:ext cx="5101811" cy="4823460"/>
          </a:xfrm>
        </p:spPr>
        <p:txBody>
          <a:bodyPr numCol="2" rtlCol="0"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Сведения «ООО»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latin typeface="+mj-lt"/>
              </a:rPr>
              <a:t>Наша История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latin typeface="+mj-lt"/>
              </a:rPr>
              <a:t>Миссия 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latin typeface="+mj-lt"/>
              </a:rPr>
              <a:t>Философия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latin typeface="+mj-lt"/>
              </a:rPr>
              <a:t>Продукты и услуги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latin typeface="+mj-lt"/>
              </a:rPr>
              <a:t>Ключевые достижения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Результаты в 2025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latin typeface="+mj-lt"/>
              </a:rPr>
              <a:t>Показатели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latin typeface="+mj-lt"/>
              </a:rPr>
              <a:t>Результаты опроса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latin typeface="+mj-lt"/>
              </a:rPr>
              <a:t>Основные / темные места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latin typeface="+mj-lt"/>
              </a:rPr>
              <a:t>Ключевые обновления проекта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2026 прогноз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latin typeface="+mj-lt"/>
              </a:rPr>
              <a:t>Стремления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latin typeface="+mj-lt"/>
              </a:rPr>
              <a:t>Новые инициативы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latin typeface="+mj-lt"/>
              </a:rPr>
              <a:t>Ключевые показатели</a:t>
            </a:r>
          </a:p>
          <a:p>
            <a:pPr marL="265113" indent="-85725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Руководство</a:t>
            </a:r>
          </a:p>
          <a:p>
            <a:pPr marL="265113" lvl="0" indent="-85725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latin typeface="+mj-lt"/>
              </a:rPr>
              <a:t>Группа руководителей</a:t>
            </a:r>
          </a:p>
          <a:p>
            <a:pPr marL="265113" lvl="0" indent="-85725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latin typeface="+mj-lt"/>
              </a:rPr>
              <a:t>Новые сотрудники</a:t>
            </a:r>
          </a:p>
          <a:p>
            <a:pPr marL="265113" lvl="0" indent="-85725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latin typeface="+mj-lt"/>
              </a:rPr>
              <a:t>Юбилеи</a:t>
            </a:r>
          </a:p>
          <a:p>
            <a:pPr marL="265113" lvl="0" indent="-85725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265113" indent="-85725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Характеристики</a:t>
            </a:r>
          </a:p>
          <a:p>
            <a:pPr marL="265113" indent="-85725"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latin typeface="+mj-lt"/>
              </a:rPr>
              <a:t>Учредители </a:t>
            </a:r>
          </a:p>
          <a:p>
            <a:pPr marL="265113" indent="-85725"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latin typeface="+mj-lt"/>
              </a:rPr>
              <a:t>Начальный капитал </a:t>
            </a:r>
          </a:p>
          <a:p>
            <a:pPr marL="265113" indent="-85725"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latin typeface="+mj-lt"/>
              </a:rPr>
              <a:t>Учредительные документы </a:t>
            </a:r>
          </a:p>
          <a:p>
            <a:pPr marL="265113" indent="-85725"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latin typeface="+mj-lt"/>
              </a:rPr>
              <a:t>Порядок управления Распределение прибыли </a:t>
            </a:r>
          </a:p>
          <a:p>
            <a:pPr marL="265113" indent="-85725"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latin typeface="+mj-lt"/>
              </a:rPr>
              <a:t>Ответственность участников </a:t>
            </a:r>
          </a:p>
          <a:p>
            <a:pPr marL="265113" indent="-85725"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latin typeface="+mj-lt"/>
              </a:rPr>
              <a:t>Выход участника из организации</a:t>
            </a:r>
          </a:p>
        </p:txBody>
      </p:sp>
      <p:sp>
        <p:nvSpPr>
          <p:cNvPr id="27" name="Прямоугольник 26" descr="Рукопожатие">
            <a:extLst>
              <a:ext uri="{FF2B5EF4-FFF2-40B4-BE49-F238E27FC236}">
                <a16:creationId xmlns:a16="http://schemas.microsoft.com/office/drawing/2014/main" id="{BEF34E1C-44B9-4EFC-8126-D51A3EA9BF40}"/>
              </a:ext>
            </a:extLst>
          </p:cNvPr>
          <p:cNvSpPr/>
          <p:nvPr/>
        </p:nvSpPr>
        <p:spPr>
          <a:xfrm>
            <a:off x="5416375" y="715191"/>
            <a:ext cx="499424" cy="499424"/>
          </a:xfrm>
          <a:prstGeom prst="rect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8" name="Прямоугольник 27" descr="Линейчатая диаграмма">
            <a:extLst>
              <a:ext uri="{FF2B5EF4-FFF2-40B4-BE49-F238E27FC236}">
                <a16:creationId xmlns:a16="http://schemas.microsoft.com/office/drawing/2014/main" id="{7810A56D-FB7B-429D-835B-7A0CD7BCB96A}"/>
              </a:ext>
            </a:extLst>
          </p:cNvPr>
          <p:cNvSpPr/>
          <p:nvPr/>
        </p:nvSpPr>
        <p:spPr>
          <a:xfrm>
            <a:off x="5493983" y="2515520"/>
            <a:ext cx="499424" cy="499424"/>
          </a:xfrm>
          <a:prstGeom prst="rect">
            <a:avLst/>
          </a:prstGeom>
          <a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-332956"/>
              <a:satOff val="-147"/>
              <a:lumOff val="392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Прямоугольник 28" descr="Значок галочки">
            <a:extLst>
              <a:ext uri="{FF2B5EF4-FFF2-40B4-BE49-F238E27FC236}">
                <a16:creationId xmlns:a16="http://schemas.microsoft.com/office/drawing/2014/main" id="{9C6EFB52-3349-4B07-BB85-12C3EA673CEA}"/>
              </a:ext>
            </a:extLst>
          </p:cNvPr>
          <p:cNvSpPr/>
          <p:nvPr/>
        </p:nvSpPr>
        <p:spPr>
          <a:xfrm>
            <a:off x="5594365" y="4420141"/>
            <a:ext cx="373900" cy="394492"/>
          </a:xfrm>
          <a:prstGeom prst="rect">
            <a:avLst/>
          </a:prstGeom>
          <a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-665912"/>
              <a:satOff val="-293"/>
              <a:lumOff val="784"/>
              <a:alphaOff val="0"/>
            </a:schemeClr>
          </a:effectRef>
          <a:fontRef idx="minor">
            <a:schemeClr val="lt1"/>
          </a:fontRef>
        </p:style>
      </p:sp>
      <p:sp>
        <p:nvSpPr>
          <p:cNvPr id="30" name="Прямоугольник 29" descr="Группа">
            <a:extLst>
              <a:ext uri="{FF2B5EF4-FFF2-40B4-BE49-F238E27FC236}">
                <a16:creationId xmlns:a16="http://schemas.microsoft.com/office/drawing/2014/main" id="{88F8C9F3-7615-45BF-B785-33C277085718}"/>
              </a:ext>
            </a:extLst>
          </p:cNvPr>
          <p:cNvSpPr/>
          <p:nvPr/>
        </p:nvSpPr>
        <p:spPr>
          <a:xfrm>
            <a:off x="8242271" y="704416"/>
            <a:ext cx="499424" cy="499424"/>
          </a:xfrm>
          <a:prstGeom prst="rect">
            <a:avLst/>
          </a:prstGeom>
          <a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-998868"/>
              <a:satOff val="-440"/>
              <a:lumOff val="1177"/>
              <a:alphaOff val="0"/>
            </a:schemeClr>
          </a:effectRef>
          <a:fontRef idx="minor">
            <a:schemeClr val="lt1"/>
          </a:fontRef>
        </p:style>
      </p:sp>
      <p:sp>
        <p:nvSpPr>
          <p:cNvPr id="31" name="Прямоугольник 30" descr="Справка">
            <a:extLst>
              <a:ext uri="{FF2B5EF4-FFF2-40B4-BE49-F238E27FC236}">
                <a16:creationId xmlns:a16="http://schemas.microsoft.com/office/drawing/2014/main" id="{B15A1DA1-0781-4F05-ADA9-ADBE27A12E44}"/>
              </a:ext>
            </a:extLst>
          </p:cNvPr>
          <p:cNvSpPr/>
          <p:nvPr/>
        </p:nvSpPr>
        <p:spPr>
          <a:xfrm>
            <a:off x="8257261" y="2055019"/>
            <a:ext cx="499424" cy="499424"/>
          </a:xfrm>
          <a:prstGeom prst="rect">
            <a:avLst/>
          </a:prstGeom>
          <a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-1331824"/>
              <a:satOff val="-586"/>
              <a:lumOff val="1569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67318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391097BE-A044-49F5-B5CA-AE183B956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 fontAlgn="base"/>
            <a:r>
              <a:rPr lang="ru-RU" b="1" i="0" dirty="0">
                <a:solidFill>
                  <a:srgbClr val="FFFFFF"/>
                </a:solidFill>
                <a:effectLst/>
                <a:latin typeface="DDG_ProximaNova"/>
              </a:rPr>
              <a:t>Учредители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411E9392-71EA-4293-909F-1FE7DD38E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ru-RU" dirty="0"/>
              <a:t>Минимальное количество учредителей: 1</a:t>
            </a:r>
          </a:p>
          <a:p>
            <a:pPr rtl="0"/>
            <a:r>
              <a:rPr lang="ru-RU" dirty="0"/>
              <a:t>Максимальное количество учредителей: 50</a:t>
            </a:r>
          </a:p>
          <a:p>
            <a:pPr rtl="0"/>
            <a:r>
              <a:rPr lang="ru-RU" dirty="0"/>
              <a:t>Категории учредителей: физические и юридические лица</a:t>
            </a:r>
          </a:p>
        </p:txBody>
      </p:sp>
      <p:sp>
        <p:nvSpPr>
          <p:cNvPr id="9" name="Прямоугольник 8" descr="Пользователи">
            <a:extLst>
              <a:ext uri="{FF2B5EF4-FFF2-40B4-BE49-F238E27FC236}">
                <a16:creationId xmlns:a16="http://schemas.microsoft.com/office/drawing/2014/main" id="{3B7F35B7-EB48-49F1-947C-67EDDC55DD28}"/>
              </a:ext>
            </a:extLst>
          </p:cNvPr>
          <p:cNvSpPr/>
          <p:nvPr/>
        </p:nvSpPr>
        <p:spPr>
          <a:xfrm>
            <a:off x="4511716" y="2417888"/>
            <a:ext cx="1043437" cy="1043437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056707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391097BE-A044-49F5-B5CA-AE183B956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 fontAlgn="base"/>
            <a:r>
              <a:rPr lang="ru-RU" b="1" i="0" dirty="0">
                <a:solidFill>
                  <a:srgbClr val="FFFFFF"/>
                </a:solidFill>
                <a:effectLst/>
                <a:latin typeface="DDG_ProximaNova"/>
              </a:rPr>
              <a:t>Капитал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411E9392-71EA-4293-909F-1FE7DD38E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ru-RU" dirty="0"/>
              <a:t>Форма вложения: деньги, имущество</a:t>
            </a:r>
          </a:p>
          <a:p>
            <a:pPr rtl="0"/>
            <a:r>
              <a:rPr lang="ru-RU" dirty="0"/>
              <a:t>Минимальный размер уставного капитала: 10 000 рублей</a:t>
            </a:r>
          </a:p>
        </p:txBody>
      </p:sp>
      <p:grpSp>
        <p:nvGrpSpPr>
          <p:cNvPr id="10" name="Группа 9" descr="Информация">
            <a:extLst>
              <a:ext uri="{FF2B5EF4-FFF2-40B4-BE49-F238E27FC236}">
                <a16:creationId xmlns:a16="http://schemas.microsoft.com/office/drawing/2014/main" id="{04EACC33-3BBF-4195-8927-841FEBB364AD}"/>
              </a:ext>
            </a:extLst>
          </p:cNvPr>
          <p:cNvGrpSpPr/>
          <p:nvPr/>
        </p:nvGrpSpPr>
        <p:grpSpPr>
          <a:xfrm>
            <a:off x="4637454" y="2530474"/>
            <a:ext cx="803276" cy="803276"/>
            <a:chOff x="4914764" y="3319462"/>
            <a:chExt cx="619125" cy="619125"/>
          </a:xfrm>
          <a:solidFill>
            <a:schemeClr val="bg1"/>
          </a:solidFill>
        </p:grpSpPr>
        <p:sp>
          <p:nvSpPr>
            <p:cNvPr id="11" name="Полилиния: Фигура 10">
              <a:extLst>
                <a:ext uri="{FF2B5EF4-FFF2-40B4-BE49-F238E27FC236}">
                  <a16:creationId xmlns:a16="http://schemas.microsoft.com/office/drawing/2014/main" id="{400D0FC6-FE6C-422D-87EC-3F2A40F92771}"/>
                </a:ext>
              </a:extLst>
            </p:cNvPr>
            <p:cNvSpPr/>
            <p:nvPr/>
          </p:nvSpPr>
          <p:spPr>
            <a:xfrm>
              <a:off x="4914764" y="3319462"/>
              <a:ext cx="619125" cy="619125"/>
            </a:xfrm>
            <a:custGeom>
              <a:avLst/>
              <a:gdLst>
                <a:gd name="connsiteX0" fmla="*/ 309563 w 619125"/>
                <a:gd name="connsiteY0" fmla="*/ 0 h 619125"/>
                <a:gd name="connsiteX1" fmla="*/ 0 w 619125"/>
                <a:gd name="connsiteY1" fmla="*/ 309563 h 619125"/>
                <a:gd name="connsiteX2" fmla="*/ 309563 w 619125"/>
                <a:gd name="connsiteY2" fmla="*/ 619125 h 619125"/>
                <a:gd name="connsiteX3" fmla="*/ 619125 w 619125"/>
                <a:gd name="connsiteY3" fmla="*/ 309563 h 619125"/>
                <a:gd name="connsiteX4" fmla="*/ 309563 w 619125"/>
                <a:gd name="connsiteY4" fmla="*/ 0 h 619125"/>
                <a:gd name="connsiteX5" fmla="*/ 309563 w 619125"/>
                <a:gd name="connsiteY5" fmla="*/ 581025 h 619125"/>
                <a:gd name="connsiteX6" fmla="*/ 38100 w 619125"/>
                <a:gd name="connsiteY6" fmla="*/ 309563 h 619125"/>
                <a:gd name="connsiteX7" fmla="*/ 309563 w 619125"/>
                <a:gd name="connsiteY7" fmla="*/ 38100 h 619125"/>
                <a:gd name="connsiteX8" fmla="*/ 581025 w 619125"/>
                <a:gd name="connsiteY8" fmla="*/ 309563 h 619125"/>
                <a:gd name="connsiteX9" fmla="*/ 309563 w 619125"/>
                <a:gd name="connsiteY9" fmla="*/ 581025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9125" h="619125">
                  <a:moveTo>
                    <a:pt x="309563" y="0"/>
                  </a:moveTo>
                  <a:cubicBezTo>
                    <a:pt x="138875" y="0"/>
                    <a:pt x="0" y="138865"/>
                    <a:pt x="0" y="309563"/>
                  </a:cubicBezTo>
                  <a:cubicBezTo>
                    <a:pt x="0" y="480260"/>
                    <a:pt x="138875" y="619125"/>
                    <a:pt x="309563" y="619125"/>
                  </a:cubicBezTo>
                  <a:cubicBezTo>
                    <a:pt x="480250" y="619125"/>
                    <a:pt x="619125" y="480260"/>
                    <a:pt x="619125" y="309563"/>
                  </a:cubicBezTo>
                  <a:cubicBezTo>
                    <a:pt x="619125" y="138865"/>
                    <a:pt x="480250" y="0"/>
                    <a:pt x="309563" y="0"/>
                  </a:cubicBezTo>
                  <a:close/>
                  <a:moveTo>
                    <a:pt x="309563" y="581025"/>
                  </a:moveTo>
                  <a:cubicBezTo>
                    <a:pt x="159877" y="581025"/>
                    <a:pt x="38100" y="459248"/>
                    <a:pt x="38100" y="309563"/>
                  </a:cubicBezTo>
                  <a:cubicBezTo>
                    <a:pt x="38100" y="159877"/>
                    <a:pt x="159877" y="38100"/>
                    <a:pt x="309563" y="38100"/>
                  </a:cubicBezTo>
                  <a:cubicBezTo>
                    <a:pt x="459248" y="38100"/>
                    <a:pt x="581025" y="159877"/>
                    <a:pt x="581025" y="309563"/>
                  </a:cubicBezTo>
                  <a:cubicBezTo>
                    <a:pt x="581025" y="459248"/>
                    <a:pt x="459248" y="581025"/>
                    <a:pt x="309563" y="5810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2" name="Полилиния: фигура 11">
              <a:extLst>
                <a:ext uri="{FF2B5EF4-FFF2-40B4-BE49-F238E27FC236}">
                  <a16:creationId xmlns:a16="http://schemas.microsoft.com/office/drawing/2014/main" id="{EADF13BE-BF58-43E3-9534-281EFDABF659}"/>
                </a:ext>
              </a:extLst>
            </p:cNvPr>
            <p:cNvSpPr/>
            <p:nvPr/>
          </p:nvSpPr>
          <p:spPr>
            <a:xfrm>
              <a:off x="5195751" y="3473729"/>
              <a:ext cx="57150" cy="57150"/>
            </a:xfrm>
            <a:custGeom>
              <a:avLst/>
              <a:gdLst>
                <a:gd name="connsiteX0" fmla="*/ 63722 w 57150"/>
                <a:gd name="connsiteY0" fmla="*/ 31861 h 57150"/>
                <a:gd name="connsiteX1" fmla="*/ 31861 w 57150"/>
                <a:gd name="connsiteY1" fmla="*/ 63722 h 57150"/>
                <a:gd name="connsiteX2" fmla="*/ 0 w 57150"/>
                <a:gd name="connsiteY2" fmla="*/ 31861 h 57150"/>
                <a:gd name="connsiteX3" fmla="*/ 31861 w 57150"/>
                <a:gd name="connsiteY3" fmla="*/ 0 h 57150"/>
                <a:gd name="connsiteX4" fmla="*/ 63722 w 57150"/>
                <a:gd name="connsiteY4" fmla="*/ 3186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63722" y="31861"/>
                  </a:moveTo>
                  <a:cubicBezTo>
                    <a:pt x="63722" y="49458"/>
                    <a:pt x="49458" y="63722"/>
                    <a:pt x="31861" y="63722"/>
                  </a:cubicBezTo>
                  <a:cubicBezTo>
                    <a:pt x="14265" y="63722"/>
                    <a:pt x="0" y="49458"/>
                    <a:pt x="0" y="31861"/>
                  </a:cubicBezTo>
                  <a:cubicBezTo>
                    <a:pt x="0" y="14265"/>
                    <a:pt x="14265" y="0"/>
                    <a:pt x="31861" y="0"/>
                  </a:cubicBezTo>
                  <a:cubicBezTo>
                    <a:pt x="49458" y="0"/>
                    <a:pt x="63722" y="14265"/>
                    <a:pt x="63722" y="318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3" name="Полилиния: Фигура 12">
              <a:extLst>
                <a:ext uri="{FF2B5EF4-FFF2-40B4-BE49-F238E27FC236}">
                  <a16:creationId xmlns:a16="http://schemas.microsoft.com/office/drawing/2014/main" id="{914EC720-9A79-4D18-8746-AE0BDD325E79}"/>
                </a:ext>
              </a:extLst>
            </p:cNvPr>
            <p:cNvSpPr/>
            <p:nvPr/>
          </p:nvSpPr>
          <p:spPr>
            <a:xfrm>
              <a:off x="5205276" y="3589420"/>
              <a:ext cx="38100" cy="200025"/>
            </a:xfrm>
            <a:custGeom>
              <a:avLst/>
              <a:gdLst>
                <a:gd name="connsiteX0" fmla="*/ 19050 w 38100"/>
                <a:gd name="connsiteY0" fmla="*/ 0 h 200025"/>
                <a:gd name="connsiteX1" fmla="*/ 0 w 38100"/>
                <a:gd name="connsiteY1" fmla="*/ 19050 h 200025"/>
                <a:gd name="connsiteX2" fmla="*/ 0 w 38100"/>
                <a:gd name="connsiteY2" fmla="*/ 180975 h 200025"/>
                <a:gd name="connsiteX3" fmla="*/ 19050 w 38100"/>
                <a:gd name="connsiteY3" fmla="*/ 200025 h 200025"/>
                <a:gd name="connsiteX4" fmla="*/ 38100 w 38100"/>
                <a:gd name="connsiteY4" fmla="*/ 180975 h 200025"/>
                <a:gd name="connsiteX5" fmla="*/ 38100 w 38100"/>
                <a:gd name="connsiteY5" fmla="*/ 19050 h 200025"/>
                <a:gd name="connsiteX6" fmla="*/ 19050 w 38100"/>
                <a:gd name="connsiteY6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00025">
                  <a:moveTo>
                    <a:pt x="19050" y="0"/>
                  </a:moveTo>
                  <a:cubicBezTo>
                    <a:pt x="8534" y="0"/>
                    <a:pt x="0" y="8534"/>
                    <a:pt x="0" y="19050"/>
                  </a:cubicBezTo>
                  <a:lnTo>
                    <a:pt x="0" y="180975"/>
                  </a:lnTo>
                  <a:cubicBezTo>
                    <a:pt x="0" y="191491"/>
                    <a:pt x="8534" y="200025"/>
                    <a:pt x="19050" y="200025"/>
                  </a:cubicBezTo>
                  <a:cubicBezTo>
                    <a:pt x="29566" y="200025"/>
                    <a:pt x="38100" y="191491"/>
                    <a:pt x="38100" y="180975"/>
                  </a:cubicBezTo>
                  <a:lnTo>
                    <a:pt x="38100" y="19050"/>
                  </a:lnTo>
                  <a:cubicBezTo>
                    <a:pt x="38100" y="8525"/>
                    <a:pt x="29566" y="0"/>
                    <a:pt x="190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790402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391097BE-A044-49F5-B5CA-AE183B956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 fontAlgn="base"/>
            <a:r>
              <a:rPr lang="ru-RU" b="1" i="0" dirty="0">
                <a:solidFill>
                  <a:srgbClr val="FFFFFF"/>
                </a:solidFill>
                <a:effectLst/>
                <a:latin typeface="DDG_ProximaNova"/>
              </a:rPr>
              <a:t>Ключевые</a:t>
            </a:r>
            <a:br>
              <a:rPr lang="ru-RU" b="1" i="0" dirty="0">
                <a:solidFill>
                  <a:srgbClr val="FFFFFF"/>
                </a:solidFill>
                <a:effectLst/>
                <a:latin typeface="DDG_ProximaNova"/>
              </a:rPr>
            </a:br>
            <a:r>
              <a:rPr lang="ru-RU" b="1" i="0" dirty="0">
                <a:solidFill>
                  <a:srgbClr val="FFFFFF"/>
                </a:solidFill>
                <a:effectLst/>
                <a:latin typeface="DDG_ProximaNova"/>
              </a:rPr>
              <a:t>Документы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411E9392-71EA-4293-909F-1FE7DD38E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ru-RU" dirty="0"/>
              <a:t>Устав ООО</a:t>
            </a:r>
          </a:p>
          <a:p>
            <a:pPr rtl="0"/>
            <a:r>
              <a:rPr lang="ru-RU" dirty="0"/>
              <a:t>Решение о создании (протокол)</a:t>
            </a:r>
          </a:p>
          <a:p>
            <a:pPr rtl="0"/>
            <a:r>
              <a:rPr lang="ru-RU" dirty="0"/>
              <a:t>Заявление о регистрации</a:t>
            </a:r>
          </a:p>
        </p:txBody>
      </p:sp>
      <p:grpSp>
        <p:nvGrpSpPr>
          <p:cNvPr id="10" name="Группа 9" descr="Информация">
            <a:extLst>
              <a:ext uri="{FF2B5EF4-FFF2-40B4-BE49-F238E27FC236}">
                <a16:creationId xmlns:a16="http://schemas.microsoft.com/office/drawing/2014/main" id="{04EACC33-3BBF-4195-8927-841FEBB364AD}"/>
              </a:ext>
            </a:extLst>
          </p:cNvPr>
          <p:cNvGrpSpPr/>
          <p:nvPr/>
        </p:nvGrpSpPr>
        <p:grpSpPr>
          <a:xfrm>
            <a:off x="4637454" y="2530474"/>
            <a:ext cx="803276" cy="803276"/>
            <a:chOff x="4914764" y="3319462"/>
            <a:chExt cx="619125" cy="619125"/>
          </a:xfrm>
          <a:solidFill>
            <a:schemeClr val="bg1"/>
          </a:solidFill>
        </p:grpSpPr>
        <p:sp>
          <p:nvSpPr>
            <p:cNvPr id="11" name="Полилиния: Фигура 10">
              <a:extLst>
                <a:ext uri="{FF2B5EF4-FFF2-40B4-BE49-F238E27FC236}">
                  <a16:creationId xmlns:a16="http://schemas.microsoft.com/office/drawing/2014/main" id="{400D0FC6-FE6C-422D-87EC-3F2A40F92771}"/>
                </a:ext>
              </a:extLst>
            </p:cNvPr>
            <p:cNvSpPr/>
            <p:nvPr/>
          </p:nvSpPr>
          <p:spPr>
            <a:xfrm>
              <a:off x="4914764" y="3319462"/>
              <a:ext cx="619125" cy="619125"/>
            </a:xfrm>
            <a:custGeom>
              <a:avLst/>
              <a:gdLst>
                <a:gd name="connsiteX0" fmla="*/ 309563 w 619125"/>
                <a:gd name="connsiteY0" fmla="*/ 0 h 619125"/>
                <a:gd name="connsiteX1" fmla="*/ 0 w 619125"/>
                <a:gd name="connsiteY1" fmla="*/ 309563 h 619125"/>
                <a:gd name="connsiteX2" fmla="*/ 309563 w 619125"/>
                <a:gd name="connsiteY2" fmla="*/ 619125 h 619125"/>
                <a:gd name="connsiteX3" fmla="*/ 619125 w 619125"/>
                <a:gd name="connsiteY3" fmla="*/ 309563 h 619125"/>
                <a:gd name="connsiteX4" fmla="*/ 309563 w 619125"/>
                <a:gd name="connsiteY4" fmla="*/ 0 h 619125"/>
                <a:gd name="connsiteX5" fmla="*/ 309563 w 619125"/>
                <a:gd name="connsiteY5" fmla="*/ 581025 h 619125"/>
                <a:gd name="connsiteX6" fmla="*/ 38100 w 619125"/>
                <a:gd name="connsiteY6" fmla="*/ 309563 h 619125"/>
                <a:gd name="connsiteX7" fmla="*/ 309563 w 619125"/>
                <a:gd name="connsiteY7" fmla="*/ 38100 h 619125"/>
                <a:gd name="connsiteX8" fmla="*/ 581025 w 619125"/>
                <a:gd name="connsiteY8" fmla="*/ 309563 h 619125"/>
                <a:gd name="connsiteX9" fmla="*/ 309563 w 619125"/>
                <a:gd name="connsiteY9" fmla="*/ 581025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9125" h="619125">
                  <a:moveTo>
                    <a:pt x="309563" y="0"/>
                  </a:moveTo>
                  <a:cubicBezTo>
                    <a:pt x="138875" y="0"/>
                    <a:pt x="0" y="138865"/>
                    <a:pt x="0" y="309563"/>
                  </a:cubicBezTo>
                  <a:cubicBezTo>
                    <a:pt x="0" y="480260"/>
                    <a:pt x="138875" y="619125"/>
                    <a:pt x="309563" y="619125"/>
                  </a:cubicBezTo>
                  <a:cubicBezTo>
                    <a:pt x="480250" y="619125"/>
                    <a:pt x="619125" y="480260"/>
                    <a:pt x="619125" y="309563"/>
                  </a:cubicBezTo>
                  <a:cubicBezTo>
                    <a:pt x="619125" y="138865"/>
                    <a:pt x="480250" y="0"/>
                    <a:pt x="309563" y="0"/>
                  </a:cubicBezTo>
                  <a:close/>
                  <a:moveTo>
                    <a:pt x="309563" y="581025"/>
                  </a:moveTo>
                  <a:cubicBezTo>
                    <a:pt x="159877" y="581025"/>
                    <a:pt x="38100" y="459248"/>
                    <a:pt x="38100" y="309563"/>
                  </a:cubicBezTo>
                  <a:cubicBezTo>
                    <a:pt x="38100" y="159877"/>
                    <a:pt x="159877" y="38100"/>
                    <a:pt x="309563" y="38100"/>
                  </a:cubicBezTo>
                  <a:cubicBezTo>
                    <a:pt x="459248" y="38100"/>
                    <a:pt x="581025" y="159877"/>
                    <a:pt x="581025" y="309563"/>
                  </a:cubicBezTo>
                  <a:cubicBezTo>
                    <a:pt x="581025" y="459248"/>
                    <a:pt x="459248" y="581025"/>
                    <a:pt x="309563" y="5810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2" name="Полилиния: фигура 11">
              <a:extLst>
                <a:ext uri="{FF2B5EF4-FFF2-40B4-BE49-F238E27FC236}">
                  <a16:creationId xmlns:a16="http://schemas.microsoft.com/office/drawing/2014/main" id="{EADF13BE-BF58-43E3-9534-281EFDABF659}"/>
                </a:ext>
              </a:extLst>
            </p:cNvPr>
            <p:cNvSpPr/>
            <p:nvPr/>
          </p:nvSpPr>
          <p:spPr>
            <a:xfrm>
              <a:off x="5195751" y="3473729"/>
              <a:ext cx="57150" cy="57150"/>
            </a:xfrm>
            <a:custGeom>
              <a:avLst/>
              <a:gdLst>
                <a:gd name="connsiteX0" fmla="*/ 63722 w 57150"/>
                <a:gd name="connsiteY0" fmla="*/ 31861 h 57150"/>
                <a:gd name="connsiteX1" fmla="*/ 31861 w 57150"/>
                <a:gd name="connsiteY1" fmla="*/ 63722 h 57150"/>
                <a:gd name="connsiteX2" fmla="*/ 0 w 57150"/>
                <a:gd name="connsiteY2" fmla="*/ 31861 h 57150"/>
                <a:gd name="connsiteX3" fmla="*/ 31861 w 57150"/>
                <a:gd name="connsiteY3" fmla="*/ 0 h 57150"/>
                <a:gd name="connsiteX4" fmla="*/ 63722 w 57150"/>
                <a:gd name="connsiteY4" fmla="*/ 3186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63722" y="31861"/>
                  </a:moveTo>
                  <a:cubicBezTo>
                    <a:pt x="63722" y="49458"/>
                    <a:pt x="49458" y="63722"/>
                    <a:pt x="31861" y="63722"/>
                  </a:cubicBezTo>
                  <a:cubicBezTo>
                    <a:pt x="14265" y="63722"/>
                    <a:pt x="0" y="49458"/>
                    <a:pt x="0" y="31861"/>
                  </a:cubicBezTo>
                  <a:cubicBezTo>
                    <a:pt x="0" y="14265"/>
                    <a:pt x="14265" y="0"/>
                    <a:pt x="31861" y="0"/>
                  </a:cubicBezTo>
                  <a:cubicBezTo>
                    <a:pt x="49458" y="0"/>
                    <a:pt x="63722" y="14265"/>
                    <a:pt x="63722" y="318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3" name="Полилиния: Фигура 12">
              <a:extLst>
                <a:ext uri="{FF2B5EF4-FFF2-40B4-BE49-F238E27FC236}">
                  <a16:creationId xmlns:a16="http://schemas.microsoft.com/office/drawing/2014/main" id="{914EC720-9A79-4D18-8746-AE0BDD325E79}"/>
                </a:ext>
              </a:extLst>
            </p:cNvPr>
            <p:cNvSpPr/>
            <p:nvPr/>
          </p:nvSpPr>
          <p:spPr>
            <a:xfrm>
              <a:off x="5205276" y="3589420"/>
              <a:ext cx="38100" cy="200025"/>
            </a:xfrm>
            <a:custGeom>
              <a:avLst/>
              <a:gdLst>
                <a:gd name="connsiteX0" fmla="*/ 19050 w 38100"/>
                <a:gd name="connsiteY0" fmla="*/ 0 h 200025"/>
                <a:gd name="connsiteX1" fmla="*/ 0 w 38100"/>
                <a:gd name="connsiteY1" fmla="*/ 19050 h 200025"/>
                <a:gd name="connsiteX2" fmla="*/ 0 w 38100"/>
                <a:gd name="connsiteY2" fmla="*/ 180975 h 200025"/>
                <a:gd name="connsiteX3" fmla="*/ 19050 w 38100"/>
                <a:gd name="connsiteY3" fmla="*/ 200025 h 200025"/>
                <a:gd name="connsiteX4" fmla="*/ 38100 w 38100"/>
                <a:gd name="connsiteY4" fmla="*/ 180975 h 200025"/>
                <a:gd name="connsiteX5" fmla="*/ 38100 w 38100"/>
                <a:gd name="connsiteY5" fmla="*/ 19050 h 200025"/>
                <a:gd name="connsiteX6" fmla="*/ 19050 w 38100"/>
                <a:gd name="connsiteY6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00025">
                  <a:moveTo>
                    <a:pt x="19050" y="0"/>
                  </a:moveTo>
                  <a:cubicBezTo>
                    <a:pt x="8534" y="0"/>
                    <a:pt x="0" y="8534"/>
                    <a:pt x="0" y="19050"/>
                  </a:cubicBezTo>
                  <a:lnTo>
                    <a:pt x="0" y="180975"/>
                  </a:lnTo>
                  <a:cubicBezTo>
                    <a:pt x="0" y="191491"/>
                    <a:pt x="8534" y="200025"/>
                    <a:pt x="19050" y="200025"/>
                  </a:cubicBezTo>
                  <a:cubicBezTo>
                    <a:pt x="29566" y="200025"/>
                    <a:pt x="38100" y="191491"/>
                    <a:pt x="38100" y="180975"/>
                  </a:cubicBezTo>
                  <a:lnTo>
                    <a:pt x="38100" y="19050"/>
                  </a:lnTo>
                  <a:cubicBezTo>
                    <a:pt x="38100" y="8525"/>
                    <a:pt x="29566" y="0"/>
                    <a:pt x="190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477628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391097BE-A044-49F5-B5CA-AE183B956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 fontAlgn="base"/>
            <a:r>
              <a:rPr lang="ru-RU" b="1" i="0" dirty="0">
                <a:solidFill>
                  <a:srgbClr val="FFFFFF"/>
                </a:solidFill>
                <a:effectLst/>
                <a:latin typeface="DDG_ProximaNova"/>
              </a:rPr>
              <a:t>Порядок управления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411E9392-71EA-4293-909F-1FE7DD38E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ru-RU" dirty="0"/>
              <a:t>Органы управления: Общее собрание участников, Директор</a:t>
            </a:r>
          </a:p>
          <a:p>
            <a:pPr rtl="0"/>
            <a:r>
              <a:rPr lang="ru-RU" dirty="0"/>
              <a:t>Структура управления: распределение ролей</a:t>
            </a:r>
          </a:p>
          <a:p>
            <a:pPr rtl="0"/>
            <a:r>
              <a:rPr lang="ru-RU" dirty="0"/>
              <a:t>Процедуры принятия решений: кворум, голосование</a:t>
            </a:r>
          </a:p>
        </p:txBody>
      </p:sp>
      <p:grpSp>
        <p:nvGrpSpPr>
          <p:cNvPr id="10" name="Группа 9" descr="Информация">
            <a:extLst>
              <a:ext uri="{FF2B5EF4-FFF2-40B4-BE49-F238E27FC236}">
                <a16:creationId xmlns:a16="http://schemas.microsoft.com/office/drawing/2014/main" id="{04EACC33-3BBF-4195-8927-841FEBB364AD}"/>
              </a:ext>
            </a:extLst>
          </p:cNvPr>
          <p:cNvGrpSpPr/>
          <p:nvPr/>
        </p:nvGrpSpPr>
        <p:grpSpPr>
          <a:xfrm>
            <a:off x="4637454" y="2530474"/>
            <a:ext cx="803276" cy="803276"/>
            <a:chOff x="4914764" y="3319462"/>
            <a:chExt cx="619125" cy="619125"/>
          </a:xfrm>
          <a:solidFill>
            <a:schemeClr val="bg1"/>
          </a:solidFill>
        </p:grpSpPr>
        <p:sp>
          <p:nvSpPr>
            <p:cNvPr id="11" name="Полилиния: Фигура 10">
              <a:extLst>
                <a:ext uri="{FF2B5EF4-FFF2-40B4-BE49-F238E27FC236}">
                  <a16:creationId xmlns:a16="http://schemas.microsoft.com/office/drawing/2014/main" id="{400D0FC6-FE6C-422D-87EC-3F2A40F92771}"/>
                </a:ext>
              </a:extLst>
            </p:cNvPr>
            <p:cNvSpPr/>
            <p:nvPr/>
          </p:nvSpPr>
          <p:spPr>
            <a:xfrm>
              <a:off x="4914764" y="3319462"/>
              <a:ext cx="619125" cy="619125"/>
            </a:xfrm>
            <a:custGeom>
              <a:avLst/>
              <a:gdLst>
                <a:gd name="connsiteX0" fmla="*/ 309563 w 619125"/>
                <a:gd name="connsiteY0" fmla="*/ 0 h 619125"/>
                <a:gd name="connsiteX1" fmla="*/ 0 w 619125"/>
                <a:gd name="connsiteY1" fmla="*/ 309563 h 619125"/>
                <a:gd name="connsiteX2" fmla="*/ 309563 w 619125"/>
                <a:gd name="connsiteY2" fmla="*/ 619125 h 619125"/>
                <a:gd name="connsiteX3" fmla="*/ 619125 w 619125"/>
                <a:gd name="connsiteY3" fmla="*/ 309563 h 619125"/>
                <a:gd name="connsiteX4" fmla="*/ 309563 w 619125"/>
                <a:gd name="connsiteY4" fmla="*/ 0 h 619125"/>
                <a:gd name="connsiteX5" fmla="*/ 309563 w 619125"/>
                <a:gd name="connsiteY5" fmla="*/ 581025 h 619125"/>
                <a:gd name="connsiteX6" fmla="*/ 38100 w 619125"/>
                <a:gd name="connsiteY6" fmla="*/ 309563 h 619125"/>
                <a:gd name="connsiteX7" fmla="*/ 309563 w 619125"/>
                <a:gd name="connsiteY7" fmla="*/ 38100 h 619125"/>
                <a:gd name="connsiteX8" fmla="*/ 581025 w 619125"/>
                <a:gd name="connsiteY8" fmla="*/ 309563 h 619125"/>
                <a:gd name="connsiteX9" fmla="*/ 309563 w 619125"/>
                <a:gd name="connsiteY9" fmla="*/ 581025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9125" h="619125">
                  <a:moveTo>
                    <a:pt x="309563" y="0"/>
                  </a:moveTo>
                  <a:cubicBezTo>
                    <a:pt x="138875" y="0"/>
                    <a:pt x="0" y="138865"/>
                    <a:pt x="0" y="309563"/>
                  </a:cubicBezTo>
                  <a:cubicBezTo>
                    <a:pt x="0" y="480260"/>
                    <a:pt x="138875" y="619125"/>
                    <a:pt x="309563" y="619125"/>
                  </a:cubicBezTo>
                  <a:cubicBezTo>
                    <a:pt x="480250" y="619125"/>
                    <a:pt x="619125" y="480260"/>
                    <a:pt x="619125" y="309563"/>
                  </a:cubicBezTo>
                  <a:cubicBezTo>
                    <a:pt x="619125" y="138865"/>
                    <a:pt x="480250" y="0"/>
                    <a:pt x="309563" y="0"/>
                  </a:cubicBezTo>
                  <a:close/>
                  <a:moveTo>
                    <a:pt x="309563" y="581025"/>
                  </a:moveTo>
                  <a:cubicBezTo>
                    <a:pt x="159877" y="581025"/>
                    <a:pt x="38100" y="459248"/>
                    <a:pt x="38100" y="309563"/>
                  </a:cubicBezTo>
                  <a:cubicBezTo>
                    <a:pt x="38100" y="159877"/>
                    <a:pt x="159877" y="38100"/>
                    <a:pt x="309563" y="38100"/>
                  </a:cubicBezTo>
                  <a:cubicBezTo>
                    <a:pt x="459248" y="38100"/>
                    <a:pt x="581025" y="159877"/>
                    <a:pt x="581025" y="309563"/>
                  </a:cubicBezTo>
                  <a:cubicBezTo>
                    <a:pt x="581025" y="459248"/>
                    <a:pt x="459248" y="581025"/>
                    <a:pt x="309563" y="5810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2" name="Полилиния: фигура 11">
              <a:extLst>
                <a:ext uri="{FF2B5EF4-FFF2-40B4-BE49-F238E27FC236}">
                  <a16:creationId xmlns:a16="http://schemas.microsoft.com/office/drawing/2014/main" id="{EADF13BE-BF58-43E3-9534-281EFDABF659}"/>
                </a:ext>
              </a:extLst>
            </p:cNvPr>
            <p:cNvSpPr/>
            <p:nvPr/>
          </p:nvSpPr>
          <p:spPr>
            <a:xfrm>
              <a:off x="5195751" y="3473729"/>
              <a:ext cx="57150" cy="57150"/>
            </a:xfrm>
            <a:custGeom>
              <a:avLst/>
              <a:gdLst>
                <a:gd name="connsiteX0" fmla="*/ 63722 w 57150"/>
                <a:gd name="connsiteY0" fmla="*/ 31861 h 57150"/>
                <a:gd name="connsiteX1" fmla="*/ 31861 w 57150"/>
                <a:gd name="connsiteY1" fmla="*/ 63722 h 57150"/>
                <a:gd name="connsiteX2" fmla="*/ 0 w 57150"/>
                <a:gd name="connsiteY2" fmla="*/ 31861 h 57150"/>
                <a:gd name="connsiteX3" fmla="*/ 31861 w 57150"/>
                <a:gd name="connsiteY3" fmla="*/ 0 h 57150"/>
                <a:gd name="connsiteX4" fmla="*/ 63722 w 57150"/>
                <a:gd name="connsiteY4" fmla="*/ 3186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63722" y="31861"/>
                  </a:moveTo>
                  <a:cubicBezTo>
                    <a:pt x="63722" y="49458"/>
                    <a:pt x="49458" y="63722"/>
                    <a:pt x="31861" y="63722"/>
                  </a:cubicBezTo>
                  <a:cubicBezTo>
                    <a:pt x="14265" y="63722"/>
                    <a:pt x="0" y="49458"/>
                    <a:pt x="0" y="31861"/>
                  </a:cubicBezTo>
                  <a:cubicBezTo>
                    <a:pt x="0" y="14265"/>
                    <a:pt x="14265" y="0"/>
                    <a:pt x="31861" y="0"/>
                  </a:cubicBezTo>
                  <a:cubicBezTo>
                    <a:pt x="49458" y="0"/>
                    <a:pt x="63722" y="14265"/>
                    <a:pt x="63722" y="318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3" name="Полилиния: Фигура 12">
              <a:extLst>
                <a:ext uri="{FF2B5EF4-FFF2-40B4-BE49-F238E27FC236}">
                  <a16:creationId xmlns:a16="http://schemas.microsoft.com/office/drawing/2014/main" id="{914EC720-9A79-4D18-8746-AE0BDD325E79}"/>
                </a:ext>
              </a:extLst>
            </p:cNvPr>
            <p:cNvSpPr/>
            <p:nvPr/>
          </p:nvSpPr>
          <p:spPr>
            <a:xfrm>
              <a:off x="5205276" y="3589420"/>
              <a:ext cx="38100" cy="200025"/>
            </a:xfrm>
            <a:custGeom>
              <a:avLst/>
              <a:gdLst>
                <a:gd name="connsiteX0" fmla="*/ 19050 w 38100"/>
                <a:gd name="connsiteY0" fmla="*/ 0 h 200025"/>
                <a:gd name="connsiteX1" fmla="*/ 0 w 38100"/>
                <a:gd name="connsiteY1" fmla="*/ 19050 h 200025"/>
                <a:gd name="connsiteX2" fmla="*/ 0 w 38100"/>
                <a:gd name="connsiteY2" fmla="*/ 180975 h 200025"/>
                <a:gd name="connsiteX3" fmla="*/ 19050 w 38100"/>
                <a:gd name="connsiteY3" fmla="*/ 200025 h 200025"/>
                <a:gd name="connsiteX4" fmla="*/ 38100 w 38100"/>
                <a:gd name="connsiteY4" fmla="*/ 180975 h 200025"/>
                <a:gd name="connsiteX5" fmla="*/ 38100 w 38100"/>
                <a:gd name="connsiteY5" fmla="*/ 19050 h 200025"/>
                <a:gd name="connsiteX6" fmla="*/ 19050 w 38100"/>
                <a:gd name="connsiteY6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00025">
                  <a:moveTo>
                    <a:pt x="19050" y="0"/>
                  </a:moveTo>
                  <a:cubicBezTo>
                    <a:pt x="8534" y="0"/>
                    <a:pt x="0" y="8534"/>
                    <a:pt x="0" y="19050"/>
                  </a:cubicBezTo>
                  <a:lnTo>
                    <a:pt x="0" y="180975"/>
                  </a:lnTo>
                  <a:cubicBezTo>
                    <a:pt x="0" y="191491"/>
                    <a:pt x="8534" y="200025"/>
                    <a:pt x="19050" y="200025"/>
                  </a:cubicBezTo>
                  <a:cubicBezTo>
                    <a:pt x="29566" y="200025"/>
                    <a:pt x="38100" y="191491"/>
                    <a:pt x="38100" y="180975"/>
                  </a:cubicBezTo>
                  <a:lnTo>
                    <a:pt x="38100" y="19050"/>
                  </a:lnTo>
                  <a:cubicBezTo>
                    <a:pt x="38100" y="8525"/>
                    <a:pt x="29566" y="0"/>
                    <a:pt x="190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862311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391097BE-A044-49F5-B5CA-AE183B956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200" y="1885125"/>
            <a:ext cx="3249064" cy="2093975"/>
          </a:xfrm>
        </p:spPr>
        <p:txBody>
          <a:bodyPr rtlCol="0">
            <a:normAutofit/>
          </a:bodyPr>
          <a:lstStyle/>
          <a:p>
            <a:pPr algn="l" fontAlgn="base"/>
            <a:r>
              <a:rPr lang="ru-RU" dirty="0">
                <a:latin typeface="DDG_ProximaNova"/>
              </a:rPr>
              <a:t>П</a:t>
            </a:r>
            <a:r>
              <a:rPr lang="ru-RU" b="1" i="0" dirty="0">
                <a:solidFill>
                  <a:srgbClr val="FFFFFF"/>
                </a:solidFill>
                <a:effectLst/>
                <a:latin typeface="DDG_ProximaNova"/>
              </a:rPr>
              <a:t>рибыль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411E9392-71EA-4293-909F-1FE7DD38E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ru-RU" dirty="0"/>
              <a:t>Принципы распределения: пропорционально долям</a:t>
            </a:r>
          </a:p>
          <a:p>
            <a:pPr rtl="0"/>
            <a:r>
              <a:rPr lang="ru-RU" dirty="0"/>
              <a:t>Резервный фонд: обязательные отчисления</a:t>
            </a:r>
          </a:p>
          <a:p>
            <a:pPr rtl="0"/>
            <a:r>
              <a:rPr lang="ru-RU" dirty="0"/>
              <a:t>Возможность распределения дивидендов</a:t>
            </a:r>
          </a:p>
        </p:txBody>
      </p:sp>
      <p:grpSp>
        <p:nvGrpSpPr>
          <p:cNvPr id="10" name="Группа 9" descr="Информация">
            <a:extLst>
              <a:ext uri="{FF2B5EF4-FFF2-40B4-BE49-F238E27FC236}">
                <a16:creationId xmlns:a16="http://schemas.microsoft.com/office/drawing/2014/main" id="{04EACC33-3BBF-4195-8927-841FEBB364AD}"/>
              </a:ext>
            </a:extLst>
          </p:cNvPr>
          <p:cNvGrpSpPr/>
          <p:nvPr/>
        </p:nvGrpSpPr>
        <p:grpSpPr>
          <a:xfrm>
            <a:off x="4637454" y="2530474"/>
            <a:ext cx="803276" cy="803276"/>
            <a:chOff x="4914764" y="3319462"/>
            <a:chExt cx="619125" cy="619125"/>
          </a:xfrm>
          <a:solidFill>
            <a:schemeClr val="bg1"/>
          </a:solidFill>
        </p:grpSpPr>
        <p:sp>
          <p:nvSpPr>
            <p:cNvPr id="11" name="Полилиния: Фигура 10">
              <a:extLst>
                <a:ext uri="{FF2B5EF4-FFF2-40B4-BE49-F238E27FC236}">
                  <a16:creationId xmlns:a16="http://schemas.microsoft.com/office/drawing/2014/main" id="{400D0FC6-FE6C-422D-87EC-3F2A40F92771}"/>
                </a:ext>
              </a:extLst>
            </p:cNvPr>
            <p:cNvSpPr/>
            <p:nvPr/>
          </p:nvSpPr>
          <p:spPr>
            <a:xfrm>
              <a:off x="4914764" y="3319462"/>
              <a:ext cx="619125" cy="619125"/>
            </a:xfrm>
            <a:custGeom>
              <a:avLst/>
              <a:gdLst>
                <a:gd name="connsiteX0" fmla="*/ 309563 w 619125"/>
                <a:gd name="connsiteY0" fmla="*/ 0 h 619125"/>
                <a:gd name="connsiteX1" fmla="*/ 0 w 619125"/>
                <a:gd name="connsiteY1" fmla="*/ 309563 h 619125"/>
                <a:gd name="connsiteX2" fmla="*/ 309563 w 619125"/>
                <a:gd name="connsiteY2" fmla="*/ 619125 h 619125"/>
                <a:gd name="connsiteX3" fmla="*/ 619125 w 619125"/>
                <a:gd name="connsiteY3" fmla="*/ 309563 h 619125"/>
                <a:gd name="connsiteX4" fmla="*/ 309563 w 619125"/>
                <a:gd name="connsiteY4" fmla="*/ 0 h 619125"/>
                <a:gd name="connsiteX5" fmla="*/ 309563 w 619125"/>
                <a:gd name="connsiteY5" fmla="*/ 581025 h 619125"/>
                <a:gd name="connsiteX6" fmla="*/ 38100 w 619125"/>
                <a:gd name="connsiteY6" fmla="*/ 309563 h 619125"/>
                <a:gd name="connsiteX7" fmla="*/ 309563 w 619125"/>
                <a:gd name="connsiteY7" fmla="*/ 38100 h 619125"/>
                <a:gd name="connsiteX8" fmla="*/ 581025 w 619125"/>
                <a:gd name="connsiteY8" fmla="*/ 309563 h 619125"/>
                <a:gd name="connsiteX9" fmla="*/ 309563 w 619125"/>
                <a:gd name="connsiteY9" fmla="*/ 581025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9125" h="619125">
                  <a:moveTo>
                    <a:pt x="309563" y="0"/>
                  </a:moveTo>
                  <a:cubicBezTo>
                    <a:pt x="138875" y="0"/>
                    <a:pt x="0" y="138865"/>
                    <a:pt x="0" y="309563"/>
                  </a:cubicBezTo>
                  <a:cubicBezTo>
                    <a:pt x="0" y="480260"/>
                    <a:pt x="138875" y="619125"/>
                    <a:pt x="309563" y="619125"/>
                  </a:cubicBezTo>
                  <a:cubicBezTo>
                    <a:pt x="480250" y="619125"/>
                    <a:pt x="619125" y="480260"/>
                    <a:pt x="619125" y="309563"/>
                  </a:cubicBezTo>
                  <a:cubicBezTo>
                    <a:pt x="619125" y="138865"/>
                    <a:pt x="480250" y="0"/>
                    <a:pt x="309563" y="0"/>
                  </a:cubicBezTo>
                  <a:close/>
                  <a:moveTo>
                    <a:pt x="309563" y="581025"/>
                  </a:moveTo>
                  <a:cubicBezTo>
                    <a:pt x="159877" y="581025"/>
                    <a:pt x="38100" y="459248"/>
                    <a:pt x="38100" y="309563"/>
                  </a:cubicBezTo>
                  <a:cubicBezTo>
                    <a:pt x="38100" y="159877"/>
                    <a:pt x="159877" y="38100"/>
                    <a:pt x="309563" y="38100"/>
                  </a:cubicBezTo>
                  <a:cubicBezTo>
                    <a:pt x="459248" y="38100"/>
                    <a:pt x="581025" y="159877"/>
                    <a:pt x="581025" y="309563"/>
                  </a:cubicBezTo>
                  <a:cubicBezTo>
                    <a:pt x="581025" y="459248"/>
                    <a:pt x="459248" y="581025"/>
                    <a:pt x="309563" y="5810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2" name="Полилиния: фигура 11">
              <a:extLst>
                <a:ext uri="{FF2B5EF4-FFF2-40B4-BE49-F238E27FC236}">
                  <a16:creationId xmlns:a16="http://schemas.microsoft.com/office/drawing/2014/main" id="{EADF13BE-BF58-43E3-9534-281EFDABF659}"/>
                </a:ext>
              </a:extLst>
            </p:cNvPr>
            <p:cNvSpPr/>
            <p:nvPr/>
          </p:nvSpPr>
          <p:spPr>
            <a:xfrm>
              <a:off x="5195751" y="3473729"/>
              <a:ext cx="57150" cy="57150"/>
            </a:xfrm>
            <a:custGeom>
              <a:avLst/>
              <a:gdLst>
                <a:gd name="connsiteX0" fmla="*/ 63722 w 57150"/>
                <a:gd name="connsiteY0" fmla="*/ 31861 h 57150"/>
                <a:gd name="connsiteX1" fmla="*/ 31861 w 57150"/>
                <a:gd name="connsiteY1" fmla="*/ 63722 h 57150"/>
                <a:gd name="connsiteX2" fmla="*/ 0 w 57150"/>
                <a:gd name="connsiteY2" fmla="*/ 31861 h 57150"/>
                <a:gd name="connsiteX3" fmla="*/ 31861 w 57150"/>
                <a:gd name="connsiteY3" fmla="*/ 0 h 57150"/>
                <a:gd name="connsiteX4" fmla="*/ 63722 w 57150"/>
                <a:gd name="connsiteY4" fmla="*/ 3186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63722" y="31861"/>
                  </a:moveTo>
                  <a:cubicBezTo>
                    <a:pt x="63722" y="49458"/>
                    <a:pt x="49458" y="63722"/>
                    <a:pt x="31861" y="63722"/>
                  </a:cubicBezTo>
                  <a:cubicBezTo>
                    <a:pt x="14265" y="63722"/>
                    <a:pt x="0" y="49458"/>
                    <a:pt x="0" y="31861"/>
                  </a:cubicBezTo>
                  <a:cubicBezTo>
                    <a:pt x="0" y="14265"/>
                    <a:pt x="14265" y="0"/>
                    <a:pt x="31861" y="0"/>
                  </a:cubicBezTo>
                  <a:cubicBezTo>
                    <a:pt x="49458" y="0"/>
                    <a:pt x="63722" y="14265"/>
                    <a:pt x="63722" y="318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3" name="Полилиния: Фигура 12">
              <a:extLst>
                <a:ext uri="{FF2B5EF4-FFF2-40B4-BE49-F238E27FC236}">
                  <a16:creationId xmlns:a16="http://schemas.microsoft.com/office/drawing/2014/main" id="{914EC720-9A79-4D18-8746-AE0BDD325E79}"/>
                </a:ext>
              </a:extLst>
            </p:cNvPr>
            <p:cNvSpPr/>
            <p:nvPr/>
          </p:nvSpPr>
          <p:spPr>
            <a:xfrm>
              <a:off x="5205276" y="3589420"/>
              <a:ext cx="38100" cy="200025"/>
            </a:xfrm>
            <a:custGeom>
              <a:avLst/>
              <a:gdLst>
                <a:gd name="connsiteX0" fmla="*/ 19050 w 38100"/>
                <a:gd name="connsiteY0" fmla="*/ 0 h 200025"/>
                <a:gd name="connsiteX1" fmla="*/ 0 w 38100"/>
                <a:gd name="connsiteY1" fmla="*/ 19050 h 200025"/>
                <a:gd name="connsiteX2" fmla="*/ 0 w 38100"/>
                <a:gd name="connsiteY2" fmla="*/ 180975 h 200025"/>
                <a:gd name="connsiteX3" fmla="*/ 19050 w 38100"/>
                <a:gd name="connsiteY3" fmla="*/ 200025 h 200025"/>
                <a:gd name="connsiteX4" fmla="*/ 38100 w 38100"/>
                <a:gd name="connsiteY4" fmla="*/ 180975 h 200025"/>
                <a:gd name="connsiteX5" fmla="*/ 38100 w 38100"/>
                <a:gd name="connsiteY5" fmla="*/ 19050 h 200025"/>
                <a:gd name="connsiteX6" fmla="*/ 19050 w 38100"/>
                <a:gd name="connsiteY6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00025">
                  <a:moveTo>
                    <a:pt x="19050" y="0"/>
                  </a:moveTo>
                  <a:cubicBezTo>
                    <a:pt x="8534" y="0"/>
                    <a:pt x="0" y="8534"/>
                    <a:pt x="0" y="19050"/>
                  </a:cubicBezTo>
                  <a:lnTo>
                    <a:pt x="0" y="180975"/>
                  </a:lnTo>
                  <a:cubicBezTo>
                    <a:pt x="0" y="191491"/>
                    <a:pt x="8534" y="200025"/>
                    <a:pt x="19050" y="200025"/>
                  </a:cubicBezTo>
                  <a:cubicBezTo>
                    <a:pt x="29566" y="200025"/>
                    <a:pt x="38100" y="191491"/>
                    <a:pt x="38100" y="180975"/>
                  </a:cubicBezTo>
                  <a:lnTo>
                    <a:pt x="38100" y="19050"/>
                  </a:lnTo>
                  <a:cubicBezTo>
                    <a:pt x="38100" y="8525"/>
                    <a:pt x="29566" y="0"/>
                    <a:pt x="190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849690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391097BE-A044-49F5-B5CA-AE183B956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200" y="1885125"/>
            <a:ext cx="3249064" cy="2093975"/>
          </a:xfrm>
        </p:spPr>
        <p:txBody>
          <a:bodyPr rtlCol="0">
            <a:normAutofit/>
          </a:bodyPr>
          <a:lstStyle/>
          <a:p>
            <a:pPr algn="l" fontAlgn="base"/>
            <a:r>
              <a:rPr lang="ru-RU" b="1" i="0" dirty="0">
                <a:solidFill>
                  <a:srgbClr val="FFFFFF"/>
                </a:solidFill>
                <a:effectLst/>
                <a:latin typeface="DDG_ProximaNova"/>
              </a:rPr>
              <a:t>Права</a:t>
            </a:r>
            <a:br>
              <a:rPr lang="ru-RU" b="1" i="0" dirty="0">
                <a:solidFill>
                  <a:srgbClr val="FFFFFF"/>
                </a:solidFill>
                <a:effectLst/>
                <a:latin typeface="DDG_ProximaNova"/>
              </a:rPr>
            </a:br>
            <a:r>
              <a:rPr lang="ru-RU" b="1" i="0" dirty="0">
                <a:solidFill>
                  <a:srgbClr val="FFFFFF"/>
                </a:solidFill>
                <a:effectLst/>
                <a:latin typeface="DDG_ProximaNova"/>
              </a:rPr>
              <a:t>участников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411E9392-71EA-4293-909F-1FE7DD38E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ru-RU" dirty="0"/>
              <a:t>Ограниченная ответственность: риски ограничены вкладом</a:t>
            </a:r>
          </a:p>
          <a:p>
            <a:pPr rtl="0"/>
            <a:r>
              <a:rPr lang="ru-RU" dirty="0"/>
              <a:t>Личное имущество: не подлежит риску</a:t>
            </a:r>
          </a:p>
          <a:p>
            <a:pPr rtl="0"/>
            <a:r>
              <a:rPr lang="ru-RU" dirty="0"/>
              <a:t>Исключения: случаи, когда участники могут нести ответственность</a:t>
            </a:r>
          </a:p>
        </p:txBody>
      </p:sp>
      <p:grpSp>
        <p:nvGrpSpPr>
          <p:cNvPr id="10" name="Группа 9" descr="Информация">
            <a:extLst>
              <a:ext uri="{FF2B5EF4-FFF2-40B4-BE49-F238E27FC236}">
                <a16:creationId xmlns:a16="http://schemas.microsoft.com/office/drawing/2014/main" id="{04EACC33-3BBF-4195-8927-841FEBB364AD}"/>
              </a:ext>
            </a:extLst>
          </p:cNvPr>
          <p:cNvGrpSpPr/>
          <p:nvPr/>
        </p:nvGrpSpPr>
        <p:grpSpPr>
          <a:xfrm>
            <a:off x="4637454" y="2530474"/>
            <a:ext cx="803276" cy="803276"/>
            <a:chOff x="4914764" y="3319462"/>
            <a:chExt cx="619125" cy="619125"/>
          </a:xfrm>
          <a:solidFill>
            <a:schemeClr val="bg1"/>
          </a:solidFill>
        </p:grpSpPr>
        <p:sp>
          <p:nvSpPr>
            <p:cNvPr id="11" name="Полилиния: Фигура 10">
              <a:extLst>
                <a:ext uri="{FF2B5EF4-FFF2-40B4-BE49-F238E27FC236}">
                  <a16:creationId xmlns:a16="http://schemas.microsoft.com/office/drawing/2014/main" id="{400D0FC6-FE6C-422D-87EC-3F2A40F92771}"/>
                </a:ext>
              </a:extLst>
            </p:cNvPr>
            <p:cNvSpPr/>
            <p:nvPr/>
          </p:nvSpPr>
          <p:spPr>
            <a:xfrm>
              <a:off x="4914764" y="3319462"/>
              <a:ext cx="619125" cy="619125"/>
            </a:xfrm>
            <a:custGeom>
              <a:avLst/>
              <a:gdLst>
                <a:gd name="connsiteX0" fmla="*/ 309563 w 619125"/>
                <a:gd name="connsiteY0" fmla="*/ 0 h 619125"/>
                <a:gd name="connsiteX1" fmla="*/ 0 w 619125"/>
                <a:gd name="connsiteY1" fmla="*/ 309563 h 619125"/>
                <a:gd name="connsiteX2" fmla="*/ 309563 w 619125"/>
                <a:gd name="connsiteY2" fmla="*/ 619125 h 619125"/>
                <a:gd name="connsiteX3" fmla="*/ 619125 w 619125"/>
                <a:gd name="connsiteY3" fmla="*/ 309563 h 619125"/>
                <a:gd name="connsiteX4" fmla="*/ 309563 w 619125"/>
                <a:gd name="connsiteY4" fmla="*/ 0 h 619125"/>
                <a:gd name="connsiteX5" fmla="*/ 309563 w 619125"/>
                <a:gd name="connsiteY5" fmla="*/ 581025 h 619125"/>
                <a:gd name="connsiteX6" fmla="*/ 38100 w 619125"/>
                <a:gd name="connsiteY6" fmla="*/ 309563 h 619125"/>
                <a:gd name="connsiteX7" fmla="*/ 309563 w 619125"/>
                <a:gd name="connsiteY7" fmla="*/ 38100 h 619125"/>
                <a:gd name="connsiteX8" fmla="*/ 581025 w 619125"/>
                <a:gd name="connsiteY8" fmla="*/ 309563 h 619125"/>
                <a:gd name="connsiteX9" fmla="*/ 309563 w 619125"/>
                <a:gd name="connsiteY9" fmla="*/ 581025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9125" h="619125">
                  <a:moveTo>
                    <a:pt x="309563" y="0"/>
                  </a:moveTo>
                  <a:cubicBezTo>
                    <a:pt x="138875" y="0"/>
                    <a:pt x="0" y="138865"/>
                    <a:pt x="0" y="309563"/>
                  </a:cubicBezTo>
                  <a:cubicBezTo>
                    <a:pt x="0" y="480260"/>
                    <a:pt x="138875" y="619125"/>
                    <a:pt x="309563" y="619125"/>
                  </a:cubicBezTo>
                  <a:cubicBezTo>
                    <a:pt x="480250" y="619125"/>
                    <a:pt x="619125" y="480260"/>
                    <a:pt x="619125" y="309563"/>
                  </a:cubicBezTo>
                  <a:cubicBezTo>
                    <a:pt x="619125" y="138865"/>
                    <a:pt x="480250" y="0"/>
                    <a:pt x="309563" y="0"/>
                  </a:cubicBezTo>
                  <a:close/>
                  <a:moveTo>
                    <a:pt x="309563" y="581025"/>
                  </a:moveTo>
                  <a:cubicBezTo>
                    <a:pt x="159877" y="581025"/>
                    <a:pt x="38100" y="459248"/>
                    <a:pt x="38100" y="309563"/>
                  </a:cubicBezTo>
                  <a:cubicBezTo>
                    <a:pt x="38100" y="159877"/>
                    <a:pt x="159877" y="38100"/>
                    <a:pt x="309563" y="38100"/>
                  </a:cubicBezTo>
                  <a:cubicBezTo>
                    <a:pt x="459248" y="38100"/>
                    <a:pt x="581025" y="159877"/>
                    <a:pt x="581025" y="309563"/>
                  </a:cubicBezTo>
                  <a:cubicBezTo>
                    <a:pt x="581025" y="459248"/>
                    <a:pt x="459248" y="581025"/>
                    <a:pt x="309563" y="5810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2" name="Полилиния: фигура 11">
              <a:extLst>
                <a:ext uri="{FF2B5EF4-FFF2-40B4-BE49-F238E27FC236}">
                  <a16:creationId xmlns:a16="http://schemas.microsoft.com/office/drawing/2014/main" id="{EADF13BE-BF58-43E3-9534-281EFDABF659}"/>
                </a:ext>
              </a:extLst>
            </p:cNvPr>
            <p:cNvSpPr/>
            <p:nvPr/>
          </p:nvSpPr>
          <p:spPr>
            <a:xfrm>
              <a:off x="5195751" y="3473729"/>
              <a:ext cx="57150" cy="57150"/>
            </a:xfrm>
            <a:custGeom>
              <a:avLst/>
              <a:gdLst>
                <a:gd name="connsiteX0" fmla="*/ 63722 w 57150"/>
                <a:gd name="connsiteY0" fmla="*/ 31861 h 57150"/>
                <a:gd name="connsiteX1" fmla="*/ 31861 w 57150"/>
                <a:gd name="connsiteY1" fmla="*/ 63722 h 57150"/>
                <a:gd name="connsiteX2" fmla="*/ 0 w 57150"/>
                <a:gd name="connsiteY2" fmla="*/ 31861 h 57150"/>
                <a:gd name="connsiteX3" fmla="*/ 31861 w 57150"/>
                <a:gd name="connsiteY3" fmla="*/ 0 h 57150"/>
                <a:gd name="connsiteX4" fmla="*/ 63722 w 57150"/>
                <a:gd name="connsiteY4" fmla="*/ 3186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63722" y="31861"/>
                  </a:moveTo>
                  <a:cubicBezTo>
                    <a:pt x="63722" y="49458"/>
                    <a:pt x="49458" y="63722"/>
                    <a:pt x="31861" y="63722"/>
                  </a:cubicBezTo>
                  <a:cubicBezTo>
                    <a:pt x="14265" y="63722"/>
                    <a:pt x="0" y="49458"/>
                    <a:pt x="0" y="31861"/>
                  </a:cubicBezTo>
                  <a:cubicBezTo>
                    <a:pt x="0" y="14265"/>
                    <a:pt x="14265" y="0"/>
                    <a:pt x="31861" y="0"/>
                  </a:cubicBezTo>
                  <a:cubicBezTo>
                    <a:pt x="49458" y="0"/>
                    <a:pt x="63722" y="14265"/>
                    <a:pt x="63722" y="318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3" name="Полилиния: Фигура 12">
              <a:extLst>
                <a:ext uri="{FF2B5EF4-FFF2-40B4-BE49-F238E27FC236}">
                  <a16:creationId xmlns:a16="http://schemas.microsoft.com/office/drawing/2014/main" id="{914EC720-9A79-4D18-8746-AE0BDD325E79}"/>
                </a:ext>
              </a:extLst>
            </p:cNvPr>
            <p:cNvSpPr/>
            <p:nvPr/>
          </p:nvSpPr>
          <p:spPr>
            <a:xfrm>
              <a:off x="5205276" y="3589420"/>
              <a:ext cx="38100" cy="200025"/>
            </a:xfrm>
            <a:custGeom>
              <a:avLst/>
              <a:gdLst>
                <a:gd name="connsiteX0" fmla="*/ 19050 w 38100"/>
                <a:gd name="connsiteY0" fmla="*/ 0 h 200025"/>
                <a:gd name="connsiteX1" fmla="*/ 0 w 38100"/>
                <a:gd name="connsiteY1" fmla="*/ 19050 h 200025"/>
                <a:gd name="connsiteX2" fmla="*/ 0 w 38100"/>
                <a:gd name="connsiteY2" fmla="*/ 180975 h 200025"/>
                <a:gd name="connsiteX3" fmla="*/ 19050 w 38100"/>
                <a:gd name="connsiteY3" fmla="*/ 200025 h 200025"/>
                <a:gd name="connsiteX4" fmla="*/ 38100 w 38100"/>
                <a:gd name="connsiteY4" fmla="*/ 180975 h 200025"/>
                <a:gd name="connsiteX5" fmla="*/ 38100 w 38100"/>
                <a:gd name="connsiteY5" fmla="*/ 19050 h 200025"/>
                <a:gd name="connsiteX6" fmla="*/ 19050 w 38100"/>
                <a:gd name="connsiteY6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00025">
                  <a:moveTo>
                    <a:pt x="19050" y="0"/>
                  </a:moveTo>
                  <a:cubicBezTo>
                    <a:pt x="8534" y="0"/>
                    <a:pt x="0" y="8534"/>
                    <a:pt x="0" y="19050"/>
                  </a:cubicBezTo>
                  <a:lnTo>
                    <a:pt x="0" y="180975"/>
                  </a:lnTo>
                  <a:cubicBezTo>
                    <a:pt x="0" y="191491"/>
                    <a:pt x="8534" y="200025"/>
                    <a:pt x="19050" y="200025"/>
                  </a:cubicBezTo>
                  <a:cubicBezTo>
                    <a:pt x="29566" y="200025"/>
                    <a:pt x="38100" y="191491"/>
                    <a:pt x="38100" y="180975"/>
                  </a:cubicBezTo>
                  <a:lnTo>
                    <a:pt x="38100" y="19050"/>
                  </a:lnTo>
                  <a:cubicBezTo>
                    <a:pt x="38100" y="8525"/>
                    <a:pt x="29566" y="0"/>
                    <a:pt x="190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4237893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391097BE-A044-49F5-B5CA-AE183B956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200" y="1885125"/>
            <a:ext cx="3249064" cy="2093975"/>
          </a:xfrm>
        </p:spPr>
        <p:txBody>
          <a:bodyPr rtlCol="0">
            <a:normAutofit fontScale="90000"/>
          </a:bodyPr>
          <a:lstStyle/>
          <a:p>
            <a:pPr algn="l" fontAlgn="base"/>
            <a:r>
              <a:rPr lang="ru-RU" b="1" i="0" dirty="0">
                <a:solidFill>
                  <a:srgbClr val="FFFFFF"/>
                </a:solidFill>
                <a:effectLst/>
                <a:latin typeface="DDG_ProximaNova"/>
              </a:rPr>
              <a:t>Выход участника из организации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411E9392-71EA-4293-909F-1FE7DD38E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ru-RU" dirty="0"/>
              <a:t>Процедура выхода: уведомление и решение</a:t>
            </a:r>
          </a:p>
          <a:p>
            <a:pPr rtl="0"/>
            <a:r>
              <a:rPr lang="ru-RU" dirty="0"/>
              <a:t>Условия: возможность продажи доли</a:t>
            </a:r>
          </a:p>
          <a:p>
            <a:pPr rtl="0"/>
            <a:r>
              <a:rPr lang="ru-RU" dirty="0"/>
              <a:t>Последствия: расчет с участником</a:t>
            </a:r>
          </a:p>
        </p:txBody>
      </p:sp>
      <p:grpSp>
        <p:nvGrpSpPr>
          <p:cNvPr id="10" name="Группа 9" descr="Информация">
            <a:extLst>
              <a:ext uri="{FF2B5EF4-FFF2-40B4-BE49-F238E27FC236}">
                <a16:creationId xmlns:a16="http://schemas.microsoft.com/office/drawing/2014/main" id="{04EACC33-3BBF-4195-8927-841FEBB364AD}"/>
              </a:ext>
            </a:extLst>
          </p:cNvPr>
          <p:cNvGrpSpPr/>
          <p:nvPr/>
        </p:nvGrpSpPr>
        <p:grpSpPr>
          <a:xfrm>
            <a:off x="4637454" y="2530474"/>
            <a:ext cx="803276" cy="803276"/>
            <a:chOff x="4914764" y="3319462"/>
            <a:chExt cx="619125" cy="619125"/>
          </a:xfrm>
          <a:solidFill>
            <a:schemeClr val="bg1"/>
          </a:solidFill>
        </p:grpSpPr>
        <p:sp>
          <p:nvSpPr>
            <p:cNvPr id="11" name="Полилиния: Фигура 10">
              <a:extLst>
                <a:ext uri="{FF2B5EF4-FFF2-40B4-BE49-F238E27FC236}">
                  <a16:creationId xmlns:a16="http://schemas.microsoft.com/office/drawing/2014/main" id="{400D0FC6-FE6C-422D-87EC-3F2A40F92771}"/>
                </a:ext>
              </a:extLst>
            </p:cNvPr>
            <p:cNvSpPr/>
            <p:nvPr/>
          </p:nvSpPr>
          <p:spPr>
            <a:xfrm>
              <a:off x="4914764" y="3319462"/>
              <a:ext cx="619125" cy="619125"/>
            </a:xfrm>
            <a:custGeom>
              <a:avLst/>
              <a:gdLst>
                <a:gd name="connsiteX0" fmla="*/ 309563 w 619125"/>
                <a:gd name="connsiteY0" fmla="*/ 0 h 619125"/>
                <a:gd name="connsiteX1" fmla="*/ 0 w 619125"/>
                <a:gd name="connsiteY1" fmla="*/ 309563 h 619125"/>
                <a:gd name="connsiteX2" fmla="*/ 309563 w 619125"/>
                <a:gd name="connsiteY2" fmla="*/ 619125 h 619125"/>
                <a:gd name="connsiteX3" fmla="*/ 619125 w 619125"/>
                <a:gd name="connsiteY3" fmla="*/ 309563 h 619125"/>
                <a:gd name="connsiteX4" fmla="*/ 309563 w 619125"/>
                <a:gd name="connsiteY4" fmla="*/ 0 h 619125"/>
                <a:gd name="connsiteX5" fmla="*/ 309563 w 619125"/>
                <a:gd name="connsiteY5" fmla="*/ 581025 h 619125"/>
                <a:gd name="connsiteX6" fmla="*/ 38100 w 619125"/>
                <a:gd name="connsiteY6" fmla="*/ 309563 h 619125"/>
                <a:gd name="connsiteX7" fmla="*/ 309563 w 619125"/>
                <a:gd name="connsiteY7" fmla="*/ 38100 h 619125"/>
                <a:gd name="connsiteX8" fmla="*/ 581025 w 619125"/>
                <a:gd name="connsiteY8" fmla="*/ 309563 h 619125"/>
                <a:gd name="connsiteX9" fmla="*/ 309563 w 619125"/>
                <a:gd name="connsiteY9" fmla="*/ 581025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9125" h="619125">
                  <a:moveTo>
                    <a:pt x="309563" y="0"/>
                  </a:moveTo>
                  <a:cubicBezTo>
                    <a:pt x="138875" y="0"/>
                    <a:pt x="0" y="138865"/>
                    <a:pt x="0" y="309563"/>
                  </a:cubicBezTo>
                  <a:cubicBezTo>
                    <a:pt x="0" y="480260"/>
                    <a:pt x="138875" y="619125"/>
                    <a:pt x="309563" y="619125"/>
                  </a:cubicBezTo>
                  <a:cubicBezTo>
                    <a:pt x="480250" y="619125"/>
                    <a:pt x="619125" y="480260"/>
                    <a:pt x="619125" y="309563"/>
                  </a:cubicBezTo>
                  <a:cubicBezTo>
                    <a:pt x="619125" y="138865"/>
                    <a:pt x="480250" y="0"/>
                    <a:pt x="309563" y="0"/>
                  </a:cubicBezTo>
                  <a:close/>
                  <a:moveTo>
                    <a:pt x="309563" y="581025"/>
                  </a:moveTo>
                  <a:cubicBezTo>
                    <a:pt x="159877" y="581025"/>
                    <a:pt x="38100" y="459248"/>
                    <a:pt x="38100" y="309563"/>
                  </a:cubicBezTo>
                  <a:cubicBezTo>
                    <a:pt x="38100" y="159877"/>
                    <a:pt x="159877" y="38100"/>
                    <a:pt x="309563" y="38100"/>
                  </a:cubicBezTo>
                  <a:cubicBezTo>
                    <a:pt x="459248" y="38100"/>
                    <a:pt x="581025" y="159877"/>
                    <a:pt x="581025" y="309563"/>
                  </a:cubicBezTo>
                  <a:cubicBezTo>
                    <a:pt x="581025" y="459248"/>
                    <a:pt x="459248" y="581025"/>
                    <a:pt x="309563" y="5810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2" name="Полилиния: фигура 11">
              <a:extLst>
                <a:ext uri="{FF2B5EF4-FFF2-40B4-BE49-F238E27FC236}">
                  <a16:creationId xmlns:a16="http://schemas.microsoft.com/office/drawing/2014/main" id="{EADF13BE-BF58-43E3-9534-281EFDABF659}"/>
                </a:ext>
              </a:extLst>
            </p:cNvPr>
            <p:cNvSpPr/>
            <p:nvPr/>
          </p:nvSpPr>
          <p:spPr>
            <a:xfrm>
              <a:off x="5195751" y="3473729"/>
              <a:ext cx="57150" cy="57150"/>
            </a:xfrm>
            <a:custGeom>
              <a:avLst/>
              <a:gdLst>
                <a:gd name="connsiteX0" fmla="*/ 63722 w 57150"/>
                <a:gd name="connsiteY0" fmla="*/ 31861 h 57150"/>
                <a:gd name="connsiteX1" fmla="*/ 31861 w 57150"/>
                <a:gd name="connsiteY1" fmla="*/ 63722 h 57150"/>
                <a:gd name="connsiteX2" fmla="*/ 0 w 57150"/>
                <a:gd name="connsiteY2" fmla="*/ 31861 h 57150"/>
                <a:gd name="connsiteX3" fmla="*/ 31861 w 57150"/>
                <a:gd name="connsiteY3" fmla="*/ 0 h 57150"/>
                <a:gd name="connsiteX4" fmla="*/ 63722 w 57150"/>
                <a:gd name="connsiteY4" fmla="*/ 3186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63722" y="31861"/>
                  </a:moveTo>
                  <a:cubicBezTo>
                    <a:pt x="63722" y="49458"/>
                    <a:pt x="49458" y="63722"/>
                    <a:pt x="31861" y="63722"/>
                  </a:cubicBezTo>
                  <a:cubicBezTo>
                    <a:pt x="14265" y="63722"/>
                    <a:pt x="0" y="49458"/>
                    <a:pt x="0" y="31861"/>
                  </a:cubicBezTo>
                  <a:cubicBezTo>
                    <a:pt x="0" y="14265"/>
                    <a:pt x="14265" y="0"/>
                    <a:pt x="31861" y="0"/>
                  </a:cubicBezTo>
                  <a:cubicBezTo>
                    <a:pt x="49458" y="0"/>
                    <a:pt x="63722" y="14265"/>
                    <a:pt x="63722" y="318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3" name="Полилиния: Фигура 12">
              <a:extLst>
                <a:ext uri="{FF2B5EF4-FFF2-40B4-BE49-F238E27FC236}">
                  <a16:creationId xmlns:a16="http://schemas.microsoft.com/office/drawing/2014/main" id="{914EC720-9A79-4D18-8746-AE0BDD325E79}"/>
                </a:ext>
              </a:extLst>
            </p:cNvPr>
            <p:cNvSpPr/>
            <p:nvPr/>
          </p:nvSpPr>
          <p:spPr>
            <a:xfrm>
              <a:off x="5205276" y="3589420"/>
              <a:ext cx="38100" cy="200025"/>
            </a:xfrm>
            <a:custGeom>
              <a:avLst/>
              <a:gdLst>
                <a:gd name="connsiteX0" fmla="*/ 19050 w 38100"/>
                <a:gd name="connsiteY0" fmla="*/ 0 h 200025"/>
                <a:gd name="connsiteX1" fmla="*/ 0 w 38100"/>
                <a:gd name="connsiteY1" fmla="*/ 19050 h 200025"/>
                <a:gd name="connsiteX2" fmla="*/ 0 w 38100"/>
                <a:gd name="connsiteY2" fmla="*/ 180975 h 200025"/>
                <a:gd name="connsiteX3" fmla="*/ 19050 w 38100"/>
                <a:gd name="connsiteY3" fmla="*/ 200025 h 200025"/>
                <a:gd name="connsiteX4" fmla="*/ 38100 w 38100"/>
                <a:gd name="connsiteY4" fmla="*/ 180975 h 200025"/>
                <a:gd name="connsiteX5" fmla="*/ 38100 w 38100"/>
                <a:gd name="connsiteY5" fmla="*/ 19050 h 200025"/>
                <a:gd name="connsiteX6" fmla="*/ 19050 w 38100"/>
                <a:gd name="connsiteY6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00025">
                  <a:moveTo>
                    <a:pt x="19050" y="0"/>
                  </a:moveTo>
                  <a:cubicBezTo>
                    <a:pt x="8534" y="0"/>
                    <a:pt x="0" y="8534"/>
                    <a:pt x="0" y="19050"/>
                  </a:cubicBezTo>
                  <a:lnTo>
                    <a:pt x="0" y="180975"/>
                  </a:lnTo>
                  <a:cubicBezTo>
                    <a:pt x="0" y="191491"/>
                    <a:pt x="8534" y="200025"/>
                    <a:pt x="19050" y="200025"/>
                  </a:cubicBezTo>
                  <a:cubicBezTo>
                    <a:pt x="29566" y="200025"/>
                    <a:pt x="38100" y="191491"/>
                    <a:pt x="38100" y="180975"/>
                  </a:cubicBezTo>
                  <a:lnTo>
                    <a:pt x="38100" y="19050"/>
                  </a:lnTo>
                  <a:cubicBezTo>
                    <a:pt x="38100" y="8525"/>
                    <a:pt x="29566" y="0"/>
                    <a:pt x="190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07333720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67586_TF33476885.potx" id="{050EF630-A309-4220-9074-EFAF69653A0A}" vid="{EAD3587A-A5A2-4186-BFE3-098457E9F5FE}"/>
    </a:ext>
  </a:extLst>
</a:theme>
</file>

<file path=ppt/theme/theme2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4E879E6-8FFE-4154-8F2A-F7518B89B3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941CA7C-A0BF-44EF-B2E5-7539C3B9B0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0A2CB4-6869-426F-8BC4-A32C90CBE2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Классическая презентация для всех сотрудников компании</Template>
  <TotalTime>35</TotalTime>
  <Words>219</Words>
  <Application>Microsoft Office PowerPoint</Application>
  <PresentationFormat>Широкоэкранный</PresentationFormat>
  <Paragraphs>73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DDG_ProximaNova</vt:lpstr>
      <vt:lpstr>Wingdings</vt:lpstr>
      <vt:lpstr>RetrospectVTI</vt:lpstr>
      <vt:lpstr>Специальное оформление</vt:lpstr>
      <vt:lpstr>Предприятия «ООО»</vt:lpstr>
      <vt:lpstr>Повестка</vt:lpstr>
      <vt:lpstr>Учредители</vt:lpstr>
      <vt:lpstr>Капитал</vt:lpstr>
      <vt:lpstr>Ключевые Документы</vt:lpstr>
      <vt:lpstr>Порядок управления</vt:lpstr>
      <vt:lpstr>Прибыль</vt:lpstr>
      <vt:lpstr>Права участников</vt:lpstr>
      <vt:lpstr>Выход участника из организации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Предприятия «ООО»</dc:title>
  <dc:creator>Федор Толкачев</dc:creator>
  <cp:lastModifiedBy>Федор Толкачев</cp:lastModifiedBy>
  <cp:revision>4</cp:revision>
  <dcterms:created xsi:type="dcterms:W3CDTF">2025-02-23T19:35:58Z</dcterms:created>
  <dcterms:modified xsi:type="dcterms:W3CDTF">2025-02-24T06:34:03Z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