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8geqmh4Xsf9UAx1/kVwh0oFPD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/>
    <p:restoredTop sz="94698"/>
  </p:normalViewPr>
  <p:slideViewPr>
    <p:cSldViewPr snapToGrid="0">
      <p:cViewPr varScale="1">
        <p:scale>
          <a:sx n="195" d="100"/>
          <a:sy n="195" d="100"/>
        </p:scale>
        <p:origin x="184" y="1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6604b0f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2cc6604b0f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c6604b0f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cc6604b0f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c6604b0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2cc6604b0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c6604b0f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g2cc6604b0f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6604b0f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cc6604b0f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288542c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2bf288542c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f288542c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2bf288542c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f288542c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2bf288542c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a6b6b5a0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2ba6b6b5a0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d83a77d5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g2bd83a77d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6604b0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g2cc6604b0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c6604b0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2cc6604b0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c6604b0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cc6604b0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24" y="-86101"/>
            <a:ext cx="1351375" cy="17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8" name="Google Shape;2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2915" y="1593345"/>
            <a:ext cx="532371" cy="20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50" name="Google Shape;5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40740" y="4622720"/>
            <a:ext cx="532371" cy="20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adviser.ru/index.php/%D0%A1%D1%82%D0%B0%D1%82%D1%8C%D1%8F:%D0%9E%D0%B1%D0%B7%D0%BE%D1%80:_%D0%91%D0%B5%D0%B7%D0%BE%D0%BF%D0%B0%D1%81%D0%BD%D0%BE%D1%81%D1%82%D1%8C_%D0%B8%D0%BD%D1%84%D0%BE%D1%80%D0%BC%D0%B0%D1%86%D0%B8%D0%BE%D0%BD%D0%BD%D1%8B%D1%85_%D1%81%D0%B8%D1%81%D1%82%D0%B5%D0%BC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companies/cloud4y/articles/530516/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www.jumpserver.org/index-en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>
            <a:spLocks noGrp="1"/>
          </p:cNvSpPr>
          <p:nvPr>
            <p:ph type="ctrTitle"/>
          </p:nvPr>
        </p:nvSpPr>
        <p:spPr>
          <a:xfrm>
            <a:off x="398775" y="257175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b="1"/>
              <a:t>Основные игроки на рынке Кибербеза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c6604b0f0_0_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18" name="Google Shape;118;g2cc6604b0f0_0_26"/>
          <p:cNvSpPr txBox="1"/>
          <p:nvPr/>
        </p:nvSpPr>
        <p:spPr>
          <a:xfrm>
            <a:off x="131675" y="753525"/>
            <a:ext cx="40548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450" b="1">
                <a:solidFill>
                  <a:schemeClr val="dk1"/>
                </a:solidFill>
              </a:rPr>
              <a:t>Крупнейшие поставщики решений в сфере ИБ</a:t>
            </a:r>
            <a:endParaRPr sz="1450" b="1">
              <a:solidFill>
                <a:schemeClr val="dk1"/>
              </a:solidFill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50">
              <a:solidFill>
                <a:srgbClr val="2D2D2D"/>
              </a:solidFill>
              <a:highlight>
                <a:srgbClr val="FCFCFC"/>
              </a:highlight>
            </a:endParaRPr>
          </a:p>
        </p:txBody>
      </p:sp>
      <p:pic>
        <p:nvPicPr>
          <p:cNvPr id="119" name="Google Shape;119;g2cc6604b0f0_0_26"/>
          <p:cNvPicPr preferRelativeResize="0"/>
          <p:nvPr/>
        </p:nvPicPr>
        <p:blipFill rotWithShape="1">
          <a:blip r:embed="rId3">
            <a:alphaModFix/>
          </a:blip>
          <a:srcRect t="22342"/>
          <a:stretch/>
        </p:blipFill>
        <p:spPr>
          <a:xfrm>
            <a:off x="4228200" y="803075"/>
            <a:ext cx="4628425" cy="3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cc6604b0f0_0_26"/>
          <p:cNvSpPr txBox="1"/>
          <p:nvPr/>
        </p:nvSpPr>
        <p:spPr>
          <a:xfrm>
            <a:off x="131675" y="1489175"/>
            <a:ext cx="39477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highlight>
                  <a:srgbClr val="FFFFFF"/>
                </a:highlight>
              </a:rPr>
              <a:t>В 202</a:t>
            </a:r>
            <a:r>
              <a:rPr lang="en-US" sz="1300" dirty="0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r>
              <a:rPr lang="ru-RU" sz="1300" dirty="0">
                <a:solidFill>
                  <a:schemeClr val="dk1"/>
                </a:solidFill>
                <a:highlight>
                  <a:srgbClr val="FFFFFF"/>
                </a:highlight>
              </a:rPr>
              <a:t> году произошло значительное усиление тенденции импортозамещения в сфере информационной безопасности. Если годом ранее в числе основных трендов значилось развитие систем защиты удалённого доступа, то теперь это направление практически не упоминается в ответах ИБ-специалистов.  Помимо замещения зарубежных ИБ-решений, в число наиболее актуальных трендов сейчас входят: повышение спроса на отечественные сервисы безопасности, форсированный переход к реальной кибербезопасности, рост интереса компаний к безопасной разработке. Кроме того, многие заказчики стали пересматривать свои стратегии информационной безопасности и перезапускать проекты в этой сфере в связи с уходом иностранных вендоров. 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c6604b0f0_0_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26" name="Google Shape;126;g2cc6604b0f0_0_36"/>
          <p:cNvSpPr txBox="1"/>
          <p:nvPr/>
        </p:nvSpPr>
        <p:spPr>
          <a:xfrm>
            <a:off x="321550" y="1001225"/>
            <a:ext cx="19248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450" b="1">
                <a:solidFill>
                  <a:schemeClr val="dk1"/>
                </a:solidFill>
              </a:rPr>
              <a:t>Доля вендоров антивирусного ПО</a:t>
            </a:r>
            <a:endParaRPr sz="1450" b="1">
              <a:solidFill>
                <a:schemeClr val="dk1"/>
              </a:solidFill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50">
              <a:solidFill>
                <a:srgbClr val="2D2D2D"/>
              </a:solidFill>
              <a:highlight>
                <a:srgbClr val="FCFCFC"/>
              </a:highlight>
            </a:endParaRPr>
          </a:p>
        </p:txBody>
      </p:sp>
      <p:pic>
        <p:nvPicPr>
          <p:cNvPr id="127" name="Google Shape;127;g2cc6604b0f0_0_36"/>
          <p:cNvPicPr preferRelativeResize="0"/>
          <p:nvPr/>
        </p:nvPicPr>
        <p:blipFill rotWithShape="1">
          <a:blip r:embed="rId3">
            <a:alphaModFix/>
          </a:blip>
          <a:srcRect t="26804"/>
          <a:stretch/>
        </p:blipFill>
        <p:spPr>
          <a:xfrm>
            <a:off x="2906950" y="918650"/>
            <a:ext cx="5819751" cy="41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c6604b0f0_0_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33" name="Google Shape;133;g2cc6604b0f0_0_43"/>
          <p:cNvSpPr txBox="1"/>
          <p:nvPr/>
        </p:nvSpPr>
        <p:spPr>
          <a:xfrm>
            <a:off x="321550" y="1001225"/>
            <a:ext cx="19248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450" b="1">
                <a:solidFill>
                  <a:schemeClr val="dk1"/>
                </a:solidFill>
              </a:rPr>
              <a:t>Доля вендоров межсетевых экранов</a:t>
            </a:r>
            <a:endParaRPr sz="1450" b="1">
              <a:solidFill>
                <a:schemeClr val="dk1"/>
              </a:solidFill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50">
              <a:solidFill>
                <a:srgbClr val="2D2D2D"/>
              </a:solidFill>
              <a:highlight>
                <a:srgbClr val="FCFCFC"/>
              </a:highlight>
            </a:endParaRPr>
          </a:p>
        </p:txBody>
      </p:sp>
      <p:pic>
        <p:nvPicPr>
          <p:cNvPr id="134" name="Google Shape;134;g2cc6604b0f0_0_43"/>
          <p:cNvPicPr preferRelativeResize="0"/>
          <p:nvPr/>
        </p:nvPicPr>
        <p:blipFill rotWithShape="1">
          <a:blip r:embed="rId3">
            <a:alphaModFix/>
          </a:blip>
          <a:srcRect t="25782"/>
          <a:stretch/>
        </p:blipFill>
        <p:spPr>
          <a:xfrm>
            <a:off x="2708800" y="777775"/>
            <a:ext cx="5989374" cy="4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c6604b0f0_0_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40" name="Google Shape;140;g2cc6604b0f0_0_50"/>
          <p:cNvSpPr txBox="1"/>
          <p:nvPr/>
        </p:nvSpPr>
        <p:spPr>
          <a:xfrm>
            <a:off x="321550" y="1001225"/>
            <a:ext cx="19248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450" b="1">
                <a:solidFill>
                  <a:schemeClr val="dk1"/>
                </a:solidFill>
              </a:rPr>
              <a:t>Доля вендоров DLP-систем</a:t>
            </a:r>
            <a:endParaRPr sz="1450" b="1">
              <a:solidFill>
                <a:schemeClr val="dk1"/>
              </a:solidFill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50">
              <a:solidFill>
                <a:srgbClr val="2D2D2D"/>
              </a:solidFill>
              <a:highlight>
                <a:srgbClr val="FCFCFC"/>
              </a:highlight>
            </a:endParaRPr>
          </a:p>
        </p:txBody>
      </p:sp>
      <p:pic>
        <p:nvPicPr>
          <p:cNvPr id="141" name="Google Shape;141;g2cc6604b0f0_0_50"/>
          <p:cNvPicPr preferRelativeResize="0"/>
          <p:nvPr/>
        </p:nvPicPr>
        <p:blipFill rotWithShape="1">
          <a:blip r:embed="rId3">
            <a:alphaModFix/>
          </a:blip>
          <a:srcRect t="24998"/>
          <a:stretch/>
        </p:blipFill>
        <p:spPr>
          <a:xfrm>
            <a:off x="2576700" y="894575"/>
            <a:ext cx="5838851" cy="42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c6604b0f0_0_5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47" name="Google Shape;147;g2cc6604b0f0_0_57"/>
          <p:cNvSpPr txBox="1"/>
          <p:nvPr/>
        </p:nvSpPr>
        <p:spPr>
          <a:xfrm>
            <a:off x="321550" y="1001225"/>
            <a:ext cx="19248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450" b="1">
                <a:solidFill>
                  <a:schemeClr val="dk1"/>
                </a:solidFill>
              </a:rPr>
              <a:t>Доля вендоров систем резервного копирования</a:t>
            </a:r>
            <a:endParaRPr sz="1450" b="1">
              <a:solidFill>
                <a:schemeClr val="dk1"/>
              </a:solidFill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50">
              <a:solidFill>
                <a:srgbClr val="2D2D2D"/>
              </a:solidFill>
              <a:highlight>
                <a:srgbClr val="FCFCFC"/>
              </a:highlight>
            </a:endParaRPr>
          </a:p>
        </p:txBody>
      </p:sp>
      <p:pic>
        <p:nvPicPr>
          <p:cNvPr id="148" name="Google Shape;148;g2cc6604b0f0_0_57"/>
          <p:cNvPicPr preferRelativeResize="0"/>
          <p:nvPr/>
        </p:nvPicPr>
        <p:blipFill rotWithShape="1">
          <a:blip r:embed="rId3">
            <a:alphaModFix/>
          </a:blip>
          <a:srcRect t="26761"/>
          <a:stretch/>
        </p:blipFill>
        <p:spPr>
          <a:xfrm>
            <a:off x="2989500" y="885125"/>
            <a:ext cx="5632425" cy="40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cc6604b0f0_0_57"/>
          <p:cNvSpPr txBox="1"/>
          <p:nvPr/>
        </p:nvSpPr>
        <p:spPr>
          <a:xfrm>
            <a:off x="372350" y="4038900"/>
            <a:ext cx="22290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Обзор вендоров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f288542c3_0_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55" name="Google Shape;155;g2bf288542c3_0_45"/>
          <p:cNvSpPr txBox="1"/>
          <p:nvPr/>
        </p:nvSpPr>
        <p:spPr>
          <a:xfrm>
            <a:off x="391350" y="810675"/>
            <a:ext cx="385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ru-RU" sz="19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NGFW лидеры рынка</a:t>
            </a: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g2bf288542c3_0_45"/>
          <p:cNvGrpSpPr/>
          <p:nvPr/>
        </p:nvGrpSpPr>
        <p:grpSpPr>
          <a:xfrm>
            <a:off x="1707188" y="1553867"/>
            <a:ext cx="5729630" cy="2537092"/>
            <a:chOff x="0" y="473718"/>
            <a:chExt cx="9144000" cy="4669782"/>
          </a:xfrm>
        </p:grpSpPr>
        <p:pic>
          <p:nvPicPr>
            <p:cNvPr id="157" name="Google Shape;157;g2bf288542c3_0_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51999" y="1594724"/>
              <a:ext cx="4691999" cy="3548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g2bf288542c3_0_4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80749" y="3023474"/>
              <a:ext cx="3263248" cy="18535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g2bf288542c3_0_4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3474" y="2688808"/>
              <a:ext cx="3725573" cy="2454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g2bf288542c3_0_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7799" y="3003133"/>
              <a:ext cx="3096924" cy="18942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g2bf288542c3_0_4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24062" y="818204"/>
              <a:ext cx="6219937" cy="2039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2bf288542c3_0_4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424125" y="1318267"/>
              <a:ext cx="5719875" cy="103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g2bf288542c3_0_4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47655" y="2606994"/>
              <a:ext cx="3004523" cy="1173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2bf288542c3_0_4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186975" y="2841050"/>
              <a:ext cx="2518748" cy="68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g2bf288542c3_0_4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473718"/>
              <a:ext cx="3644610" cy="234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g2bf288542c3_0_4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90500" y="811856"/>
              <a:ext cx="3096924" cy="1633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f288542c3_0_1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72" name="Google Shape;172;g2bf288542c3_0_131"/>
          <p:cNvSpPr txBox="1"/>
          <p:nvPr/>
        </p:nvSpPr>
        <p:spPr>
          <a:xfrm>
            <a:off x="251250" y="845799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PAM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g2bf288542c3_0_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150" y="1361399"/>
            <a:ext cx="6241804" cy="289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bf288542c3_0_131"/>
          <p:cNvSpPr txBox="1"/>
          <p:nvPr/>
        </p:nvSpPr>
        <p:spPr>
          <a:xfrm>
            <a:off x="3583750" y="4316475"/>
            <a:ext cx="24012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Jumpserver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g2bf288542c3_0_1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345" y="4196475"/>
            <a:ext cx="3019527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bf288542c3_0_131"/>
          <p:cNvSpPr txBox="1"/>
          <p:nvPr/>
        </p:nvSpPr>
        <p:spPr>
          <a:xfrm>
            <a:off x="5303150" y="4316475"/>
            <a:ext cx="24012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как настроить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f288542c3_0_1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82" name="Google Shape;182;g2bf288542c3_0_183"/>
          <p:cNvSpPr txBox="1"/>
          <p:nvPr/>
        </p:nvSpPr>
        <p:spPr>
          <a:xfrm>
            <a:off x="251250" y="845799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EDR Решения</a:t>
            </a:r>
            <a:endParaRPr sz="17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g2bf288542c3_0_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094099"/>
            <a:ext cx="8839201" cy="270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a6b6b5a08_0_2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/>
              <a:t>ДЗ</a:t>
            </a:r>
            <a:endParaRPr b="1"/>
          </a:p>
        </p:txBody>
      </p:sp>
      <p:pic>
        <p:nvPicPr>
          <p:cNvPr id="195" name="Google Shape;195;g2ba6b6b5a08_0_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7218" y="64441"/>
            <a:ext cx="625705" cy="38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ba6b6b5a08_0_223"/>
          <p:cNvSpPr txBox="1"/>
          <p:nvPr/>
        </p:nvSpPr>
        <p:spPr>
          <a:xfrm>
            <a:off x="1033123" y="1322392"/>
            <a:ext cx="79998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AutoNum type="arabicPeriod"/>
            </a:pPr>
            <a:r>
              <a:rPr lang="ru-RU" sz="1500" b="1" i="0" u="none" strike="noStrike" cap="none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Установить </a:t>
            </a:r>
            <a:r>
              <a:rPr lang="ru-RU" sz="1500" b="1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Kaspersky Security Center на Windows или Linux</a:t>
            </a:r>
            <a:endParaRPr sz="1500" b="1" dirty="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AutoNum type="arabicPeriod"/>
            </a:pPr>
            <a:r>
              <a:rPr lang="ru-RU" sz="1500" b="1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Прислать скрин консоли (</a:t>
            </a:r>
            <a:r>
              <a:rPr lang="ru-RU" sz="1500" b="1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  <a:r>
              <a:rPr lang="ru-RU" sz="1500" b="1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) и веб интерфейса</a:t>
            </a:r>
            <a:endParaRPr sz="1500" b="1" dirty="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460950" y="1936923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7218" y="64441"/>
            <a:ext cx="625705" cy="38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64630" y="1179204"/>
            <a:ext cx="8222100" cy="23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Вопросы по предыдущим темам или ДЗ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7218" y="64441"/>
            <a:ext cx="625705" cy="38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81152" y="498541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Mini-quize по прошлым темам: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378859" y="1509017"/>
            <a:ext cx="83361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378859" y="1350689"/>
            <a:ext cx="82416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Каки</a:t>
            </a:r>
            <a:r>
              <a:rPr lang="ru-RU" sz="1800" b="1"/>
              <a:t>х вендоров </a:t>
            </a: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WAF вы знаете?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 b="1">
                <a:solidFill>
                  <a:schemeClr val="dk1"/>
                </a:solidFill>
              </a:rPr>
              <a:t>Каких вендоров SIEM вы знаете?</a:t>
            </a:r>
            <a:endParaRPr sz="1800" b="1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 b="1">
                <a:solidFill>
                  <a:schemeClr val="dk1"/>
                </a:solidFill>
              </a:rPr>
              <a:t>Каких вендоров NGFW вы знаете?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Какой </a:t>
            </a:r>
            <a:r>
              <a:rPr lang="ru-RU" sz="1800" b="1"/>
              <a:t>анализ нужно сделать перед выбором любого средства ИБ?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281152" y="498541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Mini-quize по новой теме:</a:t>
            </a:r>
            <a:endParaRPr/>
          </a:p>
        </p:txBody>
      </p:sp>
      <p:sp>
        <p:nvSpPr>
          <p:cNvPr id="80" name="Google Shape;80;p5"/>
          <p:cNvSpPr txBox="1"/>
          <p:nvPr/>
        </p:nvSpPr>
        <p:spPr>
          <a:xfrm>
            <a:off x="437484" y="1623166"/>
            <a:ext cx="8349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-RU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Почему кибербез настолько популярен</a:t>
            </a: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-RU" sz="1800" b="1">
                <a:latin typeface="Times New Roman"/>
                <a:ea typeface="Times New Roman"/>
                <a:cs typeface="Times New Roman"/>
                <a:sym typeface="Times New Roman"/>
              </a:rPr>
              <a:t>Как развивать ИБ после выхода зарубежных вендоров</a:t>
            </a: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YARA?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-RU" sz="1800" b="1">
                <a:latin typeface="Times New Roman"/>
                <a:ea typeface="Times New Roman"/>
                <a:cs typeface="Times New Roman"/>
                <a:sym typeface="Times New Roman"/>
              </a:rPr>
              <a:t>В чем преимущество использования Kaspersky Security Center</a:t>
            </a:r>
            <a: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br>
              <a:rPr lang="ru-RU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428843" y="511384"/>
            <a:ext cx="3964747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7218" y="64441"/>
            <a:ext cx="625705" cy="3820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 txBox="1"/>
          <p:nvPr/>
        </p:nvSpPr>
        <p:spPr>
          <a:xfrm>
            <a:off x="541127" y="1524184"/>
            <a:ext cx="5274135" cy="19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07975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ru-RU" b="1" dirty="0">
                <a:solidFill>
                  <a:schemeClr val="dk1"/>
                </a:solidFill>
              </a:rPr>
              <a:t>Почему </a:t>
            </a:r>
            <a:r>
              <a:rPr lang="ru-RU" b="1" dirty="0" err="1">
                <a:solidFill>
                  <a:schemeClr val="dk1"/>
                </a:solidFill>
              </a:rPr>
              <a:t>кибербез</a:t>
            </a:r>
            <a:r>
              <a:rPr lang="ru-RU" b="1" dirty="0">
                <a:solidFill>
                  <a:schemeClr val="dk1"/>
                </a:solidFill>
              </a:rPr>
              <a:t> – новая нефть для инвесторов</a:t>
            </a:r>
            <a:endParaRPr b="1" dirty="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ru-RU" b="1" dirty="0">
                <a:solidFill>
                  <a:schemeClr val="dk1"/>
                </a:solidFill>
              </a:rPr>
              <a:t>Основные вендоры на рынке</a:t>
            </a:r>
            <a:endParaRPr b="1" dirty="0">
              <a:solidFill>
                <a:schemeClr val="dk1"/>
              </a:solidFill>
            </a:endParaRPr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ru-RU" b="1" dirty="0">
                <a:solidFill>
                  <a:schemeClr val="dk1"/>
                </a:solidFill>
              </a:rPr>
              <a:t>Тренировка в CTF</a:t>
            </a:r>
            <a:endParaRPr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83a77d54_0_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93" name="Google Shape;93;g2bd83a77d54_0_20"/>
          <p:cNvSpPr txBox="1"/>
          <p:nvPr/>
        </p:nvSpPr>
        <p:spPr>
          <a:xfrm>
            <a:off x="594000" y="852600"/>
            <a:ext cx="7258200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450" b="1">
                <a:solidFill>
                  <a:schemeClr val="dk1"/>
                </a:solidFill>
              </a:rPr>
              <a:t>Почему кибербез – новая нефть для инвесторов</a:t>
            </a:r>
            <a:endParaRPr sz="2100" b="1">
              <a:solidFill>
                <a:schemeClr val="dk1"/>
              </a:solidFill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Основной тренд на рынке информационной безопасности сегодня связан с уходом серьезных игроков. Максим Филиппов, директор по продажам и развитию бизнесу в России и странах СНГ, Positive Technologies, оценил объем рынка кибербезопасности в стране на конец 2021 года в 190-200 млрд рублей, а высвобождаемый за счет ухода иностранных вендоров сегмент — в 80 млрд рублей. 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«Стартапа не будет без специалиста, который умеет делать ресерч. Кто такие CTFщики — это ресерчеры, у которых горит глаз, когда они что-то находят. Если вы хотите что-то делать, но не знаете, как — приглашайте их. Это потенциально ваши сотрудники. Если количество соревнований будет расти, мы будем вытаскивать классных молодых людей, у которых склад ума такой, что им надо искать добиваться, взламывать. Из этой аудитории рождаются реверс-инженеры — это самые востребованные специалисты после ухода мировых гигантов»,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c6604b0f0_0_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99" name="Google Shape;99;g2cc6604b0f0_0_5"/>
          <p:cNvSpPr txBox="1"/>
          <p:nvPr/>
        </p:nvSpPr>
        <p:spPr>
          <a:xfrm>
            <a:off x="594000" y="852600"/>
            <a:ext cx="7258200" cy="3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450" b="1" dirty="0">
                <a:solidFill>
                  <a:schemeClr val="dk1"/>
                </a:solidFill>
              </a:rPr>
              <a:t>Бум ИБ в 2020 и 2022 годах, уход зарубежных вендоров из РБ/РФ</a:t>
            </a:r>
            <a:endParaRPr sz="1450" b="1" dirty="0">
              <a:solidFill>
                <a:schemeClr val="dk1"/>
              </a:solidFill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350" dirty="0">
                <a:solidFill>
                  <a:srgbClr val="2D2D2D"/>
                </a:solidFill>
                <a:highlight>
                  <a:srgbClr val="FCFCFC"/>
                </a:highlight>
              </a:rPr>
              <a:t>Аналитики опросили 116 организаций из 19 отраслей, чтобы выяснить, как сказался уход крупных иностранных разработчиков с российского рынка. Исследование показало, что 56% компаний лишились доступа к техподдержке, для 16% организаций критично выросла стоимость лицензий и услуг и только пятая часть опрошенных (21%) не ощутила на себе никаких последствий.</a:t>
            </a:r>
            <a:endParaRPr sz="1350" dirty="0">
              <a:solidFill>
                <a:srgbClr val="2D2D2D"/>
              </a:solidFill>
              <a:highlight>
                <a:srgbClr val="FCFCFC"/>
              </a:highlight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50" dirty="0">
              <a:solidFill>
                <a:srgbClr val="2D2D2D"/>
              </a:solidFill>
              <a:highlight>
                <a:srgbClr val="FCFCFC"/>
              </a:highlight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350" dirty="0">
                <a:solidFill>
                  <a:srgbClr val="2D2D2D"/>
                </a:solidFill>
                <a:highlight>
                  <a:srgbClr val="FCFCFC"/>
                </a:highlight>
              </a:rPr>
              <a:t>Проблемы с использованием западного ПО способствовали переходу бизнеса на самостоятельную разработку программного обеспечения, отмечают в </a:t>
            </a:r>
            <a:r>
              <a:rPr lang="ru-RU" sz="1350" dirty="0" err="1">
                <a:solidFill>
                  <a:srgbClr val="2D2D2D"/>
                </a:solidFill>
                <a:highlight>
                  <a:srgbClr val="FCFCFC"/>
                </a:highlight>
              </a:rPr>
              <a:t>Naumen</a:t>
            </a:r>
            <a:r>
              <a:rPr lang="ru-RU" sz="1350" dirty="0">
                <a:solidFill>
                  <a:srgbClr val="2D2D2D"/>
                </a:solidFill>
                <a:highlight>
                  <a:srgbClr val="FCFCFC"/>
                </a:highlight>
              </a:rPr>
              <a:t>. По их данным, 76% компаний задействуют внутренние ресурсы для создания и внедрения IТ-решений. В основном к внутренней разработке ПО прибегают ретейлеры, банки и представители сельского хозяйства, так как чаще всего они использовали западные IТ-сервисы по подписке и задействовали специализированные зарубежные решения, у которых не было аналогов.</a:t>
            </a:r>
            <a:endParaRPr sz="1350" dirty="0">
              <a:solidFill>
                <a:srgbClr val="2D2D2D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c6604b0f0_0_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05" name="Google Shape;105;g2cc6604b0f0_0_13"/>
          <p:cNvSpPr txBox="1"/>
          <p:nvPr/>
        </p:nvSpPr>
        <p:spPr>
          <a:xfrm>
            <a:off x="665846" y="695846"/>
            <a:ext cx="7258200" cy="43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450" b="1" dirty="0">
                <a:solidFill>
                  <a:schemeClr val="dk1"/>
                </a:solidFill>
              </a:rPr>
              <a:t>Бум ИБ </a:t>
            </a:r>
            <a:r>
              <a:rPr lang="en-US" sz="1450" b="1" dirty="0">
                <a:solidFill>
                  <a:schemeClr val="dk1"/>
                </a:solidFill>
              </a:rPr>
              <a:t>c</a:t>
            </a:r>
            <a:r>
              <a:rPr lang="ru-RU" sz="1450" b="1" dirty="0">
                <a:solidFill>
                  <a:schemeClr val="dk1"/>
                </a:solidFill>
              </a:rPr>
              <a:t> 2020 по 202</a:t>
            </a:r>
            <a:r>
              <a:rPr lang="en-US" sz="1450" b="1" dirty="0">
                <a:solidFill>
                  <a:schemeClr val="dk1"/>
                </a:solidFill>
              </a:rPr>
              <a:t>4</a:t>
            </a:r>
            <a:r>
              <a:rPr lang="ru-RU" sz="1450" b="1" dirty="0">
                <a:solidFill>
                  <a:schemeClr val="dk1"/>
                </a:solidFill>
              </a:rPr>
              <a:t> годах, уход зарубежных вендоров из РБ/РФ</a:t>
            </a:r>
            <a:endParaRPr sz="145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 dirty="0">
                <a:solidFill>
                  <a:schemeClr val="dk1"/>
                </a:solidFill>
              </a:rPr>
              <a:t>Перечислим основные негативные последствия и сложности, с которыми столкнутся российские организации в связи с событиями последних недель.</a:t>
            </a:r>
            <a:endParaRPr sz="145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 dirty="0">
                <a:solidFill>
                  <a:schemeClr val="dk1"/>
                </a:solidFill>
              </a:rPr>
              <a:t>Проблемы в работе оборудования и ПО. Среди прочих рынок покинули такие поставщики, как IBM, Cisco Systems Inc. и VMware, а их продукция играет критически важное значение в работе ИТ-отрасли. </a:t>
            </a:r>
            <a:endParaRPr sz="145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 dirty="0">
                <a:solidFill>
                  <a:schemeClr val="dk1"/>
                </a:solidFill>
              </a:rPr>
              <a:t>Вопросы с безопасностью. Многие компании, занимающиеся информационной безопасностью, также приостановили деятельность (Cisco Systems Inc., </a:t>
            </a:r>
            <a:r>
              <a:rPr lang="ru-RU" sz="1450" dirty="0" err="1">
                <a:solidFill>
                  <a:schemeClr val="dk1"/>
                </a:solidFill>
              </a:rPr>
              <a:t>Fortinet</a:t>
            </a:r>
            <a:r>
              <a:rPr lang="ru-RU" sz="1450" dirty="0">
                <a:solidFill>
                  <a:schemeClr val="dk1"/>
                </a:solidFill>
              </a:rPr>
              <a:t> и др.) </a:t>
            </a:r>
            <a:endParaRPr sz="145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50" dirty="0">
                <a:solidFill>
                  <a:schemeClr val="dk1"/>
                </a:solidFill>
              </a:rPr>
              <a:t>Проблемы с облаками. Уже сегодня зарубежные облачные провайдеры индексируют цены на свои услуги, сокращают количество оказываемых услуг либо вовсе приостанавливают заключение договоров с новыми клиентами. В перспективе это может парализовать работу компаний.</a:t>
            </a:r>
            <a:endParaRPr sz="1350" dirty="0">
              <a:solidFill>
                <a:srgbClr val="2D2D2D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c6604b0f0_0_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</a:rPr>
              <a:t>Кибербез</a:t>
            </a:r>
            <a:endParaRPr/>
          </a:p>
        </p:txBody>
      </p:sp>
      <p:sp>
        <p:nvSpPr>
          <p:cNvPr id="111" name="Google Shape;111;g2cc6604b0f0_0_19"/>
          <p:cNvSpPr txBox="1"/>
          <p:nvPr/>
        </p:nvSpPr>
        <p:spPr>
          <a:xfrm>
            <a:off x="594000" y="852600"/>
            <a:ext cx="7258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450" b="1">
                <a:solidFill>
                  <a:schemeClr val="dk1"/>
                </a:solidFill>
              </a:rPr>
              <a:t>Объём рынка информационной безопасности</a:t>
            </a:r>
            <a:endParaRPr sz="1450" b="1">
              <a:solidFill>
                <a:schemeClr val="dk1"/>
              </a:solidFill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50">
              <a:solidFill>
                <a:srgbClr val="2D2D2D"/>
              </a:solidFill>
              <a:highlight>
                <a:srgbClr val="FCFCFC"/>
              </a:highlight>
            </a:endParaRPr>
          </a:p>
        </p:txBody>
      </p:sp>
      <p:pic>
        <p:nvPicPr>
          <p:cNvPr id="112" name="Google Shape;112;g2cc6604b0f0_0_19"/>
          <p:cNvPicPr preferRelativeResize="0"/>
          <p:nvPr/>
        </p:nvPicPr>
        <p:blipFill rotWithShape="1">
          <a:blip r:embed="rId3">
            <a:alphaModFix/>
          </a:blip>
          <a:srcRect t="26411"/>
          <a:stretch/>
        </p:blipFill>
        <p:spPr>
          <a:xfrm>
            <a:off x="1205927" y="1353350"/>
            <a:ext cx="5918749" cy="33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S Management">
  <a:themeElements>
    <a:clrScheme name="Material">
      <a:dk1>
        <a:srgbClr val="000000"/>
      </a:dk1>
      <a:lt1>
        <a:srgbClr val="000000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689</Words>
  <Application>Microsoft Macintosh PowerPoint</Application>
  <PresentationFormat>On-screen Show (16:9)</PresentationFormat>
  <Paragraphs>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Roboto</vt:lpstr>
      <vt:lpstr>TMS Management</vt:lpstr>
      <vt:lpstr>Основные игроки на рынке Кибербеза</vt:lpstr>
      <vt:lpstr>Вопросы по предыдущим темам или ДЗ</vt:lpstr>
      <vt:lpstr>Mini-quize по прошлым темам:</vt:lpstr>
      <vt:lpstr>Mini-quize по новой теме:</vt:lpstr>
      <vt:lpstr>План занятия</vt:lpstr>
      <vt:lpstr>Кибербез</vt:lpstr>
      <vt:lpstr>Кибербез</vt:lpstr>
      <vt:lpstr>Кибербез</vt:lpstr>
      <vt:lpstr>Кибербез</vt:lpstr>
      <vt:lpstr>Кибербез</vt:lpstr>
      <vt:lpstr>Кибербез</vt:lpstr>
      <vt:lpstr>Кибербез</vt:lpstr>
      <vt:lpstr>Кибербез</vt:lpstr>
      <vt:lpstr>Кибербез</vt:lpstr>
      <vt:lpstr>Кибербез</vt:lpstr>
      <vt:lpstr>Кибербез</vt:lpstr>
      <vt:lpstr>Кибербез</vt:lpstr>
      <vt:lpstr>ДЗ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игроки на рынке Кибербеза</dc:title>
  <dc:creator>Chii</dc:creator>
  <cp:lastModifiedBy>Алексей Смирнов</cp:lastModifiedBy>
  <cp:revision>2</cp:revision>
  <dcterms:created xsi:type="dcterms:W3CDTF">2021-12-09T12:13:26Z</dcterms:created>
  <dcterms:modified xsi:type="dcterms:W3CDTF">2024-08-01T19:08:47Z</dcterms:modified>
</cp:coreProperties>
</file>