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394" r:id="rId7"/>
    <p:sldId id="261" r:id="rId8"/>
    <p:sldId id="354" r:id="rId9"/>
    <p:sldId id="387" r:id="rId10"/>
    <p:sldId id="388" r:id="rId11"/>
    <p:sldId id="389" r:id="rId12"/>
    <p:sldId id="390" r:id="rId13"/>
    <p:sldId id="391" r:id="rId14"/>
    <p:sldId id="392" r:id="rId15"/>
    <p:sldId id="3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14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36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7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09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4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5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8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1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8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4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7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CB1F-9D00-43C5-A228-8DF274A0A52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48B0E-A21B-4524-BF52-49914D565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3F525-2E70-4146-8741-BA6A8AFC2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程序设计基础综合实践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7544F-37F0-46B2-8865-E3C63DF28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曹琼</a:t>
            </a:r>
          </a:p>
        </p:txBody>
      </p:sp>
    </p:spTree>
    <p:extLst>
      <p:ext uri="{BB962C8B-B14F-4D97-AF65-F5344CB8AC3E}">
        <p14:creationId xmlns:p14="http://schemas.microsoft.com/office/powerpoint/2010/main" val="8497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069EDF4E-1A35-4F19-B066-62B995DF1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2.3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期刊文章格式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5F765EBB-E4F0-4456-B1AE-9CC5B352C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）格式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主要责任者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.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文献题名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[J]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．刊名，年，卷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期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：起止页码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）示例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>
                <a:ea typeface="楷体_GB2312" pitchFamily="49" charset="-122"/>
              </a:rPr>
              <a:t>[5]</a:t>
            </a:r>
            <a:r>
              <a:rPr lang="zh-CN" altLang="en-US">
                <a:ea typeface="楷体_GB2312" pitchFamily="49" charset="-122"/>
              </a:rPr>
              <a:t>何龄修．读顾城</a:t>
            </a:r>
            <a:r>
              <a:rPr lang="en-US" altLang="zh-CN">
                <a:ea typeface="楷体_GB2312" pitchFamily="49" charset="-122"/>
              </a:rPr>
              <a:t>《</a:t>
            </a:r>
            <a:r>
              <a:rPr lang="zh-CN" altLang="en-US">
                <a:ea typeface="楷体_GB2312" pitchFamily="49" charset="-122"/>
              </a:rPr>
              <a:t>南明史</a:t>
            </a:r>
            <a:r>
              <a:rPr lang="en-US" altLang="zh-CN">
                <a:ea typeface="楷体_GB2312" pitchFamily="49" charset="-122"/>
              </a:rPr>
              <a:t>》[J]</a:t>
            </a:r>
            <a:r>
              <a:rPr lang="zh-CN" altLang="en-US">
                <a:ea typeface="楷体_GB2312" pitchFamily="49" charset="-122"/>
              </a:rPr>
              <a:t>．中国史研究，</a:t>
            </a:r>
            <a:r>
              <a:rPr lang="en-US" altLang="zh-CN">
                <a:ea typeface="楷体_GB2312" pitchFamily="49" charset="-122"/>
              </a:rPr>
              <a:t>1998,(3):167-173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 [6] </a:t>
            </a:r>
            <a:r>
              <a:rPr lang="zh-CN" altLang="en-US">
                <a:ea typeface="楷体_GB2312" pitchFamily="49" charset="-122"/>
              </a:rPr>
              <a:t>金显贺，王昌长，王忠东等．一种用于在线检洲局部放电的数字滤波技术</a:t>
            </a:r>
            <a:r>
              <a:rPr lang="en-US" altLang="zh-CN">
                <a:ea typeface="楷体_GB2312" pitchFamily="49" charset="-122"/>
              </a:rPr>
              <a:t>[J]</a:t>
            </a:r>
            <a:r>
              <a:rPr lang="zh-CN" altLang="en-US">
                <a:ea typeface="楷体_GB2312" pitchFamily="49" charset="-122"/>
              </a:rPr>
              <a:t>．清华大学学报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自然科学版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1993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33(4)</a:t>
            </a:r>
            <a:r>
              <a:rPr lang="zh-CN" altLang="en-US">
                <a:ea typeface="楷体_GB2312" pitchFamily="49" charset="-122"/>
              </a:rPr>
              <a:t>：</a:t>
            </a:r>
            <a:r>
              <a:rPr lang="en-US" altLang="zh-CN">
                <a:ea typeface="楷体_GB2312" pitchFamily="49" charset="-122"/>
              </a:rPr>
              <a:t>62-67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>
              <a:ea typeface="楷体_GB2312" pitchFamily="49" charset="-122"/>
            </a:endParaRPr>
          </a:p>
        </p:txBody>
      </p:sp>
      <p:sp>
        <p:nvSpPr>
          <p:cNvPr id="234501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B0B0E-68A7-4AF6-B54F-42FA951C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1B9E4613-879B-4200-ACE3-EB6DDF566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2.4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论文集中的析出文献格式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AF67C2BE-41B3-4095-A024-84D1B7F50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析出文献主要责任者．析出文献题名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[A]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．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原文献主要责任者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．原文献题名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[C].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出版地：出版者，出版年．析出文献起止页码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）示例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>
                <a:ea typeface="楷体_GB2312" pitchFamily="49" charset="-122"/>
              </a:rPr>
              <a:t>[7]</a:t>
            </a:r>
            <a:r>
              <a:rPr lang="zh-CN" altLang="en-US">
                <a:ea typeface="楷体_GB2312" pitchFamily="49" charset="-122"/>
              </a:rPr>
              <a:t>钟文发．非线性规划在可燃毒物配置中的应用</a:t>
            </a:r>
            <a:r>
              <a:rPr lang="en-US" altLang="zh-CN">
                <a:ea typeface="楷体_GB2312" pitchFamily="49" charset="-122"/>
              </a:rPr>
              <a:t>[A]</a:t>
            </a:r>
            <a:r>
              <a:rPr lang="zh-CN" altLang="en-US">
                <a:ea typeface="楷体_GB2312" pitchFamily="49" charset="-122"/>
              </a:rPr>
              <a:t>．赵纬．运筹学的理论与应用</a:t>
            </a:r>
            <a:r>
              <a:rPr lang="en-US" altLang="zh-CN">
                <a:ea typeface="楷体_GB2312" pitchFamily="49" charset="-122"/>
              </a:rPr>
              <a:t>‑‑</a:t>
            </a:r>
            <a:r>
              <a:rPr lang="zh-CN" altLang="en-US">
                <a:ea typeface="楷体_GB2312" pitchFamily="49" charset="-122"/>
              </a:rPr>
              <a:t>中国运筹学会第五届大会论文集</a:t>
            </a:r>
            <a:r>
              <a:rPr lang="en-US" altLang="zh-CN">
                <a:ea typeface="楷体_GB2312" pitchFamily="49" charset="-122"/>
              </a:rPr>
              <a:t>[C]. </a:t>
            </a:r>
            <a:r>
              <a:rPr lang="zh-CN" altLang="en-US">
                <a:ea typeface="楷体_GB2312" pitchFamily="49" charset="-122"/>
              </a:rPr>
              <a:t>西安：西安电子科技大学出版社，</a:t>
            </a:r>
            <a:r>
              <a:rPr lang="en-US" altLang="zh-CN">
                <a:ea typeface="楷体_GB2312" pitchFamily="49" charset="-122"/>
              </a:rPr>
              <a:t>1996.468-471</a:t>
            </a:r>
            <a:endParaRPr lang="zh-CN" altLang="zh-CN">
              <a:ea typeface="楷体_GB2312" pitchFamily="49" charset="-122"/>
            </a:endParaRPr>
          </a:p>
        </p:txBody>
      </p:sp>
      <p:sp>
        <p:nvSpPr>
          <p:cNvPr id="23552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5D3857B-1F2D-4658-859C-CAECD7DCD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6ED3AD04-220C-440E-9463-36904D87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2.5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报纸文章格式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002D213-7934-4162-8983-59F54EDA1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主要责任者．文献题名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[N]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．报纸名，出版日期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ea typeface="楷体_GB2312" pitchFamily="49" charset="-122"/>
              </a:rPr>
              <a:t>版次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)</a:t>
            </a:r>
            <a:endParaRPr lang="en-US" altLang="zh-CN" sz="20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）示例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>
                <a:ea typeface="楷体_GB2312" pitchFamily="49" charset="-122"/>
              </a:rPr>
              <a:t>[8]</a:t>
            </a:r>
            <a:r>
              <a:rPr lang="zh-CN" altLang="en-US">
                <a:ea typeface="楷体_GB2312" pitchFamily="49" charset="-122"/>
              </a:rPr>
              <a:t>谢希德．创造学习的新思路</a:t>
            </a:r>
            <a:r>
              <a:rPr lang="en-US" altLang="zh-CN">
                <a:ea typeface="楷体_GB2312" pitchFamily="49" charset="-122"/>
              </a:rPr>
              <a:t>[N]</a:t>
            </a:r>
            <a:r>
              <a:rPr lang="zh-CN" altLang="en-US">
                <a:ea typeface="楷体_GB2312" pitchFamily="49" charset="-122"/>
              </a:rPr>
              <a:t>．人民日报，</a:t>
            </a:r>
            <a:r>
              <a:rPr lang="en-US" altLang="zh-CN">
                <a:ea typeface="楷体_GB2312" pitchFamily="49" charset="-122"/>
              </a:rPr>
              <a:t>1998-12-25(10)</a:t>
            </a:r>
            <a:endParaRPr lang="zh-CN" altLang="zh-CN">
              <a:ea typeface="楷体_GB2312" pitchFamily="49" charset="-122"/>
            </a:endParaRPr>
          </a:p>
        </p:txBody>
      </p:sp>
      <p:sp>
        <p:nvSpPr>
          <p:cNvPr id="236549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EB60A11-BC2B-4A53-9703-8286F8074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0149E1C5-7695-4791-82B1-DF709572A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2.6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国际、国家标准格式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45ECEC06-AB01-4187-8ED0-936F0B4B6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标准编号，标准名称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[S]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）示例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>
                <a:ea typeface="楷体_GB2312" pitchFamily="49" charset="-122"/>
              </a:rPr>
              <a:t>[9] GB/T16159-1996</a:t>
            </a:r>
            <a:r>
              <a:rPr lang="zh-CN" altLang="en-US">
                <a:ea typeface="楷体_GB2312" pitchFamily="49" charset="-122"/>
              </a:rPr>
              <a:t>，汉语拼音正词法基本规则</a:t>
            </a:r>
            <a:r>
              <a:rPr lang="en-US" altLang="zh-CN">
                <a:ea typeface="楷体_GB2312" pitchFamily="49" charset="-122"/>
              </a:rPr>
              <a:t>[S]</a:t>
            </a:r>
            <a:endParaRPr lang="zh-CN" altLang="zh-CN">
              <a:ea typeface="楷体_GB2312" pitchFamily="49" charset="-122"/>
            </a:endParaRPr>
          </a:p>
        </p:txBody>
      </p:sp>
      <p:sp>
        <p:nvSpPr>
          <p:cNvPr id="237573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2125D5F-D897-4944-B85D-269F6483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3BDDE8F0-A548-4CED-B723-1CDD3EF71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2.7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专利格式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D2C8BE85-0897-4C16-B861-745CB4C29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专利所有者．专利题名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[P]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．专利国别：专利号，出版日期．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800" b="1">
                <a:ea typeface="楷体_GB2312" pitchFamily="49" charset="-122"/>
              </a:rPr>
              <a:t>（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）示例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    </a:t>
            </a:r>
            <a:r>
              <a:rPr lang="en-US" altLang="zh-CN" sz="2000">
                <a:latin typeface="宋体" panose="02010600030101010101" pitchFamily="2" charset="-122"/>
              </a:rPr>
              <a:t>[10]</a:t>
            </a:r>
            <a:r>
              <a:rPr lang="zh-CN" altLang="en-US" sz="2000">
                <a:latin typeface="宋体" panose="02010600030101010101" pitchFamily="2" charset="-122"/>
              </a:rPr>
              <a:t>姜锡洲．一种温热外敷药制各方案</a:t>
            </a:r>
            <a:r>
              <a:rPr lang="en-US" altLang="zh-CN" sz="2000">
                <a:latin typeface="宋体" panose="02010600030101010101" pitchFamily="2" charset="-122"/>
              </a:rPr>
              <a:t>[P]</a:t>
            </a:r>
            <a:r>
              <a:rPr lang="zh-CN" altLang="en-US" sz="2000">
                <a:latin typeface="宋体" panose="02010600030101010101" pitchFamily="2" charset="-122"/>
              </a:rPr>
              <a:t>．中国专利：</a:t>
            </a:r>
            <a:r>
              <a:rPr lang="en-US" altLang="zh-CN" sz="2000">
                <a:latin typeface="宋体" panose="02010600030101010101" pitchFamily="2" charset="-122"/>
              </a:rPr>
              <a:t>881056073</a:t>
            </a:r>
            <a:r>
              <a:rPr lang="zh-CN" altLang="en-US" sz="200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1989-07-26.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endParaRPr lang="zh-CN" altLang="zh-CN" sz="20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38597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70668DD-AEC2-4C11-8E68-1F95A3F7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F7A6B290-2BE2-456E-9AD3-713D3C2A4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2.8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电子文献格式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E905113E-9FD0-458D-B2C4-C92A2D009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sz="2800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[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序号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]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主要责任者．电于文献题名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[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电子文献及载体类型标识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]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．电子文献的出处或可获得地址，发表或更新日期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引用日期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任选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．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/>
              <a:t>其中，电子文献及载体类型标识为：</a:t>
            </a:r>
            <a:r>
              <a:rPr lang="en-US" altLang="zh-CN"/>
              <a:t>[DB/OL]</a:t>
            </a:r>
            <a:r>
              <a:rPr lang="zh-CN" altLang="en-US"/>
              <a:t>联机网上数据库</a:t>
            </a:r>
            <a:r>
              <a:rPr lang="en-US" altLang="zh-CN"/>
              <a:t>(database online)</a:t>
            </a:r>
            <a:r>
              <a:rPr lang="zh-CN" altLang="en-US"/>
              <a:t>；</a:t>
            </a:r>
            <a:r>
              <a:rPr lang="en-US" altLang="zh-CN"/>
              <a:t>[DB/MT]</a:t>
            </a:r>
            <a:r>
              <a:rPr lang="zh-CN" altLang="en-US"/>
              <a:t>磁带数据库</a:t>
            </a:r>
            <a:r>
              <a:rPr lang="en-US" altLang="zh-CN"/>
              <a:t>(database magnetic)</a:t>
            </a:r>
            <a:r>
              <a:rPr lang="zh-CN" altLang="en-US"/>
              <a:t>；</a:t>
            </a:r>
            <a:r>
              <a:rPr lang="en-US" altLang="zh-CN"/>
              <a:t>[M/CD]</a:t>
            </a:r>
            <a:r>
              <a:rPr lang="zh-CN" altLang="en-US"/>
              <a:t>光盘图书</a:t>
            </a:r>
            <a:r>
              <a:rPr lang="en-US" altLang="zh-CN"/>
              <a:t>(monograph on CD—ROM)</a:t>
            </a:r>
            <a:r>
              <a:rPr lang="zh-CN" altLang="en-US"/>
              <a:t>；</a:t>
            </a:r>
            <a:r>
              <a:rPr lang="en-US" altLang="zh-CN"/>
              <a:t>[CP</a:t>
            </a:r>
            <a:r>
              <a:rPr lang="zh-CN" altLang="en-US"/>
              <a:t>／</a:t>
            </a:r>
            <a:r>
              <a:rPr lang="en-US" altLang="zh-CN"/>
              <a:t>DK]</a:t>
            </a:r>
            <a:r>
              <a:rPr lang="zh-CN" altLang="en-US"/>
              <a:t>磁盘软件</a:t>
            </a:r>
            <a:r>
              <a:rPr lang="en-US" altLang="zh-CN"/>
              <a:t>(computer program on disk)</a:t>
            </a:r>
            <a:r>
              <a:rPr lang="zh-CN" altLang="en-US"/>
              <a:t>；</a:t>
            </a:r>
            <a:r>
              <a:rPr lang="en-US" altLang="zh-CN"/>
              <a:t>[J/OL]</a:t>
            </a:r>
            <a:r>
              <a:rPr lang="zh-CN" altLang="en-US"/>
              <a:t>网上期刊</a:t>
            </a:r>
            <a:r>
              <a:rPr lang="en-US" altLang="zh-CN"/>
              <a:t>(serial online)</a:t>
            </a:r>
            <a:r>
              <a:rPr lang="zh-CN" altLang="en-US"/>
              <a:t>；</a:t>
            </a:r>
            <a:r>
              <a:rPr lang="en-US" altLang="zh-CN"/>
              <a:t>[EB/OL]</a:t>
            </a:r>
            <a:r>
              <a:rPr lang="zh-CN" altLang="en-US"/>
              <a:t>网上电子公告</a:t>
            </a:r>
            <a:r>
              <a:rPr lang="en-US" altLang="zh-CN"/>
              <a:t>(electronic bu11etin  board online)</a:t>
            </a:r>
            <a:r>
              <a:rPr lang="zh-CN" altLang="en-US"/>
              <a:t>。</a:t>
            </a:r>
            <a:r>
              <a:rPr lang="zh-CN" altLang="en-US" sz="2400" b="1">
                <a:ea typeface="楷体_GB2312" pitchFamily="49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）示例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en-US" altLang="zh-CN"/>
              <a:t>[11]</a:t>
            </a:r>
            <a:r>
              <a:rPr lang="zh-CN" altLang="en-US"/>
              <a:t>王明亮</a:t>
            </a:r>
            <a:r>
              <a:rPr lang="en-US" altLang="zh-CN"/>
              <a:t>.</a:t>
            </a:r>
            <a:r>
              <a:rPr lang="zh-CN" altLang="en-US"/>
              <a:t>关于中国学术期刊标准化数据库系统工程的进展</a:t>
            </a:r>
            <a:r>
              <a:rPr lang="en-US" altLang="zh-CN"/>
              <a:t>[DB/OL]. http://www.cajcd.edu.cn/pub/qwml.txt/9B0810-2.htm1,1998-08-16/1998-10-04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    [12]</a:t>
            </a:r>
            <a:r>
              <a:rPr lang="zh-CN" altLang="en-US"/>
              <a:t>万锦昆．中国大学学报论文文摘</a:t>
            </a:r>
            <a:r>
              <a:rPr lang="en-US" altLang="zh-CN"/>
              <a:t>(1983—1993)</a:t>
            </a:r>
            <a:r>
              <a:rPr lang="zh-CN" altLang="en-US"/>
              <a:t>．英文版</a:t>
            </a:r>
            <a:r>
              <a:rPr lang="en-US" altLang="zh-CN"/>
              <a:t>[DB/CD]. </a:t>
            </a:r>
            <a:r>
              <a:rPr lang="zh-CN" altLang="en-US"/>
              <a:t>北京：中国大百科全书出版社，</a:t>
            </a:r>
            <a:r>
              <a:rPr lang="en-US" altLang="zh-CN"/>
              <a:t>1996</a:t>
            </a:r>
            <a:endParaRPr lang="zh-CN" altLang="zh-CN"/>
          </a:p>
        </p:txBody>
      </p:sp>
      <p:sp>
        <p:nvSpPr>
          <p:cNvPr id="239624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54B9149-B4F7-4318-87A2-B3002D6F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F6FE0-7D32-4BE8-A08B-DC659747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课程目标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3795C-09F0-4632-BA23-DDE9F207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课程地位：单独的一门课，一个学分。</a:t>
            </a:r>
            <a:endParaRPr lang="en-US" altLang="zh-CN" sz="2400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55F9A-E95D-4462-BA9B-71F903D4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34" y="2743461"/>
            <a:ext cx="5881731" cy="34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E49AF-A872-4438-9B78-77D7D7D1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考核标准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D51F10-B14D-47BC-BED7-AEA2CF612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881" y="1771096"/>
            <a:ext cx="7725259" cy="27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955F-9DB2-44CD-A481-D3746333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方案实施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79974-E1D7-456B-B716-426CCEA9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5451" cy="31614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设计及编程实现包含三类主题的程序：基础类、字符串类、管理系统类。每类至少一题，一共至少</a:t>
            </a:r>
            <a:r>
              <a:rPr lang="en-US" altLang="zh-CN" sz="2400" dirty="0"/>
              <a:t>4</a:t>
            </a:r>
            <a:r>
              <a:rPr lang="zh-CN" altLang="en-US" sz="2400" dirty="0"/>
              <a:t>题。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要求选题尽可能均匀分布。</a:t>
            </a:r>
          </a:p>
        </p:txBody>
      </p:sp>
    </p:spTree>
    <p:extLst>
      <p:ext uri="{BB962C8B-B14F-4D97-AF65-F5344CB8AC3E}">
        <p14:creationId xmlns:p14="http://schemas.microsoft.com/office/powerpoint/2010/main" val="36502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A3C56-5F5B-4F69-9C8C-934CB1D3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往届优秀案例展示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1B325-3F51-46DD-A5C0-71885445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需要学习：</a:t>
            </a:r>
            <a:endParaRPr lang="en-US" altLang="zh-CN" dirty="0"/>
          </a:p>
          <a:p>
            <a:r>
              <a:rPr lang="zh-CN" altLang="en-US" dirty="0"/>
              <a:t>每个题目尽可能的当成一个项目而不是实验来做。</a:t>
            </a:r>
            <a:endParaRPr lang="en-US" altLang="zh-CN" dirty="0"/>
          </a:p>
          <a:p>
            <a:r>
              <a:rPr lang="zh-CN" altLang="en-US" dirty="0"/>
              <a:t>注意用户接口设计（界面美观，交互方便，功能完善）。</a:t>
            </a:r>
            <a:endParaRPr lang="en-US" altLang="zh-CN" dirty="0"/>
          </a:p>
          <a:p>
            <a:r>
              <a:rPr lang="zh-CN" altLang="en-US" dirty="0"/>
              <a:t>注意程序的健壮性处理（必要的容错处理，如异常输入，内存分配失败应对）。</a:t>
            </a:r>
            <a:endParaRPr lang="en-US" altLang="zh-CN" dirty="0"/>
          </a:p>
          <a:p>
            <a:r>
              <a:rPr lang="zh-CN" altLang="en-US" dirty="0"/>
              <a:t>注意程序的实用性（想想自己平时用的程序是怎样的，不要仅仅局限于题目的基本要求，应根据实际使用场景进行扩展）</a:t>
            </a:r>
            <a:endParaRPr lang="en-US" altLang="zh-CN" dirty="0"/>
          </a:p>
          <a:p>
            <a:r>
              <a:rPr lang="zh-CN" altLang="en-US" dirty="0"/>
              <a:t>注意程序的创新性和亮点（要能吸引用户，有自己的独到之处）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A679D-4D5E-44E9-80AC-DEF5925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讨论交流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ED92-F1FA-4511-83D2-55FB84DE8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分组讨论、交流活动：学生组内自由讨论，介绍自己题目情况、设计思路、设计心得，向同 组学生演示已完成系统功能，回答组内同学的问题；学生倾听组内其他同学的介绍，并向组内其他 同学提出问题。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取长补短，锻炼交流表达能力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注意交流的条理性（</a:t>
            </a:r>
            <a:r>
              <a:rPr lang="zh-CN" altLang="en-US" dirty="0" smtClean="0"/>
              <a:t>事先准备交流</a:t>
            </a:r>
            <a:r>
              <a:rPr lang="zh-CN" altLang="en-US" dirty="0"/>
              <a:t>提纲或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充分表达自己观点（聆听他人汇报，合理提出疑问）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4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E0B7E-7116-4D59-B2B4-844957CA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课程设计报告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13A60-F568-46BD-BD1B-4AE7BD49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参考报告模板</a:t>
            </a:r>
            <a:endParaRPr lang="en-US" altLang="zh-CN" dirty="0"/>
          </a:p>
          <a:p>
            <a:r>
              <a:rPr lang="zh-CN" altLang="en-US" dirty="0"/>
              <a:t>注意参考文献的写作方式</a:t>
            </a:r>
          </a:p>
        </p:txBody>
      </p:sp>
    </p:spTree>
    <p:extLst>
      <p:ext uri="{BB962C8B-B14F-4D97-AF65-F5344CB8AC3E}">
        <p14:creationId xmlns:p14="http://schemas.microsoft.com/office/powerpoint/2010/main" val="32754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699C690B-FB65-4868-A5B5-F79242FD2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2.1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参考文献概念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92DB5B95-57EE-42E8-8BA2-40540F326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6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lvl="1" algn="just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参考文献是指为撰写或编辑论著而引用的有关图书资料。</a:t>
            </a:r>
          </a:p>
          <a:p>
            <a:pPr lvl="1" algn="just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在正文的末尾注明参考文献，是尊重前人的成果，也是作者严肃、科学的态度的体现；引证的论据是真实的，还有利于读者去查阅引用文献的原文。</a:t>
            </a:r>
            <a:endParaRPr lang="zh-CN" altLang="en-US" sz="2400" b="1" dirty="0"/>
          </a:p>
          <a:p>
            <a:pPr lvl="1"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参考文献包括专著、论文集、学位论文、报告、期刊文章、论文集中的析出文献、报纸文章、国际或国家标准、专利以及电子文献等</a:t>
            </a:r>
            <a:endParaRPr lang="zh-CN" altLang="zh-CN" sz="2400" b="1" dirty="0"/>
          </a:p>
        </p:txBody>
      </p:sp>
      <p:sp>
        <p:nvSpPr>
          <p:cNvPr id="19968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2D21916-C014-4210-ABC3-125D18DC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78268520-87F4-461F-9405-BEEA66F94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924800" cy="635000"/>
          </a:xfrm>
          <a:solidFill>
            <a:srgbClr val="FFFF00"/>
          </a:solidFill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2.2 </a:t>
            </a: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专著、论文集、学位论文、报告格式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A8696231-23B1-4CDA-A4A0-885EC83DA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7924800" cy="5570538"/>
          </a:xfrm>
          <a:solidFill>
            <a:srgbClr val="FFFF99"/>
          </a:solidFill>
          <a:ln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endParaRPr lang="en-US" altLang="zh-CN" sz="2800" b="1">
              <a:solidFill>
                <a:schemeClr val="accent2"/>
              </a:solidFill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）格式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FF0000"/>
                </a:solidFill>
              </a:rPr>
              <a:t>[</a:t>
            </a:r>
            <a:r>
              <a:rPr lang="zh-CN" altLang="en-US" sz="2000" b="1">
                <a:solidFill>
                  <a:srgbClr val="FF0000"/>
                </a:solidFill>
              </a:rPr>
              <a:t>序号</a:t>
            </a:r>
            <a:r>
              <a:rPr lang="en-US" altLang="zh-CN" sz="2000" b="1">
                <a:solidFill>
                  <a:srgbClr val="FF0000"/>
                </a:solidFill>
              </a:rPr>
              <a:t>] </a:t>
            </a:r>
            <a:r>
              <a:rPr lang="zh-CN" altLang="en-US" sz="2000" b="1">
                <a:solidFill>
                  <a:srgbClr val="FF0000"/>
                </a:solidFill>
              </a:rPr>
              <a:t>主要责任者．文献题名 </a:t>
            </a:r>
            <a:r>
              <a:rPr lang="en-US" altLang="zh-CN" sz="2000" b="1">
                <a:solidFill>
                  <a:srgbClr val="FF0000"/>
                </a:solidFill>
              </a:rPr>
              <a:t>[</a:t>
            </a:r>
            <a:r>
              <a:rPr lang="zh-CN" altLang="en-US" sz="2000" b="1" u="sng">
                <a:solidFill>
                  <a:srgbClr val="FF0000"/>
                </a:solidFill>
              </a:rPr>
              <a:t>文献类型标识</a:t>
            </a:r>
            <a:r>
              <a:rPr lang="en-US" altLang="zh-CN" sz="2000" b="1">
                <a:solidFill>
                  <a:srgbClr val="FF0000"/>
                </a:solidFill>
              </a:rPr>
              <a:t>]</a:t>
            </a:r>
            <a:r>
              <a:rPr lang="zh-CN" altLang="en-US" sz="2000" b="1">
                <a:solidFill>
                  <a:srgbClr val="FF0000"/>
                </a:solidFill>
              </a:rPr>
              <a:t>．出版杜</a:t>
            </a:r>
            <a:r>
              <a:rPr lang="en-US" altLang="zh-CN" sz="2000" b="1">
                <a:solidFill>
                  <a:srgbClr val="FF0000"/>
                </a:solidFill>
              </a:rPr>
              <a:t>: </a:t>
            </a:r>
            <a:r>
              <a:rPr lang="zh-CN" altLang="en-US" sz="2000" b="1">
                <a:solidFill>
                  <a:srgbClr val="FF0000"/>
                </a:solidFill>
              </a:rPr>
              <a:t>出版者，出版年．起止页码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任选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r>
              <a:rPr lang="zh-CN" altLang="en-US" sz="2000" b="1">
                <a:solidFill>
                  <a:srgbClr val="FF0000"/>
                </a:solidFill>
              </a:rPr>
              <a:t>．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  </a:t>
            </a:r>
            <a:r>
              <a:rPr lang="zh-CN" altLang="en-US" sz="2000"/>
              <a:t>其中，</a:t>
            </a:r>
            <a:r>
              <a:rPr lang="zh-CN" altLang="en-US" sz="2000" b="1"/>
              <a:t>文献类型标识</a:t>
            </a:r>
            <a:r>
              <a:rPr lang="zh-CN" altLang="en-US" sz="2000"/>
              <a:t>详见下图</a:t>
            </a:r>
            <a:r>
              <a:rPr lang="zh-CN" altLang="en-US" sz="2000" b="1"/>
              <a:t>。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b="1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/>
              <a:t>     </a:t>
            </a:r>
            <a:r>
              <a:rPr lang="zh-CN" altLang="en-US" sz="2400" b="1">
                <a:ea typeface="楷体_GB2312" pitchFamily="49" charset="-122"/>
              </a:rPr>
              <a:t>（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）案例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   </a:t>
            </a:r>
            <a:r>
              <a:rPr lang="en-US" altLang="zh-CN" sz="2000" b="1">
                <a:ea typeface="楷体_GB2312" pitchFamily="49" charset="-122"/>
              </a:rPr>
              <a:t>[</a:t>
            </a:r>
            <a:r>
              <a:rPr lang="en-US" altLang="zh-CN">
                <a:ea typeface="楷体_GB2312" pitchFamily="49" charset="-122"/>
              </a:rPr>
              <a:t>1]</a:t>
            </a:r>
            <a:r>
              <a:rPr lang="zh-CN" altLang="en-US">
                <a:ea typeface="楷体_GB2312" pitchFamily="49" charset="-122"/>
              </a:rPr>
              <a:t>刘国钧，陈绍业，王凤岔．图书馆目录 </a:t>
            </a:r>
            <a:r>
              <a:rPr lang="en-US" altLang="zh-CN">
                <a:ea typeface="楷体_GB2312" pitchFamily="49" charset="-122"/>
              </a:rPr>
              <a:t>[M]</a:t>
            </a:r>
            <a:r>
              <a:rPr lang="zh-CN" altLang="en-US">
                <a:ea typeface="楷体_GB2312" pitchFamily="49" charset="-122"/>
              </a:rPr>
              <a:t>．北京：高等教育出版社，</a:t>
            </a:r>
            <a:r>
              <a:rPr lang="en-US" altLang="zh-CN">
                <a:ea typeface="楷体_GB2312" pitchFamily="49" charset="-122"/>
              </a:rPr>
              <a:t>1957</a:t>
            </a:r>
            <a:r>
              <a:rPr lang="zh-CN" altLang="en-US">
                <a:ea typeface="楷体_GB2312" pitchFamily="49" charset="-122"/>
              </a:rPr>
              <a:t>．</a:t>
            </a:r>
            <a:r>
              <a:rPr lang="en-US" altLang="zh-CN">
                <a:ea typeface="楷体_GB2312" pitchFamily="49" charset="-122"/>
              </a:rPr>
              <a:t>15-18</a:t>
            </a:r>
            <a:endParaRPr lang="en-US" altLang="zh-CN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[2]</a:t>
            </a:r>
            <a:r>
              <a:rPr lang="zh-CN" altLang="en-US">
                <a:ea typeface="楷体_GB2312" pitchFamily="49" charset="-122"/>
              </a:rPr>
              <a:t>辛希孟</a:t>
            </a:r>
            <a:r>
              <a:rPr lang="en-US" altLang="zh-CN">
                <a:ea typeface="楷体_GB2312" pitchFamily="49" charset="-122"/>
              </a:rPr>
              <a:t>. </a:t>
            </a:r>
            <a:r>
              <a:rPr lang="zh-CN" altLang="en-US">
                <a:ea typeface="楷体_GB2312" pitchFamily="49" charset="-122"/>
              </a:rPr>
              <a:t>信息技术与信息服务国际研讨会论文集： 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集 </a:t>
            </a:r>
            <a:r>
              <a:rPr lang="en-US" altLang="zh-CN">
                <a:ea typeface="楷体_GB2312" pitchFamily="49" charset="-122"/>
              </a:rPr>
              <a:t>[C]</a:t>
            </a:r>
            <a:r>
              <a:rPr lang="zh-CN" altLang="en-US">
                <a:ea typeface="楷体_GB2312" pitchFamily="49" charset="-122"/>
              </a:rPr>
              <a:t>．北京：中国社会科学出版杜，</a:t>
            </a:r>
            <a:r>
              <a:rPr lang="en-US" altLang="zh-CN">
                <a:ea typeface="楷体_GB2312" pitchFamily="49" charset="-122"/>
              </a:rPr>
              <a:t>1994</a:t>
            </a:r>
            <a:endParaRPr lang="en-US" altLang="zh-CN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[3]</a:t>
            </a:r>
            <a:r>
              <a:rPr lang="zh-CN" altLang="en-US">
                <a:ea typeface="楷体_GB2312" pitchFamily="49" charset="-122"/>
              </a:rPr>
              <a:t>张筑生．微分半动力系统的不变集 </a:t>
            </a:r>
            <a:r>
              <a:rPr lang="en-US" altLang="zh-CN">
                <a:ea typeface="楷体_GB2312" pitchFamily="49" charset="-122"/>
              </a:rPr>
              <a:t>[D]</a:t>
            </a:r>
            <a:r>
              <a:rPr lang="zh-CN" altLang="en-US">
                <a:ea typeface="楷体_GB2312" pitchFamily="49" charset="-122"/>
              </a:rPr>
              <a:t>．北京：北京大学数学系数学研究所，</a:t>
            </a:r>
            <a:r>
              <a:rPr lang="en-US" altLang="zh-CN">
                <a:ea typeface="楷体_GB2312" pitchFamily="49" charset="-122"/>
              </a:rPr>
              <a:t>1983</a:t>
            </a:r>
            <a:endParaRPr lang="en-US" altLang="zh-CN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[41</a:t>
            </a:r>
            <a:r>
              <a:rPr lang="zh-CN" altLang="en-US">
                <a:ea typeface="楷体_GB2312" pitchFamily="49" charset="-122"/>
              </a:rPr>
              <a:t>冯西桥．核反应维压力管道与压力容器的</a:t>
            </a:r>
            <a:r>
              <a:rPr lang="en-US" altLang="zh-CN">
                <a:ea typeface="楷体_GB2312" pitchFamily="49" charset="-122"/>
              </a:rPr>
              <a:t>LBB</a:t>
            </a:r>
            <a:r>
              <a:rPr lang="zh-CN" altLang="en-US">
                <a:ea typeface="楷体_GB2312" pitchFamily="49" charset="-122"/>
              </a:rPr>
              <a:t>分析</a:t>
            </a:r>
            <a:r>
              <a:rPr lang="en-US" altLang="zh-CN">
                <a:ea typeface="楷体_GB2312" pitchFamily="49" charset="-122"/>
              </a:rPr>
              <a:t>[R]</a:t>
            </a:r>
            <a:r>
              <a:rPr lang="zh-CN" altLang="en-US">
                <a:ea typeface="楷体_GB2312" pitchFamily="49" charset="-122"/>
              </a:rPr>
              <a:t>．北京：清华大学核能技术设计研究院，</a:t>
            </a:r>
            <a:r>
              <a:rPr lang="en-US" altLang="zh-CN">
                <a:ea typeface="楷体_GB2312" pitchFamily="49" charset="-122"/>
              </a:rPr>
              <a:t>1997</a:t>
            </a:r>
            <a:endParaRPr lang="en-US" altLang="zh-CN"/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0FC2B9B8-04E2-47A2-BE10-9F5D0C826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8113" y="2768600"/>
          <a:ext cx="6781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3636720" imgH="756720" progId="Visio.Drawing.5">
                  <p:embed/>
                </p:oleObj>
              </mc:Choice>
              <mc:Fallback>
                <p:oleObj name="VISIO" r:id="rId3" imgW="3636720" imgH="756720" progId="Visio.Drawing.5">
                  <p:embed/>
                  <p:pic>
                    <p:nvPicPr>
                      <p:cNvPr id="233478" name="Object 6">
                        <a:extLst>
                          <a:ext uri="{FF2B5EF4-FFF2-40B4-BE49-F238E27FC236}">
                            <a16:creationId xmlns:a16="http://schemas.microsoft.com/office/drawing/2014/main" id="{0FC2B9B8-04E2-47A2-BE10-9F5D0C826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2768600"/>
                        <a:ext cx="67818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9" name="AutoShape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E8698F5-0EC2-417B-AB31-DDBC8F1D3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6" y="6311900"/>
            <a:ext cx="576263" cy="503238"/>
          </a:xfrm>
          <a:prstGeom prst="actionButtonHome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1109</Words>
  <Application>Microsoft Office PowerPoint</Application>
  <PresentationFormat>宽屏</PresentationFormat>
  <Paragraphs>84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方正姚体</vt:lpstr>
      <vt:lpstr>华文新魏</vt:lpstr>
      <vt:lpstr>楷体_GB2312</vt:lpstr>
      <vt:lpstr>宋体</vt:lpstr>
      <vt:lpstr>Arial</vt:lpstr>
      <vt:lpstr>Trebuchet MS</vt:lpstr>
      <vt:lpstr>Wingdings</vt:lpstr>
      <vt:lpstr>Wingdings 3</vt:lpstr>
      <vt:lpstr>平面</vt:lpstr>
      <vt:lpstr>VISIO</vt:lpstr>
      <vt:lpstr>程序设计基础综合实践</vt:lpstr>
      <vt:lpstr>1.1 课程目标</vt:lpstr>
      <vt:lpstr>1.2考核标准</vt:lpstr>
      <vt:lpstr>1.3 方案实施</vt:lpstr>
      <vt:lpstr>1.4 往届优秀案例展示</vt:lpstr>
      <vt:lpstr>1.5 讨论交流</vt:lpstr>
      <vt:lpstr>1.6 课程设计报告</vt:lpstr>
      <vt:lpstr>2.1 参考文献概念</vt:lpstr>
      <vt:lpstr>2.2 专著、论文集、学位论文、报告格式</vt:lpstr>
      <vt:lpstr>2.3 期刊文章格式</vt:lpstr>
      <vt:lpstr>2.4 论文集中的析出文献格式</vt:lpstr>
      <vt:lpstr>2.5 报纸文章格式</vt:lpstr>
      <vt:lpstr>2.6 国际、国家标准格式</vt:lpstr>
      <vt:lpstr>2.7 专利格式</vt:lpstr>
      <vt:lpstr>2.8 电子文献格式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程序设计基础综合实践</dc:title>
  <dc:creator>26374008@qq.com</dc:creator>
  <cp:lastModifiedBy>admin</cp:lastModifiedBy>
  <cp:revision>3</cp:revision>
  <dcterms:created xsi:type="dcterms:W3CDTF">2021-12-19T12:33:03Z</dcterms:created>
  <dcterms:modified xsi:type="dcterms:W3CDTF">2021-12-20T01:29:22Z</dcterms:modified>
</cp:coreProperties>
</file>