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51"/>
  </p:notesMasterIdLst>
  <p:sldIdLst>
    <p:sldId id="256" r:id="rId2"/>
    <p:sldId id="376" r:id="rId3"/>
    <p:sldId id="257" r:id="rId4"/>
    <p:sldId id="259" r:id="rId5"/>
    <p:sldId id="293" r:id="rId6"/>
    <p:sldId id="294" r:id="rId7"/>
    <p:sldId id="323" r:id="rId8"/>
    <p:sldId id="260" r:id="rId9"/>
    <p:sldId id="305" r:id="rId10"/>
    <p:sldId id="262" r:id="rId11"/>
    <p:sldId id="263" r:id="rId12"/>
    <p:sldId id="310" r:id="rId13"/>
    <p:sldId id="311" r:id="rId14"/>
    <p:sldId id="297" r:id="rId15"/>
    <p:sldId id="299" r:id="rId16"/>
    <p:sldId id="300" r:id="rId17"/>
    <p:sldId id="298" r:id="rId18"/>
    <p:sldId id="374" r:id="rId19"/>
    <p:sldId id="375" r:id="rId20"/>
    <p:sldId id="265" r:id="rId21"/>
    <p:sldId id="266" r:id="rId22"/>
    <p:sldId id="267" r:id="rId23"/>
    <p:sldId id="269" r:id="rId24"/>
    <p:sldId id="270" r:id="rId25"/>
    <p:sldId id="271" r:id="rId26"/>
    <p:sldId id="325" r:id="rId27"/>
    <p:sldId id="365" r:id="rId28"/>
    <p:sldId id="358" r:id="rId29"/>
    <p:sldId id="359" r:id="rId30"/>
    <p:sldId id="328" r:id="rId31"/>
    <p:sldId id="329" r:id="rId32"/>
    <p:sldId id="330" r:id="rId33"/>
    <p:sldId id="331" r:id="rId34"/>
    <p:sldId id="337" r:id="rId35"/>
    <p:sldId id="327" r:id="rId36"/>
    <p:sldId id="348" r:id="rId37"/>
    <p:sldId id="350" r:id="rId38"/>
    <p:sldId id="351" r:id="rId39"/>
    <p:sldId id="372" r:id="rId40"/>
    <p:sldId id="352" r:id="rId41"/>
    <p:sldId id="354" r:id="rId42"/>
    <p:sldId id="355" r:id="rId43"/>
    <p:sldId id="273" r:id="rId44"/>
    <p:sldId id="366" r:id="rId45"/>
    <p:sldId id="367" r:id="rId46"/>
    <p:sldId id="368" r:id="rId47"/>
    <p:sldId id="369" r:id="rId48"/>
    <p:sldId id="373" r:id="rId49"/>
    <p:sldId id="27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4" autoAdjust="0"/>
    <p:restoredTop sz="94660"/>
  </p:normalViewPr>
  <p:slideViewPr>
    <p:cSldViewPr>
      <p:cViewPr varScale="1">
        <p:scale>
          <a:sx n="69" d="100"/>
          <a:sy n="69" d="100"/>
        </p:scale>
        <p:origin x="13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0ACA6-4032-439F-8A87-3D9BD88F656A}" type="datetimeFigureOut">
              <a:rPr lang="en-GB" smtClean="0"/>
              <a:t>24/08/2022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6A9BA-1D34-4B6D-A817-3431757DFC1B}" type="slidenum">
              <a:rPr lang="en-GB" smtClean="0"/>
              <a:t>‹#›</a:t>
            </a:fld>
            <a:endParaRPr lang="en-GB"/>
          </a:p>
        </p:txBody>
      </p:sp>
    </p:spTree>
    <p:extLst>
      <p:ext uri="{BB962C8B-B14F-4D97-AF65-F5344CB8AC3E}">
        <p14:creationId xmlns:p14="http://schemas.microsoft.com/office/powerpoint/2010/main" val="257754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16A9BA-1D34-4B6D-A817-3431757DFC1B}" type="slidenum">
              <a:rPr lang="en-GB" smtClean="0"/>
              <a:t>8</a:t>
            </a:fld>
            <a:endParaRPr lang="en-GB"/>
          </a:p>
        </p:txBody>
      </p:sp>
    </p:spTree>
    <p:extLst>
      <p:ext uri="{BB962C8B-B14F-4D97-AF65-F5344CB8AC3E}">
        <p14:creationId xmlns:p14="http://schemas.microsoft.com/office/powerpoint/2010/main" val="279256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07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619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79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123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878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203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974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6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6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72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223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982528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686800" cy="1752600"/>
          </a:xfrm>
        </p:spPr>
        <p:txBody>
          <a:bodyPr anchor="ctr">
            <a:noAutofit/>
          </a:bodyPr>
          <a:lstStyle/>
          <a:p>
            <a:pPr algn="l"/>
            <a:r>
              <a:rPr lang="en-US" sz="4400" b="1" dirty="0" smtClean="0">
                <a:solidFill>
                  <a:srgbClr val="C00000"/>
                </a:solidFill>
                <a:latin typeface="Times New Roman" pitchFamily="18" charset="0"/>
                <a:cs typeface="Times New Roman" pitchFamily="18" charset="0"/>
              </a:rPr>
              <a:t>Bài 3: Các câu lệnh SQL cơ bản</a:t>
            </a:r>
            <a:endParaRPr lang="en-US" sz="4400" b="1" dirty="0">
              <a:solidFill>
                <a:srgbClr val="C00000"/>
              </a:solidFill>
              <a:latin typeface="Times New Roman" pitchFamily="18" charset="0"/>
              <a:cs typeface="Times New Roman" pitchFamily="18" charset="0"/>
            </a:endParaRPr>
          </a:p>
        </p:txBody>
      </p:sp>
      <p:sp>
        <p:nvSpPr>
          <p:cNvPr id="4" name="Title 1"/>
          <p:cNvSpPr txBox="1">
            <a:spLocks/>
          </p:cNvSpPr>
          <p:nvPr/>
        </p:nvSpPr>
        <p:spPr>
          <a:xfrm>
            <a:off x="228600" y="2819400"/>
            <a:ext cx="8686800" cy="3581400"/>
          </a:xfrm>
          <a:prstGeom prst="rect">
            <a:avLst/>
          </a:prstGeom>
        </p:spPr>
        <p:txBody>
          <a:bodyPr vert="horz" anchor="t">
            <a:noAutofit/>
          </a:bodyPr>
          <a:lstStyle/>
          <a:p>
            <a:pPr marL="571500" marR="0" lvl="0" indent="-571500" algn="l" defTabSz="914400" rtl="0" eaLnBrk="1" fontAlgn="auto" latinLnBrk="0" hangingPunct="1">
              <a:lnSpc>
                <a:spcPct val="100000"/>
              </a:lnSpc>
              <a:spcBef>
                <a:spcPct val="0"/>
              </a:spcBef>
              <a:spcAft>
                <a:spcPts val="0"/>
              </a:spcAft>
              <a:buClrTx/>
              <a:buSzTx/>
              <a:buAutoNum type="romanUcPeriod"/>
              <a:tabLst/>
              <a:defRPr/>
            </a:pPr>
            <a:r>
              <a:rPr kumimoji="0" lang="en-US" sz="2800" b="1" i="0" u="none" strike="noStrike" kern="1200" cap="none" spc="0" normalizeH="0" noProof="0" smtClean="0">
                <a:ln>
                  <a:noFill/>
                </a:ln>
                <a:effectLst/>
                <a:uLnTx/>
                <a:uFillTx/>
                <a:latin typeface="Times New Roman" pitchFamily="18" charset="0"/>
                <a:ea typeface="+mj-ea"/>
                <a:cs typeface="Times New Roman" pitchFamily="18" charset="0"/>
              </a:rPr>
              <a:t>Các câu lệnh định nghĩa dữ liệu</a:t>
            </a:r>
          </a:p>
          <a:p>
            <a:pPr marL="571500" marR="0" lvl="0" indent="-571500" algn="l" defTabSz="914400" rtl="0" eaLnBrk="1" fontAlgn="auto" latinLnBrk="0" hangingPunct="1">
              <a:lnSpc>
                <a:spcPct val="100000"/>
              </a:lnSpc>
              <a:spcBef>
                <a:spcPct val="0"/>
              </a:spcBef>
              <a:spcAft>
                <a:spcPts val="0"/>
              </a:spcAft>
              <a:buClrTx/>
              <a:buSzTx/>
              <a:buAutoNum type="romanUcPeriod"/>
              <a:tabLst/>
              <a:defRPr/>
            </a:pPr>
            <a:endParaRPr kumimoji="0" lang="en-US" sz="2800" b="1" i="0" u="none" strike="noStrike" kern="1200" cap="none" spc="0" normalizeH="0" noProof="0" smtClean="0">
              <a:ln>
                <a:noFill/>
              </a:ln>
              <a:effectLst/>
              <a:uLnTx/>
              <a:uFillTx/>
              <a:latin typeface="Times New Roman" pitchFamily="18" charset="0"/>
              <a:ea typeface="+mj-ea"/>
              <a:cs typeface="Times New Roman" pitchFamily="18" charset="0"/>
            </a:endParaRPr>
          </a:p>
          <a:p>
            <a:pPr marL="571500" marR="0" lvl="0" indent="-571500" algn="l" defTabSz="914400" rtl="0" eaLnBrk="1" fontAlgn="auto" latinLnBrk="0" hangingPunct="1">
              <a:lnSpc>
                <a:spcPct val="100000"/>
              </a:lnSpc>
              <a:spcBef>
                <a:spcPct val="0"/>
              </a:spcBef>
              <a:spcAft>
                <a:spcPts val="0"/>
              </a:spcAft>
              <a:buClrTx/>
              <a:buSzTx/>
              <a:buAutoNum type="romanUcPeriod"/>
              <a:tabLst/>
              <a:defRPr/>
            </a:pPr>
            <a:r>
              <a:rPr lang="en-US" sz="2800" b="1" smtClean="0">
                <a:latin typeface="Times New Roman" pitchFamily="18" charset="0"/>
                <a:ea typeface="+mj-ea"/>
                <a:cs typeface="Times New Roman" pitchFamily="18" charset="0"/>
              </a:rPr>
              <a:t>Các câu lệnh cập nhật dữ liệu</a:t>
            </a:r>
          </a:p>
          <a:p>
            <a:pPr marL="571500" marR="0" lvl="0" indent="-571500" algn="l" defTabSz="914400" rtl="0" eaLnBrk="1" fontAlgn="auto" latinLnBrk="0" hangingPunct="1">
              <a:lnSpc>
                <a:spcPct val="100000"/>
              </a:lnSpc>
              <a:spcBef>
                <a:spcPct val="0"/>
              </a:spcBef>
              <a:spcAft>
                <a:spcPts val="0"/>
              </a:spcAft>
              <a:buClrTx/>
              <a:buSzTx/>
              <a:buAutoNum type="romanUcPeriod"/>
              <a:tabLst/>
              <a:defRPr/>
            </a:pPr>
            <a:endParaRPr kumimoji="0" lang="en-US" sz="2800" b="1" i="0" u="none" strike="noStrike" kern="1200" cap="none" spc="0" normalizeH="0" noProof="0" smtClean="0">
              <a:ln>
                <a:noFill/>
              </a:ln>
              <a:effectLst/>
              <a:uLnTx/>
              <a:uFillTx/>
              <a:latin typeface="Times New Roman" pitchFamily="18" charset="0"/>
              <a:ea typeface="+mj-ea"/>
              <a:cs typeface="Times New Roman" pitchFamily="18" charset="0"/>
            </a:endParaRPr>
          </a:p>
          <a:p>
            <a:pPr marL="571500" marR="0" lvl="0" indent="-571500" algn="l" defTabSz="914400" rtl="0" eaLnBrk="1" fontAlgn="auto" latinLnBrk="0" hangingPunct="1">
              <a:lnSpc>
                <a:spcPct val="100000"/>
              </a:lnSpc>
              <a:spcBef>
                <a:spcPct val="0"/>
              </a:spcBef>
              <a:spcAft>
                <a:spcPts val="0"/>
              </a:spcAft>
              <a:buClrTx/>
              <a:buSzTx/>
              <a:buAutoNum type="romanUcPeriod"/>
              <a:tabLst/>
              <a:defRPr/>
            </a:pPr>
            <a:r>
              <a:rPr kumimoji="0" lang="en-US" sz="2800" b="1" i="0" u="none" strike="noStrike" kern="1200" cap="none" spc="0" normalizeH="0" noProof="0" smtClean="0">
                <a:ln>
                  <a:noFill/>
                </a:ln>
                <a:effectLst/>
                <a:uLnTx/>
                <a:uFillTx/>
                <a:latin typeface="Times New Roman" pitchFamily="18" charset="0"/>
                <a:ea typeface="+mj-ea"/>
                <a:cs typeface="Times New Roman" pitchFamily="18" charset="0"/>
              </a:rPr>
              <a:t> Truy vấn dữ liệu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2. Lệnh ALTER</a:t>
            </a:r>
            <a:endParaRPr lang="en-US" dirty="0">
              <a:solidFill>
                <a:srgbClr val="C00000"/>
              </a:solidFill>
            </a:endParaRPr>
          </a:p>
        </p:txBody>
      </p:sp>
      <p:sp>
        <p:nvSpPr>
          <p:cNvPr id="3" name="Content Placeholder 2"/>
          <p:cNvSpPr>
            <a:spLocks noGrp="1"/>
          </p:cNvSpPr>
          <p:nvPr>
            <p:ph idx="1"/>
          </p:nvPr>
        </p:nvSpPr>
        <p:spPr>
          <a:xfrm>
            <a:off x="457200" y="1600200"/>
            <a:ext cx="8686800" cy="4876800"/>
          </a:xfrm>
        </p:spPr>
        <p:txBody>
          <a:bodyPr>
            <a:noAutofit/>
          </a:bodyPr>
          <a:lstStyle/>
          <a:p>
            <a:pPr marL="0" indent="225425">
              <a:buNone/>
            </a:pPr>
            <a:r>
              <a:rPr lang="en-US" sz="2800" b="1" dirty="0" smtClean="0"/>
              <a:t>a. Ý nghĩa</a:t>
            </a:r>
          </a:p>
          <a:p>
            <a:pPr marL="0" indent="225425">
              <a:buNone/>
            </a:pPr>
            <a:r>
              <a:rPr lang="en-US" sz="2800" dirty="0" smtClean="0"/>
              <a:t>Dùng để thay đổi cấu trúc lược đồ của các đối tượng CSDL. </a:t>
            </a:r>
          </a:p>
          <a:p>
            <a:pPr marL="0" indent="225425">
              <a:buNone/>
            </a:pPr>
            <a:r>
              <a:rPr lang="en-US" sz="2800" b="1" dirty="0" smtClean="0"/>
              <a:t>b. </a:t>
            </a:r>
            <a:r>
              <a:rPr lang="en-US" sz="2800" b="1" dirty="0" err="1" smtClean="0"/>
              <a:t>Cú</a:t>
            </a:r>
            <a:r>
              <a:rPr lang="en-US" sz="2800" b="1" dirty="0" smtClean="0"/>
              <a:t> </a:t>
            </a:r>
            <a:r>
              <a:rPr lang="en-US" sz="2800" b="1" dirty="0" err="1" smtClean="0"/>
              <a:t>pháp</a:t>
            </a:r>
            <a:endParaRPr lang="en-US" sz="2800" b="1" dirty="0" smtClean="0"/>
          </a:p>
          <a:p>
            <a:pPr marL="0" indent="225425">
              <a:buNone/>
            </a:pPr>
            <a:r>
              <a:rPr lang="en-US" sz="2800" b="1" dirty="0" err="1" smtClean="0"/>
              <a:t>Sửa</a:t>
            </a:r>
            <a:r>
              <a:rPr lang="en-US" sz="2800" b="1" dirty="0" smtClean="0"/>
              <a:t> CSDL:</a:t>
            </a:r>
          </a:p>
          <a:p>
            <a:pPr marL="0" indent="225425">
              <a:buNone/>
            </a:pPr>
            <a:r>
              <a:rPr lang="en-US" sz="2800" dirty="0" smtClean="0"/>
              <a:t>+ </a:t>
            </a:r>
            <a:r>
              <a:rPr lang="en-US" sz="2800" dirty="0" smtClean="0">
                <a:solidFill>
                  <a:srgbClr val="C00000"/>
                </a:solidFill>
              </a:rPr>
              <a:t>ALTER DATABASE</a:t>
            </a:r>
            <a:r>
              <a:rPr lang="en-US" sz="2800" dirty="0" smtClean="0"/>
              <a:t> &lt;database_name&gt;</a:t>
            </a:r>
            <a:br>
              <a:rPr lang="en-US" sz="2800" dirty="0" smtClean="0"/>
            </a:br>
            <a:r>
              <a:rPr lang="en-US" sz="2800" dirty="0" smtClean="0">
                <a:solidFill>
                  <a:srgbClr val="C00000"/>
                </a:solidFill>
              </a:rPr>
              <a:t>MODIFY FILE </a:t>
            </a:r>
            <a:r>
              <a:rPr lang="en-US" sz="2800" dirty="0" smtClean="0"/>
              <a:t>(</a:t>
            </a:r>
            <a:r>
              <a:rPr lang="en-US" sz="2800" dirty="0" smtClean="0">
                <a:solidFill>
                  <a:srgbClr val="C00000"/>
                </a:solidFill>
              </a:rPr>
              <a:t>NAME</a:t>
            </a:r>
            <a:r>
              <a:rPr lang="en-US" sz="2800" dirty="0" smtClean="0"/>
              <a:t> = logical_file_name, </a:t>
            </a:r>
            <a:r>
              <a:rPr lang="en-US" sz="2800" dirty="0" smtClean="0">
                <a:solidFill>
                  <a:srgbClr val="C00000"/>
                </a:solidFill>
              </a:rPr>
              <a:t>SIZE</a:t>
            </a:r>
            <a:r>
              <a:rPr lang="en-US" sz="2800" dirty="0" smtClean="0"/>
              <a:t> = size)</a:t>
            </a:r>
            <a:endParaRPr lang="en-US" sz="2800" b="1" dirty="0" smtClean="0"/>
          </a:p>
          <a:p>
            <a:pPr marL="0" indent="225425">
              <a:buNone/>
            </a:pPr>
            <a:r>
              <a:rPr lang="en-US" sz="2800" b="1" dirty="0" err="1" smtClean="0"/>
              <a:t>Sửa</a:t>
            </a:r>
            <a:r>
              <a:rPr lang="en-US" sz="2800" b="1" dirty="0" smtClean="0"/>
              <a:t> </a:t>
            </a:r>
            <a:r>
              <a:rPr lang="en-US" sz="2800" b="1" dirty="0" err="1" smtClean="0"/>
              <a:t>bảng</a:t>
            </a:r>
            <a:r>
              <a:rPr lang="en-US" sz="2800" b="1" dirty="0" smtClean="0"/>
              <a:t>:</a:t>
            </a:r>
          </a:p>
          <a:p>
            <a:pPr marL="0" indent="225425">
              <a:buNone/>
            </a:pPr>
            <a:r>
              <a:rPr lang="en-US" sz="2800" dirty="0" smtClean="0"/>
              <a:t>+ </a:t>
            </a:r>
            <a:r>
              <a:rPr lang="en-US" sz="2800" dirty="0" smtClean="0">
                <a:solidFill>
                  <a:srgbClr val="C00000"/>
                </a:solidFill>
              </a:rPr>
              <a:t>ALTER TABLE </a:t>
            </a:r>
            <a:r>
              <a:rPr lang="en-US" sz="2800" dirty="0" smtClean="0"/>
              <a:t>&lt;Tên bảng&gt; &lt;Thực hiện các lệnh trên cột&gt;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p:txBody>
          <a:bodyPr>
            <a:noAutofit/>
          </a:bodyPr>
          <a:lstStyle/>
          <a:p>
            <a:pPr marL="0" indent="225425">
              <a:buNone/>
            </a:pPr>
            <a:r>
              <a:rPr lang="en-US" dirty="0" smtClean="0"/>
              <a:t>Các lệnh trên cột có thể là: </a:t>
            </a:r>
          </a:p>
          <a:p>
            <a:pPr marL="0" indent="225425">
              <a:buNone/>
            </a:pPr>
            <a:r>
              <a:rPr lang="en-US" dirty="0" smtClean="0"/>
              <a:t> - Xóa </a:t>
            </a:r>
            <a:r>
              <a:rPr lang="en-US" dirty="0" err="1" smtClean="0"/>
              <a:t>một</a:t>
            </a:r>
            <a:r>
              <a:rPr lang="en-US" dirty="0" smtClean="0"/>
              <a:t> </a:t>
            </a:r>
            <a:r>
              <a:rPr lang="en-US" dirty="0" err="1" smtClean="0"/>
              <a:t>cột</a:t>
            </a:r>
            <a:endParaRPr lang="en-US" dirty="0" smtClean="0"/>
          </a:p>
          <a:p>
            <a:pPr>
              <a:buFontTx/>
              <a:buChar char="-"/>
            </a:pPr>
            <a:r>
              <a:rPr lang="en-US" dirty="0" smtClean="0"/>
              <a:t>- </a:t>
            </a:r>
            <a:r>
              <a:rPr lang="en-US" dirty="0" err="1" smtClean="0"/>
              <a:t>Thêm</a:t>
            </a:r>
            <a:r>
              <a:rPr lang="en-US" dirty="0" smtClean="0"/>
              <a:t> </a:t>
            </a:r>
            <a:r>
              <a:rPr lang="en-US" dirty="0" err="1" smtClean="0"/>
              <a:t>một</a:t>
            </a:r>
            <a:r>
              <a:rPr lang="en-US" dirty="0" smtClean="0"/>
              <a:t> </a:t>
            </a:r>
            <a:r>
              <a:rPr lang="en-US" dirty="0" err="1" smtClean="0"/>
              <a:t>cột</a:t>
            </a:r>
            <a:endParaRPr lang="en-US" dirty="0" smtClean="0"/>
          </a:p>
          <a:p>
            <a:pPr marL="0" indent="225425">
              <a:buNone/>
            </a:pPr>
            <a:r>
              <a:rPr lang="en-US" dirty="0" smtClean="0"/>
              <a:t>- Xóa khóa chính: </a:t>
            </a:r>
            <a:r>
              <a:rPr lang="en-US" dirty="0" smtClean="0">
                <a:solidFill>
                  <a:srgbClr val="C00000"/>
                </a:solidFill>
              </a:rPr>
              <a:t>Drop PRIMARY KEY </a:t>
            </a:r>
          </a:p>
          <a:p>
            <a:pPr marL="0" indent="225425">
              <a:buNone/>
            </a:pPr>
            <a:r>
              <a:rPr lang="en-US" dirty="0" smtClean="0"/>
              <a:t>- Xóa khóa ngoại: </a:t>
            </a:r>
            <a:r>
              <a:rPr lang="en-US" dirty="0" smtClean="0">
                <a:solidFill>
                  <a:srgbClr val="C00000"/>
                </a:solidFill>
              </a:rPr>
              <a:t>Drop FOREIGN KEY </a:t>
            </a:r>
          </a:p>
          <a:p>
            <a:pPr>
              <a:buFontTx/>
              <a:buChar char="-"/>
            </a:pPr>
            <a:r>
              <a:rPr lang="en-US" dirty="0" err="1" smtClean="0"/>
              <a:t>Thiết</a:t>
            </a:r>
            <a:r>
              <a:rPr lang="en-US" dirty="0" smtClean="0"/>
              <a:t> lập </a:t>
            </a:r>
            <a:r>
              <a:rPr lang="en-US" dirty="0" err="1" smtClean="0"/>
              <a:t>khóa</a:t>
            </a:r>
            <a:r>
              <a:rPr lang="en-US" dirty="0" smtClean="0"/>
              <a:t> </a:t>
            </a:r>
            <a:r>
              <a:rPr lang="en-US" dirty="0" err="1" smtClean="0"/>
              <a:t>chính</a:t>
            </a:r>
            <a:endParaRPr lang="en-US" dirty="0" smtClean="0"/>
          </a:p>
          <a:p>
            <a:pPr>
              <a:buFontTx/>
              <a:buChar char="-"/>
            </a:pPr>
            <a:r>
              <a:rPr lang="en-US" dirty="0" err="1" smtClean="0"/>
              <a:t>Thiết</a:t>
            </a:r>
            <a:r>
              <a:rPr lang="en-US" dirty="0" smtClean="0"/>
              <a:t> lập </a:t>
            </a:r>
            <a:r>
              <a:rPr lang="en-US" dirty="0" err="1" smtClean="0"/>
              <a:t>khóa</a:t>
            </a:r>
            <a:r>
              <a:rPr lang="en-US" dirty="0" smtClean="0"/>
              <a:t> </a:t>
            </a:r>
            <a:r>
              <a:rPr lang="en-US" dirty="0" err="1" smtClean="0"/>
              <a:t>ngoại</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Lệnh Alter</a:t>
            </a:r>
            <a:endParaRPr lang="en-US"/>
          </a:p>
        </p:txBody>
      </p:sp>
      <p:sp>
        <p:nvSpPr>
          <p:cNvPr id="3" name="Content Placeholder 2"/>
          <p:cNvSpPr>
            <a:spLocks noGrp="1"/>
          </p:cNvSpPr>
          <p:nvPr>
            <p:ph idx="1"/>
          </p:nvPr>
        </p:nvSpPr>
        <p:spPr>
          <a:xfrm>
            <a:off x="301752" y="1527048"/>
            <a:ext cx="8842248" cy="4572000"/>
          </a:xfrm>
        </p:spPr>
        <p:txBody>
          <a:bodyPr>
            <a:normAutofit lnSpcReduction="10000"/>
          </a:bodyPr>
          <a:lstStyle/>
          <a:p>
            <a:r>
              <a:rPr lang="en-US" dirty="0" err="1" smtClean="0"/>
              <a:t>Thêm</a:t>
            </a:r>
            <a:r>
              <a:rPr lang="en-US" dirty="0" smtClean="0"/>
              <a:t> </a:t>
            </a:r>
            <a:r>
              <a:rPr lang="en-US" dirty="0" err="1" smtClean="0"/>
              <a:t>cột</a:t>
            </a:r>
            <a:endParaRPr lang="en-US" dirty="0" smtClean="0"/>
          </a:p>
          <a:p>
            <a:pPr marL="0" indent="0">
              <a:buNone/>
            </a:pPr>
            <a:r>
              <a:rPr lang="en-US" b="1" dirty="0">
                <a:solidFill>
                  <a:srgbClr val="FF0000"/>
                </a:solidFill>
              </a:rPr>
              <a:t>ALTER TABLE </a:t>
            </a:r>
            <a:r>
              <a:rPr lang="en-US" b="1" dirty="0" err="1" smtClean="0"/>
              <a:t>Ten_Bang</a:t>
            </a:r>
            <a:r>
              <a:rPr lang="en-US" b="1" dirty="0" smtClean="0"/>
              <a:t> </a:t>
            </a:r>
            <a:r>
              <a:rPr lang="en-US" b="1" dirty="0" smtClean="0">
                <a:solidFill>
                  <a:srgbClr val="FF0000"/>
                </a:solidFill>
              </a:rPr>
              <a:t>ADD</a:t>
            </a:r>
            <a:r>
              <a:rPr lang="en-US" b="1" dirty="0" smtClean="0"/>
              <a:t> </a:t>
            </a:r>
            <a:r>
              <a:rPr lang="en-US" b="1" dirty="0" err="1" smtClean="0"/>
              <a:t>Ten_Cot</a:t>
            </a:r>
            <a:r>
              <a:rPr lang="en-US" b="1" dirty="0" smtClean="0"/>
              <a:t>  </a:t>
            </a:r>
            <a:r>
              <a:rPr lang="en-US" b="1" dirty="0" err="1" smtClean="0"/>
              <a:t>KieuDuLieu</a:t>
            </a:r>
            <a:endParaRPr lang="en-US" b="1" dirty="0" smtClean="0"/>
          </a:p>
          <a:p>
            <a:pPr>
              <a:buFont typeface="Arial" pitchFamily="34" charset="0"/>
              <a:buChar char="•"/>
            </a:pPr>
            <a:r>
              <a:rPr lang="en-US" dirty="0" err="1" smtClean="0"/>
              <a:t>Xóa</a:t>
            </a:r>
            <a:r>
              <a:rPr lang="en-US" dirty="0" smtClean="0"/>
              <a:t> </a:t>
            </a:r>
            <a:r>
              <a:rPr lang="en-US" dirty="0" err="1" smtClean="0"/>
              <a:t>Cột</a:t>
            </a:r>
            <a:endParaRPr lang="en-US" dirty="0" smtClean="0"/>
          </a:p>
          <a:p>
            <a:pPr marL="0" indent="0">
              <a:buNone/>
            </a:pPr>
            <a:r>
              <a:rPr lang="en-US" b="1" dirty="0">
                <a:solidFill>
                  <a:srgbClr val="FF0000"/>
                </a:solidFill>
              </a:rPr>
              <a:t>ALTER TABLE </a:t>
            </a:r>
            <a:r>
              <a:rPr lang="en-US" b="1" dirty="0" err="1" smtClean="0"/>
              <a:t>Ten_Bang</a:t>
            </a:r>
            <a:r>
              <a:rPr lang="en-US" b="1" dirty="0" smtClean="0"/>
              <a:t> </a:t>
            </a:r>
            <a:r>
              <a:rPr lang="en-US" b="1" dirty="0" smtClean="0">
                <a:solidFill>
                  <a:srgbClr val="FF0000"/>
                </a:solidFill>
              </a:rPr>
              <a:t>DROP </a:t>
            </a:r>
            <a:r>
              <a:rPr lang="en-US" b="1" dirty="0">
                <a:solidFill>
                  <a:srgbClr val="FF0000"/>
                </a:solidFill>
              </a:rPr>
              <a:t>COLUMN </a:t>
            </a:r>
            <a:r>
              <a:rPr lang="en-US" b="1" dirty="0" err="1" smtClean="0"/>
              <a:t>Ten_Cot</a:t>
            </a:r>
            <a:endParaRPr lang="en-US" b="1" dirty="0" smtClean="0"/>
          </a:p>
          <a:p>
            <a:pPr>
              <a:buFont typeface="Arial" pitchFamily="34" charset="0"/>
              <a:buChar char="•"/>
            </a:pPr>
            <a:r>
              <a:rPr lang="en-US" dirty="0" err="1" smtClean="0"/>
              <a:t>Thay</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cột</a:t>
            </a:r>
            <a:endParaRPr lang="en-US" dirty="0" smtClean="0"/>
          </a:p>
          <a:p>
            <a:pPr marL="0" indent="0">
              <a:buNone/>
            </a:pPr>
            <a:r>
              <a:rPr lang="en-US" b="1" dirty="0">
                <a:solidFill>
                  <a:srgbClr val="FF0000"/>
                </a:solidFill>
              </a:rPr>
              <a:t>ALTER TABLE </a:t>
            </a:r>
            <a:r>
              <a:rPr lang="en-US" b="1" dirty="0" err="1" smtClean="0"/>
              <a:t>Ten_Bang</a:t>
            </a:r>
            <a:r>
              <a:rPr lang="en-US" b="1" dirty="0" smtClean="0"/>
              <a:t> </a:t>
            </a:r>
            <a:r>
              <a:rPr lang="en-US" b="1" dirty="0" smtClean="0">
                <a:solidFill>
                  <a:srgbClr val="FF0000"/>
                </a:solidFill>
              </a:rPr>
              <a:t>ALTER </a:t>
            </a:r>
            <a:r>
              <a:rPr lang="en-US" b="1" dirty="0">
                <a:solidFill>
                  <a:srgbClr val="FF0000"/>
                </a:solidFill>
              </a:rPr>
              <a:t>COLUMN </a:t>
            </a:r>
            <a:r>
              <a:rPr lang="en-US" b="1" dirty="0" err="1" smtClean="0"/>
              <a:t>Ten_Cot</a:t>
            </a:r>
            <a:r>
              <a:rPr lang="en-US" b="1" dirty="0" smtClean="0"/>
              <a:t>  </a:t>
            </a:r>
            <a:r>
              <a:rPr lang="en-US" b="1" dirty="0" err="1" smtClean="0"/>
              <a:t>KieuDuLieu</a:t>
            </a:r>
            <a:endParaRPr lang="en-US" b="1" dirty="0" smtClean="0"/>
          </a:p>
        </p:txBody>
      </p:sp>
    </p:spTree>
    <p:extLst>
      <p:ext uri="{BB962C8B-B14F-4D97-AF65-F5344CB8AC3E}">
        <p14:creationId xmlns:p14="http://schemas.microsoft.com/office/powerpoint/2010/main" val="719644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pitchFamily="34" charset="0"/>
              <a:buChar char="•"/>
            </a:pPr>
            <a:r>
              <a:rPr lang="en-US"/>
              <a:t>Thay đổi tên cột</a:t>
            </a:r>
          </a:p>
          <a:p>
            <a:r>
              <a:rPr lang="en-US" b="1">
                <a:solidFill>
                  <a:srgbClr val="FF0000"/>
                </a:solidFill>
              </a:rPr>
              <a:t>sp_RENAME </a:t>
            </a:r>
            <a:r>
              <a:rPr lang="en-US" b="1"/>
              <a:t>'TenBang.[TenCotCu]' ,'[TenCotMoi]', </a:t>
            </a:r>
            <a:r>
              <a:rPr lang="en-US" b="1">
                <a:solidFill>
                  <a:srgbClr val="FF0000"/>
                </a:solidFill>
              </a:rPr>
              <a:t>'COLUMN’</a:t>
            </a:r>
          </a:p>
          <a:p>
            <a:r>
              <a:rPr lang="en-US" b="1"/>
              <a:t>Thay đổi tên Bảng</a:t>
            </a:r>
          </a:p>
          <a:p>
            <a:r>
              <a:rPr lang="en-US" b="1">
                <a:solidFill>
                  <a:srgbClr val="FF0000"/>
                </a:solidFill>
              </a:rPr>
              <a:t>sp_RENAME </a:t>
            </a:r>
            <a:r>
              <a:rPr lang="en-US" b="1"/>
              <a:t>'TenBangCu’,  ’TenBangMoi’</a:t>
            </a:r>
            <a:endParaRPr lang="en-US"/>
          </a:p>
          <a:p>
            <a:endParaRPr lang="en-US"/>
          </a:p>
        </p:txBody>
      </p:sp>
    </p:spTree>
    <p:extLst>
      <p:ext uri="{BB962C8B-B14F-4D97-AF65-F5344CB8AC3E}">
        <p14:creationId xmlns:p14="http://schemas.microsoft.com/office/powerpoint/2010/main" val="1648587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p:txBody>
          <a:bodyPr>
            <a:noAutofit/>
          </a:bodyPr>
          <a:lstStyle/>
          <a:p>
            <a:pPr marL="0" indent="225425">
              <a:buNone/>
            </a:pP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endParaRPr lang="en-US" sz="2400" dirty="0" smtClean="0">
              <a:latin typeface="Times New Roman" pitchFamily="18" charset="0"/>
              <a:cs typeface="Times New Roman" pitchFamily="18" charset="0"/>
            </a:endParaRPr>
          </a:p>
          <a:p>
            <a:pPr marL="0" indent="225425">
              <a:buNone/>
            </a:pPr>
            <a:r>
              <a:rPr lang="vi-VN" sz="2400" dirty="0" smtClean="0">
                <a:solidFill>
                  <a:srgbClr val="C00000"/>
                </a:solidFill>
                <a:latin typeface="Times New Roman" pitchFamily="18" charset="0"/>
                <a:cs typeface="Times New Roman" pitchFamily="18" charset="0"/>
              </a:rPr>
              <a:t>ALTER</a:t>
            </a:r>
            <a:r>
              <a:rPr lang="vi-VN" sz="2400" dirty="0" smtClean="0">
                <a:latin typeface="Times New Roman" pitchFamily="18" charset="0"/>
                <a:cs typeface="Times New Roman" pitchFamily="18" charset="0"/>
              </a:rPr>
              <a:t> TABLE dbo.Bang ADD </a:t>
            </a:r>
            <a:r>
              <a:rPr lang="vi-VN" sz="2400" dirty="0" smtClean="0">
                <a:solidFill>
                  <a:srgbClr val="C00000"/>
                </a:solidFill>
                <a:latin typeface="Times New Roman" pitchFamily="18" charset="0"/>
                <a:cs typeface="Times New Roman" pitchFamily="18" charset="0"/>
              </a:rPr>
              <a:t>CONSTRAINT PK_Bang PRIMARY KEY (Cot_1, Cot_2)</a:t>
            </a:r>
            <a:endParaRPr lang="en-US" sz="2400"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p:txBody>
          <a:bodyPr>
            <a:noAutofit/>
          </a:bodyPr>
          <a:lstStyle/>
          <a:p>
            <a:pPr marL="0" indent="225425">
              <a:buNone/>
            </a:pPr>
            <a:r>
              <a:rPr lang="en-US" sz="2400" dirty="0" smtClean="0"/>
              <a:t>+ </a:t>
            </a:r>
            <a:r>
              <a:rPr lang="vi-VN" sz="2400" b="1" dirty="0" smtClean="0">
                <a:solidFill>
                  <a:srgbClr val="C00000"/>
                </a:solidFill>
              </a:rPr>
              <a:t>FOREIGN KEY</a:t>
            </a:r>
            <a:r>
              <a:rPr lang="vi-VN" sz="2400" dirty="0" smtClean="0"/>
              <a:t>: </a:t>
            </a:r>
            <a:r>
              <a:rPr lang="en-US" sz="2400" dirty="0" smtClean="0"/>
              <a:t>R</a:t>
            </a:r>
            <a:r>
              <a:rPr lang="vi-VN" sz="2400" dirty="0" smtClean="0"/>
              <a:t>àng buộc khóa ngoại. Nó đòi hỏi cột chỉ được phép chứa giá trị xuất hiện trong cột khóa chính của bảng khác</a:t>
            </a:r>
            <a:r>
              <a:rPr lang="en-US" sz="2400" dirty="0" smtClean="0"/>
              <a:t>.</a:t>
            </a:r>
          </a:p>
          <a:p>
            <a:pPr marL="0" indent="225425">
              <a:buNone/>
            </a:pPr>
            <a:r>
              <a:rPr lang="en-US" sz="2400" dirty="0" smtClean="0">
                <a:solidFill>
                  <a:srgbClr val="C00000"/>
                </a:solidFill>
              </a:rPr>
              <a:t>VD:</a:t>
            </a:r>
          </a:p>
          <a:p>
            <a:pPr marL="0" indent="225425">
              <a:buNone/>
            </a:pPr>
            <a:r>
              <a:rPr lang="en-US" sz="2400" dirty="0" smtClean="0">
                <a:solidFill>
                  <a:srgbClr val="C00000"/>
                </a:solidFill>
              </a:rPr>
              <a:t>ALTER TABLE </a:t>
            </a:r>
            <a:r>
              <a:rPr lang="en-US" sz="2400" dirty="0" smtClean="0"/>
              <a:t>BanHang </a:t>
            </a:r>
            <a:r>
              <a:rPr lang="en-US" sz="2400" dirty="0" smtClean="0">
                <a:solidFill>
                  <a:srgbClr val="C00000"/>
                </a:solidFill>
              </a:rPr>
              <a:t>ADD CONSTRAINT </a:t>
            </a:r>
            <a:r>
              <a:rPr lang="en-US" sz="2400" dirty="0" smtClean="0"/>
              <a:t>FK_SanPham_ID </a:t>
            </a:r>
            <a:r>
              <a:rPr lang="en-US" sz="2400" dirty="0" smtClean="0">
                <a:solidFill>
                  <a:srgbClr val="C00000"/>
                </a:solidFill>
              </a:rPr>
              <a:t>FOREIGN KEY </a:t>
            </a:r>
            <a:r>
              <a:rPr lang="en-US" sz="2400" dirty="0" smtClean="0"/>
              <a:t>(SanPham_ID) </a:t>
            </a:r>
            <a:r>
              <a:rPr lang="en-US" sz="2400" dirty="0" smtClean="0">
                <a:solidFill>
                  <a:srgbClr val="C00000"/>
                </a:solidFill>
              </a:rPr>
              <a:t>REFERENCES</a:t>
            </a:r>
            <a:r>
              <a:rPr lang="en-US" sz="2400" dirty="0" smtClean="0"/>
              <a:t> SanPham(SanPham_ID)</a:t>
            </a:r>
          </a:p>
          <a:p>
            <a:pPr marL="0" indent="225425">
              <a:buNone/>
            </a:pPr>
            <a:endParaRPr lang="en-US" sz="2400"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p:txBody>
          <a:bodyPr>
            <a:noAutofit/>
          </a:bodyPr>
          <a:lstStyle/>
          <a:p>
            <a:pPr marL="0" indent="225425">
              <a:buNone/>
            </a:pPr>
            <a:r>
              <a:rPr lang="en-US" sz="2400" dirty="0" smtClean="0"/>
              <a:t>+ </a:t>
            </a:r>
            <a:r>
              <a:rPr lang="vi-VN" sz="2400" b="1" dirty="0" smtClean="0">
                <a:solidFill>
                  <a:srgbClr val="C00000"/>
                </a:solidFill>
              </a:rPr>
              <a:t>NOT NULL</a:t>
            </a:r>
            <a:r>
              <a:rPr lang="vi-VN" sz="2400" dirty="0" smtClean="0"/>
              <a:t>: ràng buộc này đơn giản là yêu cầu dữ liệu nhập vào cho cột phải chứa giá trị chứ không được để NULL.</a:t>
            </a:r>
          </a:p>
          <a:p>
            <a:pPr marL="0" indent="225425">
              <a:buNone/>
            </a:pPr>
            <a:endParaRPr lang="en-US" sz="2400" dirty="0" smtClean="0">
              <a:solidFill>
                <a:srgbClr val="C00000"/>
              </a:solidFill>
            </a:endParaRPr>
          </a:p>
          <a:p>
            <a:pPr marL="0" indent="225425">
              <a:buNone/>
            </a:pPr>
            <a:r>
              <a:rPr lang="vi-VN" sz="2400" dirty="0" smtClean="0">
                <a:solidFill>
                  <a:srgbClr val="C00000"/>
                </a:solidFill>
              </a:rPr>
              <a:t>ALTER TABLE </a:t>
            </a:r>
            <a:r>
              <a:rPr lang="vi-VN" sz="2400" dirty="0" smtClean="0"/>
              <a:t>dbo.BanHang </a:t>
            </a:r>
            <a:r>
              <a:rPr lang="vi-VN" sz="2400" dirty="0" smtClean="0">
                <a:solidFill>
                  <a:srgbClr val="C00000"/>
                </a:solidFill>
              </a:rPr>
              <a:t>ALTER </a:t>
            </a:r>
            <a:r>
              <a:rPr lang="en-US" sz="2400" dirty="0" smtClean="0">
                <a:solidFill>
                  <a:srgbClr val="C00000"/>
                </a:solidFill>
              </a:rPr>
              <a:t>COLUMN</a:t>
            </a:r>
            <a:r>
              <a:rPr lang="vi-VN" sz="2400" dirty="0" smtClean="0"/>
              <a:t> SanPham_ID INT </a:t>
            </a:r>
            <a:r>
              <a:rPr lang="vi-VN" sz="2400" dirty="0" smtClean="0">
                <a:solidFill>
                  <a:srgbClr val="C00000"/>
                </a:solidFill>
              </a:rPr>
              <a:t>NOT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a:xfrm>
            <a:off x="301752" y="1527048"/>
            <a:ext cx="8842248" cy="4572000"/>
          </a:xfrm>
        </p:spPr>
        <p:txBody>
          <a:bodyPr>
            <a:noAutofit/>
          </a:bodyPr>
          <a:lstStyle/>
          <a:p>
            <a:pPr marL="0" indent="225425">
              <a:buNone/>
            </a:pPr>
            <a:r>
              <a:rPr lang="en-US" sz="2400" dirty="0" smtClean="0"/>
              <a:t>+ </a:t>
            </a:r>
            <a:r>
              <a:rPr lang="vi-VN" sz="2400" b="1" dirty="0" smtClean="0">
                <a:solidFill>
                  <a:srgbClr val="C00000"/>
                </a:solidFill>
              </a:rPr>
              <a:t>UNIQUE</a:t>
            </a:r>
            <a:r>
              <a:rPr lang="vi-VN" sz="2400" dirty="0" smtClean="0"/>
              <a:t>: ràng buộc duy nhất, yêu cầu các giá trị trong cột phải khác nhau.</a:t>
            </a:r>
            <a:endParaRPr lang="en-US" sz="2400" dirty="0" smtClean="0"/>
          </a:p>
          <a:p>
            <a:pPr marL="0" indent="225425">
              <a:buNone/>
            </a:pPr>
            <a:r>
              <a:rPr lang="en-US" sz="2400" dirty="0">
                <a:solidFill>
                  <a:srgbClr val="0000FF"/>
                </a:solidFill>
              </a:rPr>
              <a:t>ADD</a:t>
            </a:r>
            <a:r>
              <a:rPr lang="en-US" sz="2400" b="1" dirty="0">
                <a:solidFill>
                  <a:prstClr val="black"/>
                </a:solidFill>
              </a:rPr>
              <a:t> </a:t>
            </a:r>
            <a:r>
              <a:rPr lang="en-US" sz="2400" b="1" dirty="0">
                <a:solidFill>
                  <a:srgbClr val="0000FF"/>
                </a:solidFill>
              </a:rPr>
              <a:t>CONSTRAINT</a:t>
            </a:r>
            <a:r>
              <a:rPr lang="en-US" sz="2400" b="1" dirty="0">
                <a:solidFill>
                  <a:prstClr val="black"/>
                </a:solidFill>
              </a:rPr>
              <a:t> [</a:t>
            </a:r>
            <a:r>
              <a:rPr lang="en-US" sz="2400" b="1" dirty="0" err="1">
                <a:solidFill>
                  <a:prstClr val="black"/>
                </a:solidFill>
              </a:rPr>
              <a:t>Tenrangbuoc</a:t>
            </a:r>
            <a:r>
              <a:rPr lang="en-US" sz="2400" b="1" dirty="0">
                <a:solidFill>
                  <a:prstClr val="black"/>
                </a:solidFill>
              </a:rPr>
              <a:t>] </a:t>
            </a:r>
            <a:r>
              <a:rPr lang="en-US" sz="2400" b="1" dirty="0" smtClean="0">
                <a:solidFill>
                  <a:srgbClr val="0000FF"/>
                </a:solidFill>
              </a:rPr>
              <a:t>UNIQUE</a:t>
            </a:r>
            <a:r>
              <a:rPr lang="en-US" sz="2400" b="1" dirty="0" smtClean="0">
                <a:solidFill>
                  <a:srgbClr val="808080"/>
                </a:solidFill>
              </a:rPr>
              <a:t>(</a:t>
            </a:r>
            <a:r>
              <a:rPr lang="en-US" sz="2400" b="1" dirty="0" err="1" smtClean="0">
                <a:solidFill>
                  <a:prstClr val="black"/>
                </a:solidFill>
              </a:rPr>
              <a:t>TenCot</a:t>
            </a:r>
            <a:r>
              <a:rPr lang="en-US" sz="2400" b="1" dirty="0">
                <a:solidFill>
                  <a:srgbClr val="808080"/>
                </a:solidFill>
              </a:rPr>
              <a:t>)</a:t>
            </a:r>
            <a:endParaRPr lang="en-US" sz="2400" dirty="0" smtClean="0"/>
          </a:p>
          <a:p>
            <a:pPr marL="0" indent="225425">
              <a:buNone/>
            </a:pPr>
            <a:r>
              <a:rPr lang="en-US" sz="2400" dirty="0" err="1" smtClean="0"/>
              <a:t>Vd</a:t>
            </a:r>
            <a:r>
              <a:rPr lang="en-US" sz="2400" dirty="0" smtClean="0"/>
              <a:t>:</a:t>
            </a:r>
          </a:p>
          <a:p>
            <a:pPr marL="0" indent="225425">
              <a:buNone/>
            </a:pPr>
            <a:r>
              <a:rPr lang="fr-FR" sz="2400" dirty="0">
                <a:solidFill>
                  <a:srgbClr val="0000FF"/>
                </a:solidFill>
              </a:rPr>
              <a:t>ALTER</a:t>
            </a:r>
            <a:r>
              <a:rPr lang="fr-FR" sz="2400" b="1" dirty="0">
                <a:solidFill>
                  <a:prstClr val="black"/>
                </a:solidFill>
              </a:rPr>
              <a:t> </a:t>
            </a:r>
            <a:r>
              <a:rPr lang="fr-FR" sz="2400" b="1" dirty="0">
                <a:solidFill>
                  <a:srgbClr val="0000FF"/>
                </a:solidFill>
              </a:rPr>
              <a:t>TABLE</a:t>
            </a:r>
            <a:r>
              <a:rPr lang="fr-FR" sz="2400" b="1" dirty="0">
                <a:solidFill>
                  <a:prstClr val="black"/>
                </a:solidFill>
              </a:rPr>
              <a:t> MONHOC </a:t>
            </a:r>
            <a:r>
              <a:rPr lang="fr-FR" sz="2400" b="1" dirty="0">
                <a:solidFill>
                  <a:srgbClr val="0000FF"/>
                </a:solidFill>
              </a:rPr>
              <a:t>ADD</a:t>
            </a:r>
            <a:r>
              <a:rPr lang="fr-FR" sz="2400" b="1" dirty="0">
                <a:solidFill>
                  <a:prstClr val="black"/>
                </a:solidFill>
              </a:rPr>
              <a:t> </a:t>
            </a:r>
            <a:r>
              <a:rPr lang="fr-FR" sz="2400" b="1" dirty="0">
                <a:solidFill>
                  <a:srgbClr val="0000FF"/>
                </a:solidFill>
              </a:rPr>
              <a:t>CONSTRAINT</a:t>
            </a:r>
            <a:r>
              <a:rPr lang="fr-FR" sz="2400" b="1" dirty="0">
                <a:solidFill>
                  <a:prstClr val="black"/>
                </a:solidFill>
              </a:rPr>
              <a:t> </a:t>
            </a:r>
            <a:r>
              <a:rPr lang="fr-FR" sz="2400" b="1" dirty="0" err="1">
                <a:solidFill>
                  <a:prstClr val="black"/>
                </a:solidFill>
              </a:rPr>
              <a:t>Un_MH</a:t>
            </a:r>
            <a:r>
              <a:rPr lang="fr-FR" sz="2400" b="1" dirty="0">
                <a:solidFill>
                  <a:prstClr val="black"/>
                </a:solidFill>
              </a:rPr>
              <a:t> </a:t>
            </a:r>
            <a:r>
              <a:rPr lang="fr-FR" sz="2400" b="1" dirty="0">
                <a:solidFill>
                  <a:srgbClr val="0000FF"/>
                </a:solidFill>
              </a:rPr>
              <a:t>UNIQUE </a:t>
            </a:r>
            <a:r>
              <a:rPr lang="fr-FR" sz="2400" b="1" dirty="0">
                <a:solidFill>
                  <a:srgbClr val="808080"/>
                </a:solidFill>
              </a:rPr>
              <a:t>(</a:t>
            </a:r>
            <a:r>
              <a:rPr lang="fr-FR" sz="2400" b="1" dirty="0">
                <a:solidFill>
                  <a:prstClr val="black"/>
                </a:solidFill>
              </a:rPr>
              <a:t>TENMH</a:t>
            </a:r>
            <a:r>
              <a:rPr lang="fr-FR" sz="2400" b="1" dirty="0">
                <a:solidFill>
                  <a:srgbClr val="808080"/>
                </a:solidFill>
              </a:rPr>
              <a:t>)</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a:xfrm>
            <a:off x="301752" y="1527048"/>
            <a:ext cx="8842248" cy="4572000"/>
          </a:xfrm>
        </p:spPr>
        <p:txBody>
          <a:bodyPr>
            <a:noAutofit/>
          </a:bodyPr>
          <a:lstStyle/>
          <a:p>
            <a:pPr marL="0" indent="225425">
              <a:buNone/>
            </a:pPr>
            <a:r>
              <a:rPr lang="en-US" sz="2400" dirty="0" smtClean="0"/>
              <a:t>+ </a:t>
            </a:r>
            <a:r>
              <a:rPr lang="vi-VN" sz="2400" b="1" dirty="0" smtClean="0">
                <a:solidFill>
                  <a:srgbClr val="C00000"/>
                </a:solidFill>
              </a:rPr>
              <a:t>DEFAULT</a:t>
            </a:r>
            <a:r>
              <a:rPr lang="vi-VN" sz="2400" dirty="0" smtClean="0"/>
              <a:t>: ràng buộc mặc định.</a:t>
            </a:r>
            <a:endParaRPr lang="en-US" sz="2400" dirty="0" smtClean="0"/>
          </a:p>
          <a:p>
            <a:pPr marL="0" indent="225425">
              <a:buNone/>
            </a:pPr>
            <a:r>
              <a:rPr lang="en-US" sz="2400" dirty="0">
                <a:solidFill>
                  <a:srgbClr val="0000FF"/>
                </a:solidFill>
              </a:rPr>
              <a:t>CONSTRAINT</a:t>
            </a:r>
            <a:r>
              <a:rPr lang="en-US" sz="2400" b="1" dirty="0">
                <a:solidFill>
                  <a:prstClr val="black"/>
                </a:solidFill>
              </a:rPr>
              <a:t> [</a:t>
            </a:r>
            <a:r>
              <a:rPr lang="en-US" sz="2400" b="1" dirty="0" err="1">
                <a:solidFill>
                  <a:prstClr val="black"/>
                </a:solidFill>
              </a:rPr>
              <a:t>Tenrangbuoc</a:t>
            </a:r>
            <a:r>
              <a:rPr lang="en-US" sz="2400" b="1" dirty="0">
                <a:solidFill>
                  <a:prstClr val="black"/>
                </a:solidFill>
              </a:rPr>
              <a:t>] </a:t>
            </a:r>
            <a:r>
              <a:rPr lang="en-US" sz="2400" b="1" dirty="0">
                <a:solidFill>
                  <a:srgbClr val="0000FF"/>
                </a:solidFill>
              </a:rPr>
              <a:t>DEFAULT</a:t>
            </a:r>
            <a:r>
              <a:rPr lang="en-US" sz="2400" b="1" dirty="0">
                <a:solidFill>
                  <a:prstClr val="black"/>
                </a:solidFill>
              </a:rPr>
              <a:t> [</a:t>
            </a:r>
            <a:r>
              <a:rPr lang="en-US" sz="2400" b="1" dirty="0" err="1">
                <a:solidFill>
                  <a:prstClr val="black"/>
                </a:solidFill>
              </a:rPr>
              <a:t>Giatri</a:t>
            </a:r>
            <a:r>
              <a:rPr lang="en-US" sz="2400" b="1" dirty="0">
                <a:solidFill>
                  <a:prstClr val="black"/>
                </a:solidFill>
              </a:rPr>
              <a:t>] </a:t>
            </a:r>
            <a:r>
              <a:rPr lang="en-US" sz="2400" b="1" dirty="0">
                <a:solidFill>
                  <a:srgbClr val="0000FF"/>
                </a:solidFill>
              </a:rPr>
              <a:t>FOR</a:t>
            </a:r>
            <a:r>
              <a:rPr lang="en-US" sz="2400" b="1" dirty="0">
                <a:solidFill>
                  <a:prstClr val="black"/>
                </a:solidFill>
              </a:rPr>
              <a:t> [</a:t>
            </a:r>
            <a:r>
              <a:rPr lang="en-US" sz="2400" b="1" dirty="0" err="1">
                <a:solidFill>
                  <a:prstClr val="black"/>
                </a:solidFill>
              </a:rPr>
              <a:t>Tencot</a:t>
            </a:r>
            <a:r>
              <a:rPr lang="en-US" sz="2400" b="1" dirty="0" smtClean="0">
                <a:solidFill>
                  <a:prstClr val="black"/>
                </a:solidFill>
              </a:rPr>
              <a:t>]</a:t>
            </a:r>
          </a:p>
          <a:p>
            <a:pPr marL="0" indent="225425">
              <a:buNone/>
            </a:pPr>
            <a:endParaRPr lang="en-US" sz="2400" dirty="0" smtClean="0"/>
          </a:p>
          <a:p>
            <a:pPr marL="0" indent="225425">
              <a:buNone/>
            </a:pPr>
            <a:r>
              <a:rPr lang="en-US" sz="2400" dirty="0" err="1" smtClean="0"/>
              <a:t>Vd</a:t>
            </a:r>
            <a:r>
              <a:rPr lang="en-US" sz="2400" dirty="0" smtClean="0"/>
              <a:t>:</a:t>
            </a:r>
          </a:p>
          <a:p>
            <a:pPr marL="0" indent="225425">
              <a:buNone/>
            </a:pPr>
            <a:r>
              <a:rPr lang="en-US" sz="2400" dirty="0">
                <a:solidFill>
                  <a:srgbClr val="0000FF"/>
                </a:solidFill>
              </a:rPr>
              <a:t>ALTER</a:t>
            </a:r>
            <a:r>
              <a:rPr lang="en-US" sz="2400" b="1" dirty="0">
                <a:solidFill>
                  <a:prstClr val="black"/>
                </a:solidFill>
              </a:rPr>
              <a:t> </a:t>
            </a:r>
            <a:r>
              <a:rPr lang="en-US" sz="2400" b="1" dirty="0">
                <a:solidFill>
                  <a:srgbClr val="0000FF"/>
                </a:solidFill>
              </a:rPr>
              <a:t>TABLE</a:t>
            </a:r>
            <a:r>
              <a:rPr lang="en-US" sz="2400" b="1" dirty="0">
                <a:solidFill>
                  <a:prstClr val="black"/>
                </a:solidFill>
              </a:rPr>
              <a:t> HOCVIEN </a:t>
            </a:r>
            <a:r>
              <a:rPr lang="en-US" sz="2400" b="1" dirty="0">
                <a:solidFill>
                  <a:srgbClr val="0000FF"/>
                </a:solidFill>
              </a:rPr>
              <a:t>ADD</a:t>
            </a:r>
            <a:r>
              <a:rPr lang="en-US" sz="2400" b="1" dirty="0">
                <a:solidFill>
                  <a:prstClr val="black"/>
                </a:solidFill>
              </a:rPr>
              <a:t> </a:t>
            </a:r>
            <a:r>
              <a:rPr lang="en-US" sz="2400" b="1" dirty="0">
                <a:solidFill>
                  <a:srgbClr val="0000FF"/>
                </a:solidFill>
              </a:rPr>
              <a:t>CONSTRAINT</a:t>
            </a:r>
            <a:r>
              <a:rPr lang="en-US" sz="2400" b="1" dirty="0">
                <a:solidFill>
                  <a:prstClr val="black"/>
                </a:solidFill>
              </a:rPr>
              <a:t> </a:t>
            </a:r>
            <a:r>
              <a:rPr lang="en-US" sz="2400" b="1" dirty="0" err="1">
                <a:solidFill>
                  <a:prstClr val="black"/>
                </a:solidFill>
              </a:rPr>
              <a:t>DF_gt</a:t>
            </a:r>
            <a:r>
              <a:rPr lang="en-US" sz="2400" b="1" dirty="0">
                <a:solidFill>
                  <a:prstClr val="black"/>
                </a:solidFill>
              </a:rPr>
              <a:t> </a:t>
            </a:r>
            <a:r>
              <a:rPr lang="en-US" sz="2400" b="1" dirty="0">
                <a:solidFill>
                  <a:srgbClr val="0000FF"/>
                </a:solidFill>
              </a:rPr>
              <a:t>DEFAULT</a:t>
            </a:r>
            <a:r>
              <a:rPr lang="en-US" sz="2400" b="1" dirty="0">
                <a:solidFill>
                  <a:prstClr val="black"/>
                </a:solidFill>
              </a:rPr>
              <a:t> 1 </a:t>
            </a:r>
            <a:r>
              <a:rPr lang="en-US" sz="2400" b="1" dirty="0">
                <a:solidFill>
                  <a:srgbClr val="0000FF"/>
                </a:solidFill>
              </a:rPr>
              <a:t>FOR</a:t>
            </a:r>
            <a:r>
              <a:rPr lang="en-US" sz="2400" b="1" dirty="0">
                <a:solidFill>
                  <a:prstClr val="black"/>
                </a:solidFill>
              </a:rPr>
              <a:t> GIOITINH</a:t>
            </a:r>
            <a:endParaRPr lang="en-US" sz="2400" dirty="0"/>
          </a:p>
        </p:txBody>
      </p:sp>
    </p:spTree>
    <p:extLst>
      <p:ext uri="{BB962C8B-B14F-4D97-AF65-F5344CB8AC3E}">
        <p14:creationId xmlns:p14="http://schemas.microsoft.com/office/powerpoint/2010/main" val="3212841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ALTER</a:t>
            </a:r>
            <a:endParaRPr lang="en-US" dirty="0"/>
          </a:p>
        </p:txBody>
      </p:sp>
      <p:sp>
        <p:nvSpPr>
          <p:cNvPr id="3" name="Content Placeholder 2"/>
          <p:cNvSpPr>
            <a:spLocks noGrp="1"/>
          </p:cNvSpPr>
          <p:nvPr>
            <p:ph idx="1"/>
          </p:nvPr>
        </p:nvSpPr>
        <p:spPr>
          <a:xfrm>
            <a:off x="301752" y="1527048"/>
            <a:ext cx="8842248" cy="4572000"/>
          </a:xfrm>
        </p:spPr>
        <p:txBody>
          <a:bodyPr>
            <a:noAutofit/>
          </a:bodyPr>
          <a:lstStyle/>
          <a:p>
            <a:pPr marL="0" indent="225425">
              <a:buNone/>
            </a:pPr>
            <a:r>
              <a:rPr lang="en-US" sz="2400" dirty="0" smtClean="0"/>
              <a:t>+ </a:t>
            </a:r>
            <a:r>
              <a:rPr lang="vi-VN" sz="2400" b="1" dirty="0">
                <a:solidFill>
                  <a:srgbClr val="C00000"/>
                </a:solidFill>
              </a:rPr>
              <a:t>CHECK</a:t>
            </a:r>
            <a:r>
              <a:rPr lang="vi-VN" sz="2400" dirty="0"/>
              <a:t>: ràng buộc kiểm tra. Yêu cầu cột tương ứng phải thỏa mãn một biểu thức </a:t>
            </a:r>
            <a:r>
              <a:rPr lang="vi-VN" sz="2400" dirty="0" smtClean="0"/>
              <a:t>logic</a:t>
            </a:r>
            <a:endParaRPr lang="en-US" sz="2400" dirty="0" smtClean="0"/>
          </a:p>
          <a:p>
            <a:pPr marL="0" indent="225425">
              <a:buNone/>
            </a:pPr>
            <a:r>
              <a:rPr lang="en-US" sz="2400" dirty="0">
                <a:solidFill>
                  <a:srgbClr val="0000FF"/>
                </a:solidFill>
              </a:rPr>
              <a:t>CONSTRAINT</a:t>
            </a:r>
            <a:r>
              <a:rPr lang="en-US" sz="2400" b="1" dirty="0">
                <a:solidFill>
                  <a:prstClr val="black"/>
                </a:solidFill>
              </a:rPr>
              <a:t> [</a:t>
            </a:r>
            <a:r>
              <a:rPr lang="en-US" sz="2400" b="1" dirty="0" err="1">
                <a:solidFill>
                  <a:prstClr val="black"/>
                </a:solidFill>
              </a:rPr>
              <a:t>Tenrangbuoc</a:t>
            </a:r>
            <a:r>
              <a:rPr lang="en-US" sz="2400" b="1" dirty="0">
                <a:solidFill>
                  <a:prstClr val="black"/>
                </a:solidFill>
              </a:rPr>
              <a:t>] </a:t>
            </a:r>
            <a:r>
              <a:rPr lang="en-US" sz="2400" b="1" dirty="0">
                <a:solidFill>
                  <a:srgbClr val="0000FF"/>
                </a:solidFill>
              </a:rPr>
              <a:t>CHECK </a:t>
            </a:r>
            <a:r>
              <a:rPr lang="en-US" sz="2400" b="1" dirty="0">
                <a:solidFill>
                  <a:srgbClr val="808080"/>
                </a:solidFill>
              </a:rPr>
              <a:t>(</a:t>
            </a:r>
            <a:r>
              <a:rPr lang="en-US" sz="2400" b="1" dirty="0" err="1">
                <a:solidFill>
                  <a:prstClr val="black"/>
                </a:solidFill>
              </a:rPr>
              <a:t>Dieukien</a:t>
            </a:r>
            <a:r>
              <a:rPr lang="en-US" sz="2400" b="1" dirty="0">
                <a:solidFill>
                  <a:srgbClr val="808080"/>
                </a:solidFill>
              </a:rPr>
              <a:t>) </a:t>
            </a:r>
          </a:p>
          <a:p>
            <a:pPr marL="0" indent="225425">
              <a:buNone/>
            </a:pPr>
            <a:r>
              <a:rPr lang="en-US" sz="2400" dirty="0" err="1" smtClean="0"/>
              <a:t>Vd</a:t>
            </a:r>
            <a:r>
              <a:rPr lang="en-US" sz="2400" dirty="0" smtClean="0"/>
              <a:t>:</a:t>
            </a:r>
          </a:p>
          <a:p>
            <a:pPr marL="0" indent="225425">
              <a:buNone/>
            </a:pPr>
            <a:r>
              <a:rPr lang="en-US" sz="2400" dirty="0">
                <a:solidFill>
                  <a:srgbClr val="0000FF"/>
                </a:solidFill>
              </a:rPr>
              <a:t>ALTER</a:t>
            </a:r>
            <a:r>
              <a:rPr lang="en-US" sz="2400" b="1" dirty="0">
                <a:solidFill>
                  <a:prstClr val="black"/>
                </a:solidFill>
              </a:rPr>
              <a:t> </a:t>
            </a:r>
            <a:r>
              <a:rPr lang="en-US" sz="2400" b="1" dirty="0">
                <a:solidFill>
                  <a:srgbClr val="0000FF"/>
                </a:solidFill>
              </a:rPr>
              <a:t>TABLE</a:t>
            </a:r>
            <a:r>
              <a:rPr lang="en-US" sz="2400" b="1" dirty="0">
                <a:solidFill>
                  <a:prstClr val="black"/>
                </a:solidFill>
              </a:rPr>
              <a:t> HOCVIEN </a:t>
            </a:r>
            <a:r>
              <a:rPr lang="en-US" sz="2400" b="1" dirty="0">
                <a:solidFill>
                  <a:srgbClr val="0000FF"/>
                </a:solidFill>
              </a:rPr>
              <a:t>ADD</a:t>
            </a:r>
            <a:r>
              <a:rPr lang="en-US" sz="2400" b="1" dirty="0">
                <a:solidFill>
                  <a:prstClr val="black"/>
                </a:solidFill>
              </a:rPr>
              <a:t> </a:t>
            </a:r>
            <a:r>
              <a:rPr lang="en-US" sz="2400" b="1" dirty="0">
                <a:solidFill>
                  <a:srgbClr val="0000FF"/>
                </a:solidFill>
              </a:rPr>
              <a:t>CONSTRAINT</a:t>
            </a:r>
            <a:r>
              <a:rPr lang="en-US" sz="2400" b="1" dirty="0">
                <a:solidFill>
                  <a:prstClr val="black"/>
                </a:solidFill>
              </a:rPr>
              <a:t> </a:t>
            </a:r>
            <a:r>
              <a:rPr lang="en-US" sz="2400" b="1" dirty="0" err="1">
                <a:solidFill>
                  <a:prstClr val="black"/>
                </a:solidFill>
              </a:rPr>
              <a:t>ck_mahv</a:t>
            </a:r>
            <a:r>
              <a:rPr lang="en-US" sz="2400" b="1" dirty="0">
                <a:solidFill>
                  <a:prstClr val="black"/>
                </a:solidFill>
              </a:rPr>
              <a:t> </a:t>
            </a:r>
            <a:r>
              <a:rPr lang="en-US" sz="2400" b="1" dirty="0">
                <a:solidFill>
                  <a:srgbClr val="0000FF"/>
                </a:solidFill>
              </a:rPr>
              <a:t>CHECK </a:t>
            </a:r>
            <a:r>
              <a:rPr lang="en-US" sz="2400" b="1" dirty="0">
                <a:solidFill>
                  <a:srgbClr val="808080"/>
                </a:solidFill>
              </a:rPr>
              <a:t>(</a:t>
            </a:r>
            <a:r>
              <a:rPr lang="en-US" sz="2400" b="1" dirty="0" err="1">
                <a:solidFill>
                  <a:prstClr val="black"/>
                </a:solidFill>
              </a:rPr>
              <a:t>mahv</a:t>
            </a:r>
            <a:r>
              <a:rPr lang="en-US" sz="2400" b="1" dirty="0">
                <a:solidFill>
                  <a:prstClr val="black"/>
                </a:solidFill>
              </a:rPr>
              <a:t> </a:t>
            </a:r>
            <a:r>
              <a:rPr lang="en-US" sz="2400" b="1" dirty="0">
                <a:solidFill>
                  <a:srgbClr val="808080"/>
                </a:solidFill>
              </a:rPr>
              <a:t>like</a:t>
            </a:r>
            <a:r>
              <a:rPr lang="en-US" sz="2400" b="1" dirty="0">
                <a:solidFill>
                  <a:prstClr val="black"/>
                </a:solidFill>
              </a:rPr>
              <a:t> </a:t>
            </a:r>
            <a:r>
              <a:rPr lang="en-US" sz="2400" b="1" dirty="0" smtClean="0">
                <a:solidFill>
                  <a:srgbClr val="FF0000"/>
                </a:solidFill>
              </a:rPr>
              <a:t>'DH___'</a:t>
            </a:r>
            <a:r>
              <a:rPr lang="en-US" sz="2400" b="1" dirty="0" smtClean="0">
                <a:solidFill>
                  <a:srgbClr val="808080"/>
                </a:solidFill>
              </a:rPr>
              <a:t>)</a:t>
            </a:r>
            <a:endParaRPr lang="en-US" sz="2400" dirty="0"/>
          </a:p>
        </p:txBody>
      </p:sp>
    </p:spTree>
    <p:extLst>
      <p:ext uri="{BB962C8B-B14F-4D97-AF65-F5344CB8AC3E}">
        <p14:creationId xmlns:p14="http://schemas.microsoft.com/office/powerpoint/2010/main" val="122492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T-SQL</a:t>
            </a:r>
            <a:endParaRPr lang="en-GB" dirty="0">
              <a:solidFill>
                <a:srgbClr val="FF0000"/>
              </a:solidFill>
            </a:endParaRPr>
          </a:p>
        </p:txBody>
      </p:sp>
      <p:sp>
        <p:nvSpPr>
          <p:cNvPr id="3" name="Content Placeholder 2"/>
          <p:cNvSpPr>
            <a:spLocks noGrp="1"/>
          </p:cNvSpPr>
          <p:nvPr>
            <p:ph idx="1"/>
          </p:nvPr>
        </p:nvSpPr>
        <p:spPr/>
        <p:txBody>
          <a:bodyPr/>
          <a:lstStyle/>
          <a:p>
            <a:r>
              <a:rPr lang="en-US" dirty="0" smtClean="0"/>
              <a:t>Transact – Structure Query Language</a:t>
            </a:r>
          </a:p>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CSDL</a:t>
            </a:r>
          </a:p>
          <a:p>
            <a:r>
              <a:rPr lang="en-US" dirty="0" err="1" smtClean="0"/>
              <a:t>Không</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chữ</a:t>
            </a:r>
            <a:r>
              <a:rPr lang="en-US" dirty="0" smtClean="0"/>
              <a:t> </a:t>
            </a:r>
            <a:r>
              <a:rPr lang="en-US" dirty="0" err="1" smtClean="0"/>
              <a:t>hoa</a:t>
            </a:r>
            <a:r>
              <a:rPr lang="en-US" dirty="0" smtClean="0"/>
              <a:t>, </a:t>
            </a:r>
            <a:r>
              <a:rPr lang="en-US" dirty="0" err="1" smtClean="0"/>
              <a:t>chữ</a:t>
            </a:r>
            <a:r>
              <a:rPr lang="en-US" dirty="0" smtClean="0"/>
              <a:t> </a:t>
            </a:r>
            <a:r>
              <a:rPr lang="en-US" dirty="0" err="1" smtClean="0"/>
              <a:t>thường</a:t>
            </a:r>
            <a:endParaRPr lang="en-US" dirty="0" smtClean="0"/>
          </a:p>
          <a:p>
            <a:r>
              <a:rPr lang="en-US" dirty="0" err="1" smtClean="0"/>
              <a:t>Ứng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SQP server </a:t>
            </a:r>
            <a:r>
              <a:rPr lang="en-US" dirty="0" err="1" smtClean="0"/>
              <a:t>bằng</a:t>
            </a:r>
            <a:r>
              <a:rPr lang="en-US" dirty="0" smtClean="0"/>
              <a:t> </a:t>
            </a:r>
            <a:r>
              <a:rPr lang="en-US" dirty="0" err="1" smtClean="0"/>
              <a:t>cách</a:t>
            </a:r>
            <a:r>
              <a:rPr lang="en-US" dirty="0" smtClean="0"/>
              <a:t> </a:t>
            </a:r>
            <a:r>
              <a:rPr lang="en-US" dirty="0" err="1" smtClean="0"/>
              <a:t>gửi</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T-SQL </a:t>
            </a:r>
            <a:r>
              <a:rPr lang="en-US" dirty="0" err="1" smtClean="0"/>
              <a:t>đến</a:t>
            </a:r>
            <a:r>
              <a:rPr lang="en-US" dirty="0" smtClean="0"/>
              <a:t> Server </a:t>
            </a:r>
            <a:r>
              <a:rPr lang="en-US" dirty="0" err="1" smtClean="0"/>
              <a:t>thông</a:t>
            </a:r>
            <a:r>
              <a:rPr lang="en-US" dirty="0" smtClean="0"/>
              <a:t> qua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endParaRPr lang="en-US" dirty="0" smtClean="0"/>
          </a:p>
          <a:p>
            <a:endParaRPr lang="en-GB" dirty="0"/>
          </a:p>
        </p:txBody>
      </p:sp>
    </p:spTree>
    <p:extLst>
      <p:ext uri="{BB962C8B-B14F-4D97-AF65-F5344CB8AC3E}">
        <p14:creationId xmlns:p14="http://schemas.microsoft.com/office/powerpoint/2010/main" val="163268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Lệnh DROP</a:t>
            </a:r>
            <a:endParaRPr lang="en-US" dirty="0"/>
          </a:p>
        </p:txBody>
      </p:sp>
      <p:sp>
        <p:nvSpPr>
          <p:cNvPr id="3" name="Content Placeholder 2"/>
          <p:cNvSpPr>
            <a:spLocks noGrp="1"/>
          </p:cNvSpPr>
          <p:nvPr>
            <p:ph idx="1"/>
          </p:nvPr>
        </p:nvSpPr>
        <p:spPr/>
        <p:txBody>
          <a:bodyPr>
            <a:noAutofit/>
          </a:bodyPr>
          <a:lstStyle/>
          <a:p>
            <a:pPr marL="0" indent="225425">
              <a:buNone/>
            </a:pPr>
            <a:r>
              <a:rPr lang="en-US" sz="2400" b="1" i="1" dirty="0" smtClean="0"/>
              <a:t>a. Ý nghĩa</a:t>
            </a:r>
          </a:p>
          <a:p>
            <a:pPr marL="0" indent="225425">
              <a:buNone/>
            </a:pPr>
            <a:r>
              <a:rPr lang="en-US" sz="2400" dirty="0" smtClean="0"/>
              <a:t>Dùng để xóa các đối tượng cơ sở dữ liệu như Table, View, </a:t>
            </a:r>
          </a:p>
          <a:p>
            <a:pPr marL="0" indent="225425">
              <a:buNone/>
            </a:pPr>
            <a:r>
              <a:rPr lang="en-US" sz="2400" dirty="0" smtClean="0"/>
              <a:t>Index, .v.v</a:t>
            </a:r>
            <a:r>
              <a:rPr lang="en-US" sz="2400" dirty="0" smtClean="0">
                <a:sym typeface="Symbol"/>
              </a:rPr>
              <a:t></a:t>
            </a:r>
            <a:r>
              <a:rPr lang="en-US" sz="2400" dirty="0" smtClean="0"/>
              <a:t> </a:t>
            </a:r>
          </a:p>
          <a:p>
            <a:pPr marL="0" indent="225425">
              <a:buNone/>
            </a:pPr>
            <a:endParaRPr lang="en-US" sz="2400" i="1" dirty="0" smtClean="0"/>
          </a:p>
          <a:p>
            <a:pPr marL="0" indent="225425">
              <a:buNone/>
            </a:pPr>
            <a:r>
              <a:rPr lang="en-US" sz="2400" b="1" dirty="0" smtClean="0"/>
              <a:t>b. Cú pháp</a:t>
            </a:r>
            <a:r>
              <a:rPr lang="en-US" sz="2400" i="1" dirty="0" smtClean="0"/>
              <a:t> </a:t>
            </a:r>
          </a:p>
          <a:p>
            <a:pPr marL="0" indent="225425">
              <a:spcBef>
                <a:spcPts val="876"/>
              </a:spcBef>
              <a:buNone/>
            </a:pPr>
            <a:r>
              <a:rPr lang="en-US" sz="2400" dirty="0" smtClean="0">
                <a:solidFill>
                  <a:srgbClr val="C00000"/>
                </a:solidFill>
              </a:rPr>
              <a:t>DROP DATABASE </a:t>
            </a:r>
            <a:r>
              <a:rPr lang="en-US" sz="2400" dirty="0" smtClean="0"/>
              <a:t>&lt;Tên CSDL&gt; </a:t>
            </a:r>
          </a:p>
          <a:p>
            <a:pPr marL="0" indent="225425">
              <a:spcBef>
                <a:spcPts val="876"/>
              </a:spcBef>
              <a:buNone/>
            </a:pPr>
            <a:r>
              <a:rPr lang="en-US" sz="2400" dirty="0" smtClean="0">
                <a:solidFill>
                  <a:srgbClr val="C00000"/>
                </a:solidFill>
              </a:rPr>
              <a:t>DROP TABLE </a:t>
            </a:r>
            <a:r>
              <a:rPr lang="en-US" sz="2400" dirty="0" smtClean="0"/>
              <a:t>&lt;Tên bảng&gt; </a:t>
            </a:r>
          </a:p>
          <a:p>
            <a:pPr marL="0" indent="225425">
              <a:spcBef>
                <a:spcPts val="876"/>
              </a:spcBef>
              <a:buNone/>
            </a:pPr>
            <a:r>
              <a:rPr lang="en-US" sz="2400" dirty="0" smtClean="0">
                <a:solidFill>
                  <a:srgbClr val="C00000"/>
                </a:solidFill>
              </a:rPr>
              <a:t>DROP VIEW </a:t>
            </a:r>
            <a:r>
              <a:rPr lang="en-US" sz="2400" dirty="0" smtClean="0"/>
              <a:t>&lt;Tên view&gt; </a:t>
            </a:r>
          </a:p>
          <a:p>
            <a:pPr marL="0" indent="225425">
              <a:spcBef>
                <a:spcPts val="876"/>
              </a:spcBef>
              <a:buNone/>
            </a:pPr>
            <a:r>
              <a:rPr lang="en-US" sz="2400" dirty="0" smtClean="0">
                <a:solidFill>
                  <a:srgbClr val="C00000"/>
                </a:solidFill>
              </a:rPr>
              <a:t>DROP INDEX </a:t>
            </a:r>
            <a:r>
              <a:rPr lang="en-US" sz="2400" dirty="0" smtClean="0"/>
              <a:t>&lt;Tên index&gt;</a:t>
            </a:r>
          </a:p>
          <a:p>
            <a:pPr marL="0" indent="225425">
              <a:spcBef>
                <a:spcPts val="876"/>
              </a:spcBef>
              <a:buNone/>
            </a:pPr>
            <a:r>
              <a:rPr lang="en-US" sz="2400" dirty="0" smtClean="0">
                <a:solidFill>
                  <a:srgbClr val="C00000"/>
                </a:solidFill>
              </a:rPr>
              <a:t>ALTER TABLE </a:t>
            </a:r>
            <a:r>
              <a:rPr lang="en-US" sz="2400" dirty="0" smtClean="0"/>
              <a:t>&lt;Tên bảng&gt; </a:t>
            </a:r>
            <a:r>
              <a:rPr lang="en-US" sz="2400" dirty="0" smtClean="0">
                <a:solidFill>
                  <a:srgbClr val="C00000"/>
                </a:solidFill>
              </a:rPr>
              <a:t>DROP </a:t>
            </a:r>
            <a:r>
              <a:rPr lang="en-US" sz="2400" dirty="0" smtClean="0"/>
              <a:t>CONSTRAINT &lt;Tên constraint&gt;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 Các câu lệnh cập nhật dữ liệu</a:t>
            </a:r>
            <a:endParaRPr lang="en-US" dirty="0"/>
          </a:p>
        </p:txBody>
      </p:sp>
      <p:sp>
        <p:nvSpPr>
          <p:cNvPr id="3" name="Content Placeholder 2"/>
          <p:cNvSpPr>
            <a:spLocks noGrp="1"/>
          </p:cNvSpPr>
          <p:nvPr>
            <p:ph idx="1"/>
          </p:nvPr>
        </p:nvSpPr>
        <p:spPr/>
        <p:txBody>
          <a:bodyPr>
            <a:normAutofit/>
          </a:bodyPr>
          <a:lstStyle/>
          <a:p>
            <a:pPr>
              <a:buNone/>
            </a:pPr>
            <a:r>
              <a:rPr lang="en-US" sz="2400" dirty="0" smtClean="0"/>
              <a:t>1. Lệnh INSERT</a:t>
            </a:r>
          </a:p>
          <a:p>
            <a:pPr>
              <a:buNone/>
            </a:pPr>
            <a:endParaRPr lang="en-US" sz="2400" dirty="0" smtClean="0"/>
          </a:p>
          <a:p>
            <a:pPr>
              <a:buNone/>
            </a:pPr>
            <a:r>
              <a:rPr lang="en-US" sz="2400" dirty="0" smtClean="0"/>
              <a:t>2. Lệnh UPDATE</a:t>
            </a:r>
          </a:p>
          <a:p>
            <a:pPr>
              <a:buNone/>
            </a:pPr>
            <a:endParaRPr lang="en-US" sz="2400" dirty="0" smtClean="0"/>
          </a:p>
          <a:p>
            <a:pPr>
              <a:buNone/>
            </a:pPr>
            <a:r>
              <a:rPr lang="en-US" sz="2400" dirty="0" smtClean="0"/>
              <a:t>3. Lệnh 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Lệnh INSERT</a:t>
            </a:r>
            <a:endParaRPr lang="en-US" dirty="0"/>
          </a:p>
        </p:txBody>
      </p:sp>
      <p:sp>
        <p:nvSpPr>
          <p:cNvPr id="3" name="Content Placeholder 2"/>
          <p:cNvSpPr>
            <a:spLocks noGrp="1"/>
          </p:cNvSpPr>
          <p:nvPr>
            <p:ph idx="1"/>
          </p:nvPr>
        </p:nvSpPr>
        <p:spPr/>
        <p:txBody>
          <a:bodyPr>
            <a:normAutofit/>
          </a:bodyPr>
          <a:lstStyle/>
          <a:p>
            <a:pPr marL="0" indent="225425">
              <a:buNone/>
            </a:pPr>
            <a:r>
              <a:rPr lang="en-US" sz="2400" b="1" dirty="0" smtClean="0"/>
              <a:t>a. Ý nghĩa</a:t>
            </a:r>
          </a:p>
          <a:p>
            <a:pPr marL="0" indent="225425">
              <a:buNone/>
            </a:pPr>
            <a:r>
              <a:rPr lang="en-US" sz="2400" dirty="0" smtClean="0"/>
              <a:t>Dùng để chèn một hàng hoặc một số hàng cho bảng. </a:t>
            </a:r>
          </a:p>
          <a:p>
            <a:pPr marL="0" indent="225425">
              <a:buNone/>
            </a:pPr>
            <a:endParaRPr lang="en-US" sz="2400" i="1" dirty="0" smtClean="0"/>
          </a:p>
          <a:p>
            <a:pPr marL="0" indent="225425">
              <a:buNone/>
            </a:pPr>
            <a:r>
              <a:rPr lang="en-US" sz="2400" b="1" dirty="0" smtClean="0"/>
              <a:t>b. Cú pháp</a:t>
            </a:r>
            <a:r>
              <a:rPr lang="en-US" sz="2400" b="1" i="1" dirty="0" smtClean="0"/>
              <a:t> </a:t>
            </a:r>
            <a:endParaRPr lang="en-US" sz="2400" b="1" dirty="0" smtClean="0"/>
          </a:p>
          <a:p>
            <a:pPr marL="0" indent="225425">
              <a:buNone/>
            </a:pPr>
            <a:r>
              <a:rPr lang="en-US" sz="2400" dirty="0" smtClean="0">
                <a:solidFill>
                  <a:srgbClr val="C00000"/>
                </a:solidFill>
              </a:rPr>
              <a:t>+ INSERT INTO </a:t>
            </a:r>
            <a:r>
              <a:rPr lang="en-US" sz="2400" dirty="0" smtClean="0"/>
              <a:t>&lt;Tên bảng&gt; (Danh sách các cột) </a:t>
            </a:r>
            <a:r>
              <a:rPr lang="en-US" sz="2400" dirty="0" smtClean="0">
                <a:solidFill>
                  <a:srgbClr val="C00000"/>
                </a:solidFill>
              </a:rPr>
              <a:t>VALUES</a:t>
            </a:r>
            <a:r>
              <a:rPr lang="en-US" sz="2400" dirty="0" smtClean="0"/>
              <a:t> </a:t>
            </a:r>
          </a:p>
          <a:p>
            <a:pPr marL="0" indent="225425">
              <a:buNone/>
            </a:pPr>
            <a:r>
              <a:rPr lang="en-US" sz="2400" dirty="0" smtClean="0"/>
              <a:t>(Danh sách các giá trị) hoặc </a:t>
            </a:r>
          </a:p>
          <a:p>
            <a:pPr marL="0" indent="225425">
              <a:buNone/>
            </a:pPr>
            <a:r>
              <a:rPr lang="en-US" sz="2400" dirty="0" smtClean="0"/>
              <a:t> </a:t>
            </a:r>
          </a:p>
          <a:p>
            <a:pPr marL="0" indent="225425">
              <a:buNone/>
            </a:pPr>
            <a:r>
              <a:rPr lang="en-US" sz="2400" dirty="0" smtClean="0">
                <a:solidFill>
                  <a:srgbClr val="C00000"/>
                </a:solidFill>
              </a:rPr>
              <a:t>+ INSERT INTO </a:t>
            </a:r>
            <a:r>
              <a:rPr lang="en-US" sz="2400" dirty="0" smtClean="0"/>
              <a:t>&lt;Tên bảng&gt; (Danh sách các cột) (Các </a:t>
            </a:r>
            <a:r>
              <a:rPr lang="en-US" sz="2400" dirty="0" err="1" smtClean="0"/>
              <a:t>câu</a:t>
            </a:r>
            <a:r>
              <a:rPr lang="en-US" sz="2400" dirty="0" smtClean="0"/>
              <a:t> </a:t>
            </a:r>
            <a:r>
              <a:rPr lang="en-US" sz="2400" dirty="0" err="1" smtClean="0"/>
              <a:t>truy</a:t>
            </a:r>
            <a:r>
              <a:rPr lang="en-US" sz="2400" dirty="0" smtClean="0"/>
              <a:t> </a:t>
            </a:r>
            <a:r>
              <a:rPr lang="en-US" sz="2400" dirty="0" err="1" smtClean="0"/>
              <a:t>vấn</a:t>
            </a:r>
            <a:r>
              <a:rPr lang="en-US" sz="2400" dirty="0" smtClean="0"/>
              <a:t> con);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Lệnh UPDATE</a:t>
            </a:r>
            <a:endParaRPr lang="en-US" dirty="0"/>
          </a:p>
        </p:txBody>
      </p:sp>
      <p:sp>
        <p:nvSpPr>
          <p:cNvPr id="3" name="Content Placeholder 2"/>
          <p:cNvSpPr>
            <a:spLocks noGrp="1"/>
          </p:cNvSpPr>
          <p:nvPr>
            <p:ph idx="1"/>
          </p:nvPr>
        </p:nvSpPr>
        <p:spPr/>
        <p:txBody>
          <a:bodyPr>
            <a:normAutofit/>
          </a:bodyPr>
          <a:lstStyle/>
          <a:p>
            <a:pPr marL="0" indent="225425">
              <a:buNone/>
            </a:pPr>
            <a:r>
              <a:rPr lang="en-US" sz="2400" i="1" dirty="0" smtClean="0"/>
              <a:t>- Ý nghĩa:</a:t>
            </a:r>
            <a:r>
              <a:rPr lang="en-US" sz="2400" dirty="0" smtClean="0"/>
              <a:t> Dùng để sửa đổi dữ liệu. </a:t>
            </a:r>
          </a:p>
          <a:p>
            <a:pPr marL="0" indent="225425">
              <a:buNone/>
            </a:pPr>
            <a:r>
              <a:rPr lang="en-US" sz="2400" i="1" dirty="0" smtClean="0"/>
              <a:t>- Cú pháp: </a:t>
            </a:r>
            <a:endParaRPr lang="en-US" sz="2400" dirty="0" smtClean="0"/>
          </a:p>
          <a:p>
            <a:pPr marL="0" indent="225425">
              <a:buNone/>
            </a:pPr>
            <a:r>
              <a:rPr lang="en-US" sz="2400" dirty="0" smtClean="0">
                <a:solidFill>
                  <a:srgbClr val="C00000"/>
                </a:solidFill>
              </a:rPr>
              <a:t>UPDATE </a:t>
            </a:r>
            <a:r>
              <a:rPr lang="en-US" sz="2400" dirty="0" smtClean="0"/>
              <a:t>&lt;Tên bảng&gt; </a:t>
            </a:r>
            <a:r>
              <a:rPr lang="en-US" sz="2400" dirty="0" smtClean="0">
                <a:solidFill>
                  <a:srgbClr val="C00000"/>
                </a:solidFill>
              </a:rPr>
              <a:t>SET </a:t>
            </a:r>
            <a:r>
              <a:rPr lang="en-US" sz="2400" dirty="0" smtClean="0"/>
              <a:t>&lt;Tên_cột_1=Biểu_thức_1, Tên_cột_2=Biểu_thức_2,</a:t>
            </a:r>
            <a:r>
              <a:rPr lang="en-US" sz="2400" dirty="0" smtClean="0">
                <a:sym typeface="Symbol"/>
              </a:rPr>
              <a:t></a:t>
            </a:r>
            <a:r>
              <a:rPr lang="en-US" sz="2400" dirty="0" smtClean="0"/>
              <a:t> &gt; </a:t>
            </a:r>
          </a:p>
          <a:p>
            <a:pPr marL="0" indent="225425">
              <a:buNone/>
            </a:pPr>
            <a:r>
              <a:rPr lang="en-US" sz="2400" dirty="0" smtClean="0"/>
              <a:t>  [</a:t>
            </a:r>
            <a:r>
              <a:rPr lang="en-US" sz="2400" dirty="0" smtClean="0">
                <a:solidFill>
                  <a:srgbClr val="C00000"/>
                </a:solidFill>
              </a:rPr>
              <a:t>WHERE </a:t>
            </a:r>
            <a:r>
              <a:rPr lang="en-US" sz="2400" dirty="0" smtClean="0"/>
              <a:t>&lt;điều kiện&gt;] </a:t>
            </a:r>
          </a:p>
          <a:p>
            <a:pPr marL="0" indent="225425">
              <a:buNone/>
            </a:pPr>
            <a:endParaRPr lang="en-US" sz="2400" i="1" dirty="0" smtClean="0"/>
          </a:p>
          <a:p>
            <a:pPr marL="0" indent="225425">
              <a:buNone/>
            </a:pPr>
            <a:r>
              <a:rPr lang="en-US" sz="2400" i="1" dirty="0" smtClean="0">
                <a:solidFill>
                  <a:srgbClr val="C00000"/>
                </a:solidFill>
              </a:rPr>
              <a:t>VD:</a:t>
            </a:r>
            <a:endParaRPr lang="en-US" sz="2400" dirty="0" smtClean="0">
              <a:solidFill>
                <a:srgbClr val="C00000"/>
              </a:solidFill>
            </a:endParaRPr>
          </a:p>
          <a:p>
            <a:pPr marL="0" indent="225425">
              <a:buNone/>
            </a:pPr>
            <a:r>
              <a:rPr lang="en-US" sz="2400" dirty="0" smtClean="0"/>
              <a:t>UPDATE SINHVIEN SET TenSV="Nguyễn Thị Hạnh" </a:t>
            </a:r>
          </a:p>
          <a:p>
            <a:pPr marL="0" indent="225425">
              <a:buNone/>
            </a:pPr>
            <a:r>
              <a:rPr lang="en-US" sz="2400" dirty="0" smtClean="0"/>
              <a:t>Where MaSV="20042390"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Lệnh DELETE</a:t>
            </a:r>
            <a:endParaRPr lang="en-US" dirty="0"/>
          </a:p>
        </p:txBody>
      </p:sp>
      <p:sp>
        <p:nvSpPr>
          <p:cNvPr id="3" name="Content Placeholder 2"/>
          <p:cNvSpPr>
            <a:spLocks noGrp="1"/>
          </p:cNvSpPr>
          <p:nvPr>
            <p:ph idx="1"/>
          </p:nvPr>
        </p:nvSpPr>
        <p:spPr/>
        <p:txBody>
          <a:bodyPr>
            <a:normAutofit/>
          </a:bodyPr>
          <a:lstStyle/>
          <a:p>
            <a:pPr marL="0" indent="225425">
              <a:buNone/>
            </a:pPr>
            <a:r>
              <a:rPr lang="en-US" sz="2400" i="1" dirty="0" smtClean="0"/>
              <a:t>- Ý nghĩa:</a:t>
            </a:r>
            <a:r>
              <a:rPr lang="en-US" sz="2400" dirty="0" smtClean="0"/>
              <a:t> Xoá một số hàng trong bảng. </a:t>
            </a:r>
          </a:p>
          <a:p>
            <a:pPr marL="0" indent="225425">
              <a:buNone/>
            </a:pPr>
            <a:r>
              <a:rPr lang="en-US" sz="2400" i="1" dirty="0" smtClean="0"/>
              <a:t>- Cú pháp: </a:t>
            </a:r>
            <a:endParaRPr lang="en-US" sz="2400" dirty="0" smtClean="0"/>
          </a:p>
          <a:p>
            <a:pPr marL="0" indent="225425">
              <a:buNone/>
            </a:pPr>
            <a:r>
              <a:rPr lang="en-US" sz="2400" dirty="0" smtClean="0">
                <a:solidFill>
                  <a:srgbClr val="C00000"/>
                </a:solidFill>
              </a:rPr>
              <a:t>DELETE FROM </a:t>
            </a:r>
            <a:r>
              <a:rPr lang="en-US" sz="2400" dirty="0" smtClean="0"/>
              <a:t>&lt;Tên bảng&gt; </a:t>
            </a:r>
            <a:r>
              <a:rPr lang="en-US" sz="2400" dirty="0" smtClean="0">
                <a:solidFill>
                  <a:srgbClr val="C00000"/>
                </a:solidFill>
              </a:rPr>
              <a:t>WHERE </a:t>
            </a:r>
            <a:r>
              <a:rPr lang="en-US" sz="2400" dirty="0" smtClean="0"/>
              <a:t>&lt;Điều kiện&gt;</a:t>
            </a:r>
          </a:p>
          <a:p>
            <a:pPr marL="0" indent="225425">
              <a:buNone/>
            </a:pPr>
            <a:endParaRPr lang="en-US" sz="2400" i="1" dirty="0" smtClean="0"/>
          </a:p>
          <a:p>
            <a:pPr marL="0" indent="225425">
              <a:buNone/>
            </a:pPr>
            <a:r>
              <a:rPr lang="vi-VN" sz="2400" dirty="0" smtClean="0">
                <a:solidFill>
                  <a:srgbClr val="C00000"/>
                </a:solidFill>
              </a:rPr>
              <a:t>Ví dụ</a:t>
            </a:r>
            <a:r>
              <a:rPr lang="en-US" sz="2400" dirty="0" smtClean="0">
                <a:solidFill>
                  <a:srgbClr val="C00000"/>
                </a:solidFill>
              </a:rPr>
              <a:t>:</a:t>
            </a:r>
            <a:r>
              <a:rPr lang="vi-VN" sz="2400" dirty="0" smtClean="0">
                <a:solidFill>
                  <a:srgbClr val="C00000"/>
                </a:solidFill>
              </a:rPr>
              <a:t>  </a:t>
            </a:r>
            <a:r>
              <a:rPr lang="vi-VN" sz="2400" dirty="0" smtClean="0"/>
              <a:t>Xoá tất cả các hàng trong bảng KETQUA có trường Diem&lt;5 </a:t>
            </a:r>
          </a:p>
          <a:p>
            <a:pPr marL="0" indent="225425">
              <a:buNone/>
            </a:pPr>
            <a:endParaRPr lang="en-US" sz="2400" dirty="0" smtClean="0"/>
          </a:p>
          <a:p>
            <a:pPr marL="0" indent="225425">
              <a:buNone/>
            </a:pPr>
            <a:r>
              <a:rPr lang="vi-VN" sz="2400" dirty="0" smtClean="0"/>
              <a:t>DELETE FROM KETQUA WHERE Diem&lt;5;</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III. Truy vấn dữ liệu</a:t>
            </a:r>
            <a:endParaRPr lang="en-US" dirty="0"/>
          </a:p>
        </p:txBody>
      </p:sp>
      <p:sp>
        <p:nvSpPr>
          <p:cNvPr id="3" name="Content Placeholder 2"/>
          <p:cNvSpPr>
            <a:spLocks noGrp="1"/>
          </p:cNvSpPr>
          <p:nvPr>
            <p:ph idx="1"/>
          </p:nvPr>
        </p:nvSpPr>
        <p:spPr/>
        <p:txBody>
          <a:bodyPr>
            <a:normAutofit fontScale="92500" lnSpcReduction="10000"/>
          </a:bodyPr>
          <a:lstStyle/>
          <a:p>
            <a:pPr marL="0" indent="225425">
              <a:buNone/>
            </a:pPr>
            <a:r>
              <a:rPr lang="vi-VN" sz="3000" smtClean="0"/>
              <a:t>Khối câu lệnh phổ dụng: SELECT - FROM – WHERE.</a:t>
            </a:r>
            <a:endParaRPr lang="en-US" sz="3000" smtClean="0"/>
          </a:p>
          <a:p>
            <a:pPr marL="0" indent="225425">
              <a:buNone/>
            </a:pPr>
            <a:r>
              <a:rPr lang="vi-VN" sz="3000" smtClean="0"/>
              <a:t> </a:t>
            </a:r>
            <a:r>
              <a:rPr lang="vi-VN" sz="3000" smtClean="0">
                <a:solidFill>
                  <a:srgbClr val="C00000"/>
                </a:solidFill>
              </a:rPr>
              <a:t>SELECT</a:t>
            </a:r>
            <a:r>
              <a:rPr lang="vi-VN" sz="3000" smtClean="0"/>
              <a:t> [*| DISTINCT] </a:t>
            </a:r>
            <a:r>
              <a:rPr lang="en-US" sz="3000" smtClean="0"/>
              <a:t>[</a:t>
            </a:r>
            <a:r>
              <a:rPr lang="en-US" sz="3000" i="1" smtClean="0"/>
              <a:t>TOP n]</a:t>
            </a:r>
            <a:r>
              <a:rPr lang="vi-VN" sz="3000" smtClean="0"/>
              <a:t>&lt;Danh sách các cột [AS &lt;Bí danh&gt;]&gt; </a:t>
            </a:r>
          </a:p>
          <a:p>
            <a:pPr marL="0" indent="225425">
              <a:buNone/>
            </a:pPr>
            <a:r>
              <a:rPr lang="vi-VN" sz="3000" smtClean="0">
                <a:solidFill>
                  <a:srgbClr val="C00000"/>
                </a:solidFill>
              </a:rPr>
              <a:t>  FROM </a:t>
            </a:r>
            <a:r>
              <a:rPr lang="vi-VN" sz="3000" smtClean="0"/>
              <a:t>&lt;Danh sách Tên bảng/Tên View&gt;  </a:t>
            </a:r>
          </a:p>
          <a:p>
            <a:pPr marL="0" indent="225425">
              <a:buNone/>
            </a:pPr>
            <a:r>
              <a:rPr lang="vi-VN" sz="3000" smtClean="0"/>
              <a:t> [</a:t>
            </a:r>
            <a:r>
              <a:rPr lang="vi-VN" sz="3000" smtClean="0">
                <a:solidFill>
                  <a:srgbClr val="C00000"/>
                </a:solidFill>
              </a:rPr>
              <a:t>WHERE </a:t>
            </a:r>
            <a:r>
              <a:rPr lang="vi-VN" sz="3000" smtClean="0"/>
              <a:t>&lt;Biểu thức điều kiện&gt;] </a:t>
            </a:r>
          </a:p>
          <a:p>
            <a:pPr marL="0" indent="225425">
              <a:buNone/>
            </a:pPr>
            <a:r>
              <a:rPr lang="vi-VN" sz="3000" smtClean="0"/>
              <a:t>  [</a:t>
            </a:r>
            <a:r>
              <a:rPr lang="vi-VN" sz="3000" smtClean="0">
                <a:solidFill>
                  <a:srgbClr val="C00000"/>
                </a:solidFill>
              </a:rPr>
              <a:t>GROUP BY</a:t>
            </a:r>
            <a:r>
              <a:rPr lang="vi-VN" sz="3000" smtClean="0"/>
              <a:t> &lt;Danh sách cột&gt;] </a:t>
            </a:r>
          </a:p>
          <a:p>
            <a:pPr marL="0" indent="225425">
              <a:buNone/>
            </a:pPr>
            <a:r>
              <a:rPr lang="vi-VN" sz="3000" smtClean="0"/>
              <a:t> [</a:t>
            </a:r>
            <a:r>
              <a:rPr lang="vi-VN" sz="3000" smtClean="0">
                <a:solidFill>
                  <a:srgbClr val="C00000"/>
                </a:solidFill>
              </a:rPr>
              <a:t>HAVING</a:t>
            </a:r>
            <a:r>
              <a:rPr lang="vi-VN" sz="3000" smtClean="0"/>
              <a:t> &lt;Điều kiện&gt;] </a:t>
            </a:r>
          </a:p>
          <a:p>
            <a:pPr marL="0" indent="225425">
              <a:buNone/>
            </a:pPr>
            <a:r>
              <a:rPr lang="vi-VN" sz="3000" smtClean="0"/>
              <a:t>  [</a:t>
            </a:r>
            <a:r>
              <a:rPr lang="vi-VN" sz="3000" smtClean="0">
                <a:solidFill>
                  <a:srgbClr val="C00000"/>
                </a:solidFill>
              </a:rPr>
              <a:t>ORDER BY </a:t>
            </a:r>
            <a:r>
              <a:rPr lang="vi-VN" sz="3000" smtClean="0"/>
              <a:t>&lt;Tên cột/ Số thứ tự cột/Biểu thức&gt; [</a:t>
            </a:r>
            <a:r>
              <a:rPr lang="vi-VN" sz="3000" smtClean="0">
                <a:solidFill>
                  <a:srgbClr val="C00000"/>
                </a:solidFill>
              </a:rPr>
              <a:t>ASC/DESC</a:t>
            </a:r>
            <a:r>
              <a:rPr lang="vi-VN" sz="3000" smtClean="0"/>
              <a:t>]]</a:t>
            </a:r>
            <a:endParaRPr lang="en-US" sz="3000" smtClean="0"/>
          </a:p>
          <a:p>
            <a:pPr marL="0" indent="225425">
              <a:buNone/>
            </a:pP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III. Truy vấn dữ liệu</a:t>
            </a:r>
            <a:endParaRPr lang="en-US" dirty="0"/>
          </a:p>
        </p:txBody>
      </p:sp>
      <p:sp>
        <p:nvSpPr>
          <p:cNvPr id="3" name="Content Placeholder 2"/>
          <p:cNvSpPr>
            <a:spLocks noGrp="1"/>
          </p:cNvSpPr>
          <p:nvPr>
            <p:ph idx="1"/>
          </p:nvPr>
        </p:nvSpPr>
        <p:spPr/>
        <p:txBody>
          <a:bodyPr>
            <a:normAutofit/>
          </a:bodyPr>
          <a:lstStyle/>
          <a:p>
            <a:pPr marL="0" indent="225425">
              <a:buNone/>
            </a:pPr>
            <a:r>
              <a:rPr lang="vi-VN" sz="2400" smtClean="0"/>
              <a:t>. </a:t>
            </a:r>
            <a:endParaRPr lang="vi-VN" sz="2400" dirty="0" smtClean="0"/>
          </a:p>
          <a:p>
            <a:pPr marL="0" indent="225425">
              <a:buNone/>
            </a:pPr>
            <a:endParaRPr lang="en-US" sz="2400" dirty="0" smtClean="0"/>
          </a:p>
        </p:txBody>
      </p:sp>
      <p:sp>
        <p:nvSpPr>
          <p:cNvPr id="5"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225425">
              <a:buFont typeface="Wingdings 2"/>
              <a:buNone/>
            </a:pPr>
            <a:r>
              <a:rPr lang="vi-VN" sz="3000" smtClean="0"/>
              <a:t>+  </a:t>
            </a:r>
            <a:r>
              <a:rPr lang="vi-VN" sz="3000" b="1" smtClean="0">
                <a:solidFill>
                  <a:srgbClr val="FF0000"/>
                </a:solidFill>
              </a:rPr>
              <a:t>*</a:t>
            </a:r>
            <a:r>
              <a:rPr lang="vi-VN" sz="3000" smtClean="0"/>
              <a:t> </a:t>
            </a:r>
            <a:r>
              <a:rPr lang="en-US" sz="3000" smtClean="0"/>
              <a:t>: Lấy </a:t>
            </a:r>
            <a:r>
              <a:rPr lang="vi-VN" sz="3000" smtClean="0"/>
              <a:t>toàn bộ các cột của bảng. </a:t>
            </a:r>
          </a:p>
          <a:p>
            <a:pPr marL="0" indent="225425">
              <a:buFont typeface="Wingdings 2"/>
              <a:buNone/>
            </a:pPr>
            <a:r>
              <a:rPr lang="vi-VN" sz="3000" smtClean="0"/>
              <a:t>+  </a:t>
            </a:r>
            <a:r>
              <a:rPr lang="vi-VN" sz="3000" b="1" smtClean="0">
                <a:solidFill>
                  <a:srgbClr val="C00000"/>
                </a:solidFill>
              </a:rPr>
              <a:t>DISTINCT</a:t>
            </a:r>
            <a:r>
              <a:rPr lang="vi-VN" sz="3000" b="1" smtClean="0"/>
              <a:t> </a:t>
            </a:r>
            <a:r>
              <a:rPr lang="en-US" sz="3000" smtClean="0"/>
              <a:t>: L</a:t>
            </a:r>
            <a:r>
              <a:rPr lang="vi-VN" sz="3000" smtClean="0"/>
              <a:t>ấy giá trị đại diện.</a:t>
            </a:r>
            <a:endParaRPr lang="en-US" sz="3000" smtClean="0"/>
          </a:p>
          <a:p>
            <a:pPr marL="0" indent="225425">
              <a:buNone/>
            </a:pPr>
            <a:r>
              <a:rPr lang="vi-VN" sz="3000"/>
              <a:t>+ </a:t>
            </a:r>
            <a:r>
              <a:rPr lang="en-US" sz="3000">
                <a:solidFill>
                  <a:srgbClr val="FF0000"/>
                </a:solidFill>
              </a:rPr>
              <a:t>TOP</a:t>
            </a:r>
            <a:r>
              <a:rPr lang="vi-VN" sz="3000" smtClean="0"/>
              <a:t> </a:t>
            </a:r>
            <a:r>
              <a:rPr lang="en-US" sz="3000"/>
              <a:t>: </a:t>
            </a:r>
            <a:r>
              <a:rPr lang="en-US" sz="3000" smtClean="0"/>
              <a:t>Tập </a:t>
            </a:r>
            <a:r>
              <a:rPr lang="en-US" sz="3000"/>
              <a:t>hợp các dòng đầu tiên được trả về trong truy </a:t>
            </a:r>
            <a:r>
              <a:rPr lang="en-US" sz="3000" smtClean="0"/>
              <a:t>vấn. (là  số </a:t>
            </a:r>
            <a:r>
              <a:rPr lang="en-US" sz="3000"/>
              <a:t>hoặc theo tỷ lên phần </a:t>
            </a:r>
            <a:r>
              <a:rPr lang="en-US" sz="3000" smtClean="0"/>
              <a:t>trăm:  PERCENT</a:t>
            </a:r>
            <a:r>
              <a:rPr lang="en-US" sz="3000"/>
              <a:t>)</a:t>
            </a:r>
            <a:r>
              <a:rPr lang="vi-VN" sz="3000" smtClean="0"/>
              <a:t> </a:t>
            </a:r>
          </a:p>
          <a:p>
            <a:pPr marL="0" indent="225425">
              <a:buNone/>
            </a:pPr>
            <a:r>
              <a:rPr lang="en-US" sz="3000"/>
              <a:t>Khi sử dụng </a:t>
            </a:r>
            <a:r>
              <a:rPr lang="en-US" sz="3000">
                <a:solidFill>
                  <a:srgbClr val="FF0000"/>
                </a:solidFill>
              </a:rPr>
              <a:t>TOP</a:t>
            </a:r>
            <a:r>
              <a:rPr lang="en-US" sz="3000"/>
              <a:t> phải có mệnh đề </a:t>
            </a:r>
            <a:r>
              <a:rPr lang="en-US" sz="3000">
                <a:solidFill>
                  <a:srgbClr val="FF0000"/>
                </a:solidFill>
              </a:rPr>
              <a:t>ORDER BY. </a:t>
            </a:r>
            <a:r>
              <a:rPr lang="en-US" sz="3000"/>
              <a:t>Thêm từ khóa </a:t>
            </a:r>
            <a:r>
              <a:rPr lang="en-US" sz="3000">
                <a:solidFill>
                  <a:srgbClr val="FF0000"/>
                </a:solidFill>
              </a:rPr>
              <a:t>WITH TIES </a:t>
            </a:r>
            <a:r>
              <a:rPr lang="en-US" sz="3000"/>
              <a:t>để lấy tất cả dữ liệu trùng</a:t>
            </a:r>
            <a:endParaRPr lang="en-US" sz="3000" dirty="0" smtClean="0"/>
          </a:p>
        </p:txBody>
      </p:sp>
    </p:spTree>
    <p:extLst>
      <p:ext uri="{BB962C8B-B14F-4D97-AF65-F5344CB8AC3E}">
        <p14:creationId xmlns:p14="http://schemas.microsoft.com/office/powerpoint/2010/main" val="34000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vi-VN" sz="2400" smtClean="0"/>
              <a:t>-</a:t>
            </a:r>
            <a:r>
              <a:rPr lang="vi-VN" sz="2400" b="1" smtClean="0"/>
              <a:t>Toán </a:t>
            </a:r>
            <a:r>
              <a:rPr lang="vi-VN" sz="2400" b="1" dirty="0" smtClean="0"/>
              <a:t>tử số học</a:t>
            </a:r>
            <a:r>
              <a:rPr lang="vi-VN" sz="2400" dirty="0" smtClean="0"/>
              <a:t>: Đó là các phép toán cộng (+), trừ (-), nhân (*), chia (/) và chia modul (%) . </a:t>
            </a:r>
          </a:p>
          <a:p>
            <a:pPr marL="0" indent="225425">
              <a:buNone/>
            </a:pPr>
            <a:r>
              <a:rPr lang="vi-VN" sz="2400" smtClean="0"/>
              <a:t> </a:t>
            </a:r>
            <a:endParaRPr lang="en-US" sz="2400" dirty="0"/>
          </a:p>
        </p:txBody>
      </p:sp>
    </p:spTree>
    <p:extLst>
      <p:ext uri="{BB962C8B-B14F-4D97-AF65-F5344CB8AC3E}">
        <p14:creationId xmlns:p14="http://schemas.microsoft.com/office/powerpoint/2010/main" val="323746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3400" dirty="0" smtClean="0">
                <a:latin typeface="Times New Roman" pitchFamily="18" charset="0"/>
                <a:cs typeface="Times New Roman" pitchFamily="18" charset="0"/>
              </a:rPr>
              <a:t>- </a:t>
            </a:r>
            <a:r>
              <a:rPr lang="vi-VN" sz="3400" dirty="0" smtClean="0">
                <a:latin typeface="Times New Roman" pitchFamily="18" charset="0"/>
                <a:cs typeface="Times New Roman" pitchFamily="18" charset="0"/>
              </a:rPr>
              <a:t>Cấu trúc </a:t>
            </a:r>
            <a:r>
              <a:rPr lang="en-US" sz="3400" dirty="0" smtClean="0">
                <a:solidFill>
                  <a:srgbClr val="C00000"/>
                </a:solidFill>
                <a:latin typeface="Times New Roman" pitchFamily="18" charset="0"/>
                <a:cs typeface="Times New Roman" pitchFamily="18" charset="0"/>
              </a:rPr>
              <a:t>CASE</a:t>
            </a:r>
            <a:r>
              <a:rPr lang="vi-VN" sz="3400" dirty="0" smtClean="0">
                <a:latin typeface="Times New Roman" pitchFamily="18" charset="0"/>
                <a:cs typeface="Times New Roman" pitchFamily="18" charset="0"/>
              </a:rPr>
              <a:t>:</a:t>
            </a:r>
            <a:r>
              <a:rPr lang="en-US" sz="3400" dirty="0" smtClean="0">
                <a:latin typeface="Times New Roman" pitchFamily="18" charset="0"/>
                <a:cs typeface="Times New Roman" pitchFamily="18" charset="0"/>
              </a:rPr>
              <a:t> </a:t>
            </a:r>
            <a:r>
              <a:rPr lang="vi-VN" sz="3400" dirty="0" smtClean="0">
                <a:latin typeface="Times New Roman" pitchFamily="18" charset="0"/>
                <a:cs typeface="Times New Roman" pitchFamily="18" charset="0"/>
              </a:rPr>
              <a:t>Cấu trúc này được dùng để đánh giá một biểu thức và trả về một hoặc một số các kết quả dựa vào giá trị của biểu thức</a:t>
            </a:r>
            <a:r>
              <a:rPr lang="vi-VN" sz="3400" smtClean="0">
                <a:latin typeface="Times New Roman" pitchFamily="18" charset="0"/>
                <a:cs typeface="Times New Roman" pitchFamily="18" charset="0"/>
              </a:rPr>
              <a:t>. </a:t>
            </a:r>
            <a:endParaRPr lang="vi-VN" sz="3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16721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i="1" smtClean="0"/>
              <a:t>Cú pháp </a:t>
            </a:r>
          </a:p>
          <a:p>
            <a:pPr marL="0" indent="225425">
              <a:buNone/>
            </a:pPr>
            <a:r>
              <a:rPr lang="en-US" sz="2400" dirty="0" smtClean="0"/>
              <a:t>	</a:t>
            </a:r>
            <a:r>
              <a:rPr lang="vi-VN" sz="2400" dirty="0" smtClean="0">
                <a:solidFill>
                  <a:srgbClr val="C00000"/>
                </a:solidFill>
              </a:rPr>
              <a:t>CASE</a:t>
            </a:r>
            <a:r>
              <a:rPr lang="vi-VN" sz="2400" dirty="0" smtClean="0"/>
              <a:t> </a:t>
            </a:r>
            <a:r>
              <a:rPr lang="en-US" sz="2400" dirty="0" smtClean="0"/>
              <a:t>&lt;biểu thức để đánh giá giá trị&gt;</a:t>
            </a:r>
            <a:r>
              <a:rPr lang="vi-VN" sz="2400" dirty="0" smtClean="0"/>
              <a:t> </a:t>
            </a:r>
          </a:p>
          <a:p>
            <a:pPr marL="0" indent="225425">
              <a:buNone/>
            </a:pPr>
            <a:r>
              <a:rPr lang="vi-VN" sz="2400" dirty="0" smtClean="0"/>
              <a:t>    </a:t>
            </a:r>
            <a:r>
              <a:rPr lang="en-US" sz="2400" dirty="0" smtClean="0"/>
              <a:t>		</a:t>
            </a:r>
            <a:r>
              <a:rPr lang="vi-VN" sz="2400" dirty="0" smtClean="0">
                <a:solidFill>
                  <a:srgbClr val="C00000"/>
                </a:solidFill>
              </a:rPr>
              <a:t>WHEN </a:t>
            </a:r>
            <a:r>
              <a:rPr lang="en-US" sz="2400" dirty="0" smtClean="0"/>
              <a:t>&lt;giá trị để so sánh</a:t>
            </a:r>
            <a:r>
              <a:rPr lang="en-US" sz="2400" dirty="0" smtClean="0">
                <a:solidFill>
                  <a:srgbClr val="C00000"/>
                </a:solidFill>
              </a:rPr>
              <a:t>&gt;</a:t>
            </a:r>
            <a:r>
              <a:rPr lang="vi-VN" sz="2400" dirty="0" smtClean="0">
                <a:solidFill>
                  <a:srgbClr val="C00000"/>
                </a:solidFill>
              </a:rPr>
              <a:t> THEN </a:t>
            </a:r>
            <a:r>
              <a:rPr lang="en-US" sz="2400" dirty="0" smtClean="0"/>
              <a:t>&lt;Khối lệnh&gt;</a:t>
            </a:r>
            <a:r>
              <a:rPr lang="vi-VN" sz="2400" dirty="0" smtClean="0"/>
              <a:t> </a:t>
            </a:r>
          </a:p>
          <a:p>
            <a:pPr marL="0" indent="225425">
              <a:buNone/>
            </a:pPr>
            <a:r>
              <a:rPr lang="vi-VN" sz="2400" dirty="0" smtClean="0"/>
              <a:t>       </a:t>
            </a:r>
            <a:r>
              <a:rPr lang="en-US" sz="2400" dirty="0" smtClean="0"/>
              <a:t>		</a:t>
            </a:r>
            <a:r>
              <a:rPr lang="vi-VN" sz="2400" dirty="0" smtClean="0"/>
              <a:t>[...</a:t>
            </a:r>
            <a:r>
              <a:rPr lang="vi-VN" sz="2400" smtClean="0"/>
              <a:t>n </a:t>
            </a:r>
            <a:r>
              <a:rPr lang="en-US" sz="2400" smtClean="0"/>
              <a:t>]</a:t>
            </a:r>
          </a:p>
          <a:p>
            <a:pPr marL="0" indent="225425">
              <a:buNone/>
            </a:pPr>
            <a:r>
              <a:rPr lang="en-US" sz="2400" smtClean="0">
                <a:solidFill>
                  <a:srgbClr val="C00000"/>
                </a:solidFill>
              </a:rPr>
              <a:t>		</a:t>
            </a:r>
            <a:r>
              <a:rPr lang="vi-VN" sz="2400" smtClean="0">
                <a:solidFill>
                  <a:srgbClr val="C00000"/>
                </a:solidFill>
              </a:rPr>
              <a:t>WHEN </a:t>
            </a:r>
            <a:r>
              <a:rPr lang="en-US" sz="2400"/>
              <a:t>&lt;giá trị để so sánh</a:t>
            </a:r>
            <a:r>
              <a:rPr lang="en-US" sz="2400">
                <a:solidFill>
                  <a:srgbClr val="C00000"/>
                </a:solidFill>
              </a:rPr>
              <a:t>&gt;</a:t>
            </a:r>
            <a:r>
              <a:rPr lang="vi-VN" sz="2400">
                <a:solidFill>
                  <a:srgbClr val="C00000"/>
                </a:solidFill>
              </a:rPr>
              <a:t> THEN </a:t>
            </a:r>
            <a:r>
              <a:rPr lang="en-US" sz="2400"/>
              <a:t>&lt;Khối lệnh&gt;</a:t>
            </a:r>
            <a:r>
              <a:rPr lang="vi-VN" sz="2400"/>
              <a:t> </a:t>
            </a:r>
          </a:p>
          <a:p>
            <a:pPr marL="0" indent="225425">
              <a:buNone/>
            </a:pPr>
            <a:r>
              <a:rPr lang="vi-VN" sz="2400"/>
              <a:t>       </a:t>
            </a:r>
            <a:r>
              <a:rPr lang="en-US" sz="2400"/>
              <a:t>		</a:t>
            </a:r>
            <a:r>
              <a:rPr lang="vi-VN" sz="2400"/>
              <a:t>[...n </a:t>
            </a:r>
            <a:r>
              <a:rPr lang="en-US" sz="2400"/>
              <a:t>]</a:t>
            </a:r>
            <a:endParaRPr lang="vi-VN" sz="2400"/>
          </a:p>
          <a:p>
            <a:pPr marL="0" indent="225425">
              <a:buNone/>
            </a:pPr>
            <a:r>
              <a:rPr lang="vi-VN" sz="2400" smtClean="0"/>
              <a:t>    </a:t>
            </a:r>
            <a:r>
              <a:rPr lang="en-US" sz="2400" smtClean="0"/>
              <a:t>		</a:t>
            </a:r>
            <a:r>
              <a:rPr lang="vi-VN" sz="2400" smtClean="0">
                <a:solidFill>
                  <a:srgbClr val="C00000"/>
                </a:solidFill>
              </a:rPr>
              <a:t>[</a:t>
            </a:r>
            <a:r>
              <a:rPr lang="vi-VN" sz="2400" dirty="0" smtClean="0">
                <a:solidFill>
                  <a:srgbClr val="C00000"/>
                </a:solidFill>
              </a:rPr>
              <a:t>ELSE</a:t>
            </a:r>
            <a:endParaRPr lang="en-US" sz="2400" dirty="0" smtClean="0">
              <a:solidFill>
                <a:srgbClr val="C00000"/>
              </a:solidFill>
            </a:endParaRPr>
          </a:p>
          <a:p>
            <a:pPr marL="0" indent="225425">
              <a:buNone/>
            </a:pPr>
            <a:r>
              <a:rPr lang="en-US" sz="2400" dirty="0" smtClean="0"/>
              <a:t>		 &lt;Khối lệnh&gt;</a:t>
            </a:r>
            <a:r>
              <a:rPr lang="vi-VN" sz="2400" dirty="0" smtClean="0"/>
              <a:t> </a:t>
            </a:r>
            <a:r>
              <a:rPr lang="en-US" sz="2400" dirty="0" smtClean="0"/>
              <a:t>]</a:t>
            </a:r>
            <a:endParaRPr lang="vi-VN" sz="2400" dirty="0" smtClean="0"/>
          </a:p>
          <a:p>
            <a:pPr marL="0" indent="225425">
              <a:buNone/>
            </a:pPr>
            <a:r>
              <a:rPr lang="en-US" sz="2400" dirty="0" smtClean="0"/>
              <a:t>	</a:t>
            </a:r>
            <a:r>
              <a:rPr lang="vi-VN" sz="2400" dirty="0" smtClean="0">
                <a:solidFill>
                  <a:srgbClr val="C00000"/>
                </a:solidFill>
              </a:rPr>
              <a:t>END</a:t>
            </a:r>
          </a:p>
        </p:txBody>
      </p:sp>
    </p:spTree>
    <p:extLst>
      <p:ext uri="{BB962C8B-B14F-4D97-AF65-F5344CB8AC3E}">
        <p14:creationId xmlns:p14="http://schemas.microsoft.com/office/powerpoint/2010/main" val="39492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solidFill>
                  <a:srgbClr val="C00000"/>
                </a:solidFill>
              </a:rPr>
              <a:t>I. Các câu lệnh định nghĩa dữ liệu</a:t>
            </a:r>
            <a:endParaRPr lang="en-US">
              <a:solidFill>
                <a:srgbClr val="C00000"/>
              </a:solidFill>
            </a:endParaRPr>
          </a:p>
        </p:txBody>
      </p:sp>
      <p:sp>
        <p:nvSpPr>
          <p:cNvPr id="3" name="Content Placeholder 2"/>
          <p:cNvSpPr>
            <a:spLocks noGrp="1"/>
          </p:cNvSpPr>
          <p:nvPr>
            <p:ph idx="1"/>
          </p:nvPr>
        </p:nvSpPr>
        <p:spPr/>
        <p:txBody>
          <a:bodyPr>
            <a:normAutofit/>
          </a:bodyPr>
          <a:lstStyle/>
          <a:p>
            <a:pPr>
              <a:buNone/>
            </a:pPr>
            <a:r>
              <a:rPr lang="en-US" sz="2400" dirty="0" smtClean="0"/>
              <a:t>1. Lệnh CREATE</a:t>
            </a:r>
          </a:p>
          <a:p>
            <a:pPr>
              <a:buNone/>
            </a:pPr>
            <a:r>
              <a:rPr lang="en-US" sz="2400" dirty="0" smtClean="0"/>
              <a:t>2. Lệnh thay thế sửa đổi ALTER</a:t>
            </a:r>
          </a:p>
          <a:p>
            <a:pPr>
              <a:buNone/>
            </a:pPr>
            <a:r>
              <a:rPr lang="en-US" sz="2400" dirty="0" smtClean="0"/>
              <a:t>3. Xóa cấu trúc DROP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77000"/>
          </a:xfrm>
        </p:spPr>
        <p:txBody>
          <a:bodyPr>
            <a:normAutofit/>
          </a:bodyPr>
          <a:lstStyle/>
          <a:p>
            <a:pPr marL="514350" indent="-514350">
              <a:buAutoNum type="alphaLcPeriod"/>
            </a:pPr>
            <a:r>
              <a:rPr lang="en-US" sz="3200" b="1" smtClean="0">
                <a:latin typeface="Times New Roman" pitchFamily="18" charset="0"/>
                <a:cs typeface="Times New Roman" pitchFamily="18" charset="0"/>
              </a:rPr>
              <a:t>Điều </a:t>
            </a:r>
            <a:r>
              <a:rPr lang="en-US" sz="3200" b="1">
                <a:latin typeface="Times New Roman" pitchFamily="18" charset="0"/>
                <a:cs typeface="Times New Roman" pitchFamily="18" charset="0"/>
              </a:rPr>
              <a:t>kiện kết nối </a:t>
            </a:r>
            <a:r>
              <a:rPr lang="en-US" sz="3200" b="1" smtClean="0">
                <a:latin typeface="Times New Roman" pitchFamily="18" charset="0"/>
                <a:cs typeface="Times New Roman" pitchFamily="18" charset="0"/>
              </a:rPr>
              <a:t>JOIN</a:t>
            </a:r>
          </a:p>
          <a:p>
            <a:pPr marL="514350" indent="-514350">
              <a:buAutoNum type="alphaLcPeriod"/>
            </a:pPr>
            <a:endParaRPr lang="en-US" sz="3200" b="1">
              <a:latin typeface="Times New Roman" pitchFamily="18" charset="0"/>
              <a:cs typeface="Times New Roman" pitchFamily="18" charset="0"/>
            </a:endParaRPr>
          </a:p>
          <a:p>
            <a:pPr marL="0" indent="225425">
              <a:buNone/>
            </a:pPr>
            <a:r>
              <a:rPr lang="vi-VN" sz="3200"/>
              <a:t>Trong khối câu lệnh SELECT, ở mệnh đề FROM ta có thể sử dụng phát biểu JOIN để kết nối các bảng có quan hệ với nhau</a:t>
            </a:r>
            <a:r>
              <a:rPr lang="vi-VN" sz="3200" smtClean="0"/>
              <a:t>.</a:t>
            </a:r>
            <a:endParaRPr lang="en-US" sz="3200" smtClean="0"/>
          </a:p>
          <a:p>
            <a:pPr marL="0" indent="225425">
              <a:buNone/>
            </a:pPr>
            <a:r>
              <a:rPr lang="en-US" sz="3200" smtClean="0">
                <a:solidFill>
                  <a:srgbClr val="C00000"/>
                </a:solidFill>
              </a:rPr>
              <a:t>	- </a:t>
            </a:r>
            <a:r>
              <a:rPr lang="en-US" sz="3200">
                <a:solidFill>
                  <a:srgbClr val="C00000"/>
                </a:solidFill>
              </a:rPr>
              <a:t>Inner join</a:t>
            </a:r>
          </a:p>
          <a:p>
            <a:pPr marL="0" indent="225425">
              <a:buNone/>
            </a:pPr>
            <a:r>
              <a:rPr lang="en-US" sz="3200">
                <a:solidFill>
                  <a:srgbClr val="C00000"/>
                </a:solidFill>
                <a:latin typeface="Times New Roman" pitchFamily="18" charset="0"/>
                <a:cs typeface="Times New Roman" pitchFamily="18" charset="0"/>
              </a:rPr>
              <a:t>	</a:t>
            </a:r>
            <a:r>
              <a:rPr lang="en-US" sz="3200">
                <a:solidFill>
                  <a:srgbClr val="C00000"/>
                </a:solidFill>
              </a:rPr>
              <a:t>- Outer join</a:t>
            </a:r>
          </a:p>
          <a:p>
            <a:pPr marL="0" indent="225425">
              <a:buNone/>
            </a:pPr>
            <a:r>
              <a:rPr lang="en-US" sz="3200">
                <a:solidFill>
                  <a:srgbClr val="C00000"/>
                </a:solidFill>
                <a:latin typeface="Times New Roman" pitchFamily="18" charset="0"/>
                <a:cs typeface="Times New Roman" pitchFamily="18" charset="0"/>
              </a:rPr>
              <a:t>	</a:t>
            </a:r>
            <a:r>
              <a:rPr lang="en-US" sz="3200">
                <a:solidFill>
                  <a:srgbClr val="C00000"/>
                </a:solidFill>
              </a:rPr>
              <a:t>- Cross join</a:t>
            </a:r>
            <a:endParaRPr lang="en-US" sz="3200">
              <a:solidFill>
                <a:srgbClr val="C00000"/>
              </a:solidFill>
              <a:latin typeface="Times New Roman" pitchFamily="18" charset="0"/>
              <a:cs typeface="Times New Roman" pitchFamily="18" charset="0"/>
            </a:endParaRPr>
          </a:p>
          <a:p>
            <a:pPr marL="0" indent="225425">
              <a:buNone/>
            </a:pPr>
            <a:endParaRPr lang="en-US" sz="3200">
              <a:latin typeface="Times New Roman" pitchFamily="18" charset="0"/>
              <a:cs typeface="Times New Roman" pitchFamily="18" charset="0"/>
            </a:endParaRPr>
          </a:p>
          <a:p>
            <a:pPr marL="0" indent="225425">
              <a:buNone/>
            </a:pPr>
            <a:r>
              <a:rPr lang="en-US" sz="3200" b="1" smtClean="0">
                <a:solidFill>
                  <a:srgbClr val="FF0000"/>
                </a:solidFill>
              </a:rPr>
              <a:t> </a:t>
            </a:r>
          </a:p>
          <a:p>
            <a:pPr marL="0" indent="225425">
              <a:buNone/>
            </a:pPr>
            <a:endParaRPr lang="en-US" sz="3000" b="1" dirty="0" smtClean="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225425">
              <a:buFont typeface="Wingdings 2"/>
              <a:buNone/>
            </a:pPr>
            <a:endParaRPr lang="en-US" sz="3000" dirty="0" smtClean="0"/>
          </a:p>
        </p:txBody>
      </p:sp>
    </p:spTree>
    <p:extLst>
      <p:ext uri="{BB962C8B-B14F-4D97-AF65-F5344CB8AC3E}">
        <p14:creationId xmlns:p14="http://schemas.microsoft.com/office/powerpoint/2010/main" val="340152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nodePh="1">
                                  <p:stCondLst>
                                    <p:cond delay="0"/>
                                  </p:stCondLst>
                                  <p:endCondLst>
                                    <p:cond evt="begin" delay="0">
                                      <p:tn val="25"/>
                                    </p:cond>
                                  </p:end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77000"/>
          </a:xfrm>
        </p:spPr>
        <p:txBody>
          <a:bodyPr>
            <a:normAutofit/>
          </a:bodyPr>
          <a:lstStyle/>
          <a:p>
            <a:pPr marL="514350" indent="-514350">
              <a:buAutoNum type="alphaLcPeriod"/>
            </a:pPr>
            <a:r>
              <a:rPr lang="en-US" sz="3200" b="1" smtClean="0">
                <a:latin typeface="Times New Roman" pitchFamily="18" charset="0"/>
                <a:cs typeface="Times New Roman" pitchFamily="18" charset="0"/>
              </a:rPr>
              <a:t>Điều </a:t>
            </a:r>
            <a:r>
              <a:rPr lang="en-US" sz="3200" b="1">
                <a:latin typeface="Times New Roman" pitchFamily="18" charset="0"/>
                <a:cs typeface="Times New Roman" pitchFamily="18" charset="0"/>
              </a:rPr>
              <a:t>kiện kết nối </a:t>
            </a:r>
            <a:r>
              <a:rPr lang="en-US" sz="3200" b="1" smtClean="0">
                <a:latin typeface="Times New Roman" pitchFamily="18" charset="0"/>
                <a:cs typeface="Times New Roman" pitchFamily="18" charset="0"/>
              </a:rPr>
              <a:t>JOIN</a:t>
            </a:r>
          </a:p>
          <a:p>
            <a:pPr marL="514350" indent="-514350">
              <a:buAutoNum type="alphaLcPeriod"/>
            </a:pPr>
            <a:endParaRPr lang="en-US" sz="3200" b="1">
              <a:latin typeface="Times New Roman" pitchFamily="18" charset="0"/>
              <a:cs typeface="Times New Roman" pitchFamily="18" charset="0"/>
            </a:endParaRPr>
          </a:p>
          <a:p>
            <a:pPr marL="0" indent="225425">
              <a:buNone/>
            </a:pPr>
            <a:endParaRPr lang="en-US" sz="3200">
              <a:latin typeface="Times New Roman" pitchFamily="18" charset="0"/>
              <a:cs typeface="Times New Roman" pitchFamily="18" charset="0"/>
            </a:endParaRPr>
          </a:p>
          <a:p>
            <a:pPr marL="0" indent="225425">
              <a:buNone/>
            </a:pPr>
            <a:r>
              <a:rPr lang="en-US" sz="3200" b="1" smtClean="0">
                <a:solidFill>
                  <a:srgbClr val="FF0000"/>
                </a:solidFill>
              </a:rPr>
              <a:t> </a:t>
            </a:r>
          </a:p>
          <a:p>
            <a:pPr marL="0" indent="225425">
              <a:buNone/>
            </a:pPr>
            <a:endParaRPr lang="en-US" sz="3000" b="1" dirty="0" smtClean="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225425">
              <a:buFont typeface="Wingdings 2"/>
              <a:buNone/>
            </a:pPr>
            <a:endParaRPr lang="en-US" sz="3000"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417"/>
          <a:stretch/>
        </p:blipFill>
        <p:spPr bwMode="auto">
          <a:xfrm>
            <a:off x="454152" y="1187201"/>
            <a:ext cx="7983071" cy="576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2012" y="1688068"/>
            <a:ext cx="2270814" cy="369332"/>
          </a:xfrm>
          <a:prstGeom prst="rect">
            <a:avLst/>
          </a:prstGeom>
          <a:solidFill>
            <a:schemeClr val="bg1"/>
          </a:solidFill>
        </p:spPr>
        <p:txBody>
          <a:bodyPr wrap="none" rtlCol="0">
            <a:spAutoFit/>
          </a:bodyPr>
          <a:lstStyle/>
          <a:p>
            <a:r>
              <a:rPr lang="vi-VN" b="1"/>
              <a:t>LEFT OUTER JOIN</a:t>
            </a:r>
            <a:endParaRPr lang="en-US" b="1"/>
          </a:p>
        </p:txBody>
      </p:sp>
      <p:sp>
        <p:nvSpPr>
          <p:cNvPr id="6" name="TextBox 5"/>
          <p:cNvSpPr txBox="1"/>
          <p:nvPr/>
        </p:nvSpPr>
        <p:spPr>
          <a:xfrm>
            <a:off x="5257800" y="4451866"/>
            <a:ext cx="2504853" cy="369332"/>
          </a:xfrm>
          <a:prstGeom prst="rect">
            <a:avLst/>
          </a:prstGeom>
          <a:solidFill>
            <a:schemeClr val="bg1"/>
          </a:solidFill>
        </p:spPr>
        <p:txBody>
          <a:bodyPr wrap="none" rtlCol="0">
            <a:spAutoFit/>
          </a:bodyPr>
          <a:lstStyle/>
          <a:p>
            <a:r>
              <a:rPr lang="en-US" b="1" smtClean="0"/>
              <a:t>RIGH</a:t>
            </a:r>
            <a:r>
              <a:rPr lang="vi-VN" b="1" smtClean="0"/>
              <a:t>T </a:t>
            </a:r>
            <a:r>
              <a:rPr lang="vi-VN" b="1"/>
              <a:t>OUTER JOIN</a:t>
            </a:r>
            <a:endParaRPr lang="en-US" b="1"/>
          </a:p>
        </p:txBody>
      </p:sp>
    </p:spTree>
    <p:extLst>
      <p:ext uri="{BB962C8B-B14F-4D97-AF65-F5344CB8AC3E}">
        <p14:creationId xmlns:p14="http://schemas.microsoft.com/office/powerpoint/2010/main" val="398099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77000"/>
          </a:xfrm>
        </p:spPr>
        <p:txBody>
          <a:bodyPr>
            <a:normAutofit fontScale="55000" lnSpcReduction="20000"/>
          </a:bodyPr>
          <a:lstStyle/>
          <a:p>
            <a:pPr marL="514350" indent="-514350">
              <a:buAutoNum type="alphaLcPeriod"/>
            </a:pPr>
            <a:r>
              <a:rPr lang="en-US" sz="5500" b="1" smtClean="0">
                <a:latin typeface="Times New Roman" pitchFamily="18" charset="0"/>
                <a:cs typeface="Times New Roman" pitchFamily="18" charset="0"/>
              </a:rPr>
              <a:t>Điều </a:t>
            </a:r>
            <a:r>
              <a:rPr lang="en-US" sz="5500" b="1">
                <a:latin typeface="Times New Roman" pitchFamily="18" charset="0"/>
                <a:cs typeface="Times New Roman" pitchFamily="18" charset="0"/>
              </a:rPr>
              <a:t>kiện kết nối </a:t>
            </a:r>
            <a:r>
              <a:rPr lang="en-US" sz="5500" b="1" smtClean="0">
                <a:latin typeface="Times New Roman" pitchFamily="18" charset="0"/>
                <a:cs typeface="Times New Roman" pitchFamily="18" charset="0"/>
              </a:rPr>
              <a:t>JOIN</a:t>
            </a:r>
          </a:p>
          <a:p>
            <a:pPr marL="514350" indent="-514350">
              <a:buAutoNum type="alphaLcPeriod"/>
            </a:pPr>
            <a:endParaRPr lang="en-US" sz="4300" b="1" smtClean="0">
              <a:latin typeface="Times New Roman" pitchFamily="18" charset="0"/>
              <a:cs typeface="Times New Roman" pitchFamily="18" charset="0"/>
            </a:endParaRPr>
          </a:p>
          <a:p>
            <a:pPr marL="514350" indent="-514350">
              <a:buAutoNum type="alphaLcPeriod"/>
            </a:pPr>
            <a:endParaRPr lang="en-US" sz="4300" b="1">
              <a:latin typeface="Times New Roman" pitchFamily="18" charset="0"/>
              <a:cs typeface="Times New Roman" pitchFamily="18" charset="0"/>
            </a:endParaRPr>
          </a:p>
          <a:p>
            <a:pPr marL="0" indent="225425">
              <a:buNone/>
            </a:pPr>
            <a:r>
              <a:rPr lang="en-US" sz="5500" b="1" smtClean="0">
                <a:solidFill>
                  <a:srgbClr val="C00000"/>
                </a:solidFill>
                <a:latin typeface="Times New Roman" pitchFamily="18" charset="0"/>
                <a:cs typeface="Times New Roman" pitchFamily="18" charset="0"/>
              </a:rPr>
              <a:t>- </a:t>
            </a:r>
            <a:r>
              <a:rPr lang="en-US" sz="5500" b="1">
                <a:solidFill>
                  <a:srgbClr val="C00000"/>
                </a:solidFill>
                <a:latin typeface="Times New Roman" pitchFamily="18" charset="0"/>
                <a:cs typeface="Times New Roman" pitchFamily="18" charset="0"/>
              </a:rPr>
              <a:t>Inner </a:t>
            </a:r>
            <a:r>
              <a:rPr lang="en-US" sz="5500" b="1" smtClean="0">
                <a:solidFill>
                  <a:srgbClr val="C00000"/>
                </a:solidFill>
                <a:latin typeface="Times New Roman" pitchFamily="18" charset="0"/>
                <a:cs typeface="Times New Roman" pitchFamily="18" charset="0"/>
              </a:rPr>
              <a:t>join: </a:t>
            </a:r>
            <a:r>
              <a:rPr lang="en-US" sz="4300" smtClean="0">
                <a:latin typeface="Times New Roman" pitchFamily="18" charset="0"/>
                <a:cs typeface="Times New Roman" pitchFamily="18" charset="0"/>
              </a:rPr>
              <a:t>Trả </a:t>
            </a:r>
            <a:r>
              <a:rPr lang="vi-VN" sz="4300" smtClean="0">
                <a:latin typeface="Times New Roman" pitchFamily="18" charset="0"/>
                <a:cs typeface="Times New Roman" pitchFamily="18" charset="0"/>
              </a:rPr>
              <a:t>về các </a:t>
            </a:r>
            <a:r>
              <a:rPr lang="vi-VN" sz="4300">
                <a:latin typeface="Times New Roman" pitchFamily="18" charset="0"/>
                <a:cs typeface="Times New Roman" pitchFamily="18" charset="0"/>
              </a:rPr>
              <a:t>dòng thỏa mãn điều kiện so khớp</a:t>
            </a:r>
            <a:r>
              <a:rPr lang="vi-VN" sz="4300" smtClean="0">
                <a:latin typeface="Times New Roman" pitchFamily="18" charset="0"/>
                <a:cs typeface="Times New Roman" pitchFamily="18" charset="0"/>
              </a:rPr>
              <a:t>.</a:t>
            </a:r>
            <a:endParaRPr lang="en-US" sz="4300">
              <a:solidFill>
                <a:srgbClr val="C00000"/>
              </a:solidFill>
              <a:latin typeface="Times New Roman" pitchFamily="18" charset="0"/>
              <a:cs typeface="Times New Roman" pitchFamily="18" charset="0"/>
            </a:endParaRPr>
          </a:p>
          <a:p>
            <a:pPr marL="0" indent="225425">
              <a:buNone/>
            </a:pPr>
            <a:r>
              <a:rPr lang="en-US" sz="4300" b="1" smtClean="0">
                <a:solidFill>
                  <a:srgbClr val="C00000"/>
                </a:solidFill>
                <a:latin typeface="Times New Roman" pitchFamily="18" charset="0"/>
                <a:cs typeface="Times New Roman" pitchFamily="18" charset="0"/>
              </a:rPr>
              <a:t>- </a:t>
            </a:r>
            <a:r>
              <a:rPr lang="en-US" sz="4300" b="1">
                <a:solidFill>
                  <a:srgbClr val="C00000"/>
                </a:solidFill>
                <a:latin typeface="Times New Roman" pitchFamily="18" charset="0"/>
                <a:cs typeface="Times New Roman" pitchFamily="18" charset="0"/>
              </a:rPr>
              <a:t>Outer </a:t>
            </a:r>
            <a:r>
              <a:rPr lang="en-US" sz="4300" b="1" smtClean="0">
                <a:solidFill>
                  <a:srgbClr val="C00000"/>
                </a:solidFill>
                <a:latin typeface="Times New Roman" pitchFamily="18" charset="0"/>
                <a:cs typeface="Times New Roman" pitchFamily="18" charset="0"/>
              </a:rPr>
              <a:t>join:</a:t>
            </a:r>
          </a:p>
          <a:p>
            <a:pPr marL="0" indent="225425">
              <a:buNone/>
            </a:pPr>
            <a:r>
              <a:rPr lang="en-US" sz="4300" smtClean="0">
                <a:latin typeface="Times New Roman" pitchFamily="18" charset="0"/>
                <a:cs typeface="Times New Roman" pitchFamily="18" charset="0"/>
              </a:rPr>
              <a:t>	</a:t>
            </a:r>
            <a:r>
              <a:rPr lang="vi-VN" sz="4300" smtClean="0">
                <a:latin typeface="Times New Roman" pitchFamily="18" charset="0"/>
                <a:cs typeface="Times New Roman" pitchFamily="18" charset="0"/>
              </a:rPr>
              <a:t>+ </a:t>
            </a:r>
            <a:r>
              <a:rPr lang="vi-VN" sz="4300">
                <a:solidFill>
                  <a:srgbClr val="C00000"/>
                </a:solidFill>
                <a:latin typeface="Times New Roman" pitchFamily="18" charset="0"/>
                <a:cs typeface="Times New Roman" pitchFamily="18" charset="0"/>
              </a:rPr>
              <a:t>LEFT JOIN </a:t>
            </a:r>
            <a:r>
              <a:rPr lang="en-US" sz="4300">
                <a:latin typeface="Times New Roman" pitchFamily="18" charset="0"/>
                <a:cs typeface="Times New Roman" pitchFamily="18" charset="0"/>
              </a:rPr>
              <a:t>(</a:t>
            </a:r>
            <a:r>
              <a:rPr lang="vi-VN" sz="4300">
                <a:latin typeface="Times New Roman" pitchFamily="18" charset="0"/>
                <a:cs typeface="Times New Roman" pitchFamily="18" charset="0"/>
              </a:rPr>
              <a:t>LEFT OUTER JOIN</a:t>
            </a:r>
            <a:r>
              <a:rPr lang="en-US" sz="4300" smtClean="0">
                <a:latin typeface="Times New Roman" pitchFamily="18" charset="0"/>
                <a:cs typeface="Times New Roman" pitchFamily="18" charset="0"/>
              </a:rPr>
              <a:t>): c</a:t>
            </a:r>
            <a:r>
              <a:rPr lang="vi-VN" sz="4300" smtClean="0">
                <a:latin typeface="Times New Roman" pitchFamily="18" charset="0"/>
                <a:cs typeface="Times New Roman" pitchFamily="18" charset="0"/>
              </a:rPr>
              <a:t>ác </a:t>
            </a:r>
            <a:r>
              <a:rPr lang="vi-VN" sz="4300">
                <a:latin typeface="Times New Roman" pitchFamily="18" charset="0"/>
                <a:cs typeface="Times New Roman" pitchFamily="18" charset="0"/>
              </a:rPr>
              <a:t>dòng thỏa mãn điều kiện so </a:t>
            </a:r>
            <a:r>
              <a:rPr lang="vi-VN" sz="4300" smtClean="0">
                <a:latin typeface="Times New Roman" pitchFamily="18" charset="0"/>
                <a:cs typeface="Times New Roman" pitchFamily="18" charset="0"/>
              </a:rPr>
              <a:t>khớp</a:t>
            </a:r>
            <a:r>
              <a:rPr lang="en-US" sz="4300" smtClean="0">
                <a:latin typeface="Times New Roman" pitchFamily="18" charset="0"/>
                <a:cs typeface="Times New Roman" pitchFamily="18" charset="0"/>
              </a:rPr>
              <a:t>, </a:t>
            </a:r>
            <a:r>
              <a:rPr lang="vi-VN" sz="4300" smtClean="0">
                <a:latin typeface="Times New Roman" pitchFamily="18" charset="0"/>
                <a:cs typeface="Times New Roman" pitchFamily="18" charset="0"/>
              </a:rPr>
              <a:t>các </a:t>
            </a:r>
            <a:r>
              <a:rPr lang="vi-VN" sz="4300">
                <a:latin typeface="Times New Roman" pitchFamily="18" charset="0"/>
                <a:cs typeface="Times New Roman" pitchFamily="18" charset="0"/>
              </a:rPr>
              <a:t>dòng của bảng bên trái trong mệnh đề LEFT OUTER</a:t>
            </a:r>
            <a:r>
              <a:rPr lang="en-US" sz="4300">
                <a:latin typeface="Times New Roman" pitchFamily="18" charset="0"/>
                <a:cs typeface="Times New Roman" pitchFamily="18" charset="0"/>
              </a:rPr>
              <a:t> JOIN</a:t>
            </a:r>
            <a:r>
              <a:rPr lang="vi-VN" sz="4300" smtClean="0">
                <a:latin typeface="Times New Roman" pitchFamily="18" charset="0"/>
                <a:cs typeface="Times New Roman" pitchFamily="18" charset="0"/>
              </a:rPr>
              <a:t>.</a:t>
            </a:r>
            <a:r>
              <a:rPr lang="en-US" sz="4300" smtClean="0">
                <a:latin typeface="Times New Roman" pitchFamily="18" charset="0"/>
                <a:cs typeface="Times New Roman" pitchFamily="18" charset="0"/>
              </a:rPr>
              <a:t>  </a:t>
            </a:r>
            <a:r>
              <a:rPr lang="vi-VN" sz="4300" smtClean="0">
                <a:latin typeface="Times New Roman" pitchFamily="18" charset="0"/>
                <a:cs typeface="Times New Roman" pitchFamily="18" charset="0"/>
              </a:rPr>
              <a:t>Khi </a:t>
            </a:r>
            <a:r>
              <a:rPr lang="vi-VN" sz="4300">
                <a:latin typeface="Times New Roman" pitchFamily="18" charset="0"/>
                <a:cs typeface="Times New Roman" pitchFamily="18" charset="0"/>
              </a:rPr>
              <a:t>một dòng ở bảng bên trái không có dòng nào của bảng bên phải so khớp đúng thì </a:t>
            </a:r>
            <a:r>
              <a:rPr lang="en-US" sz="4300" smtClean="0">
                <a:latin typeface="Times New Roman" pitchFamily="18" charset="0"/>
                <a:cs typeface="Times New Roman" pitchFamily="18" charset="0"/>
              </a:rPr>
              <a:t>trả </a:t>
            </a:r>
            <a:r>
              <a:rPr lang="vi-VN" sz="4300">
                <a:latin typeface="Times New Roman" pitchFamily="18" charset="0"/>
                <a:cs typeface="Times New Roman" pitchFamily="18" charset="0"/>
              </a:rPr>
              <a:t>về</a:t>
            </a:r>
            <a:r>
              <a:rPr lang="vi-VN" sz="4300" smtClean="0">
                <a:latin typeface="Times New Roman" pitchFamily="18" charset="0"/>
                <a:cs typeface="Times New Roman" pitchFamily="18" charset="0"/>
              </a:rPr>
              <a:t> </a:t>
            </a:r>
            <a:r>
              <a:rPr lang="vi-VN" sz="4300">
                <a:latin typeface="Times New Roman" pitchFamily="18" charset="0"/>
                <a:cs typeface="Times New Roman" pitchFamily="18" charset="0"/>
              </a:rPr>
              <a:t>giá trị NULL </a:t>
            </a:r>
            <a:r>
              <a:rPr lang="vi-VN" sz="4300" smtClean="0">
                <a:latin typeface="Times New Roman" pitchFamily="18" charset="0"/>
                <a:cs typeface="Times New Roman" pitchFamily="18" charset="0"/>
              </a:rPr>
              <a:t>cho cột </a:t>
            </a:r>
            <a:r>
              <a:rPr lang="vi-VN" sz="4300">
                <a:latin typeface="Times New Roman" pitchFamily="18" charset="0"/>
                <a:cs typeface="Times New Roman" pitchFamily="18" charset="0"/>
              </a:rPr>
              <a:t>ở bảng bên phải</a:t>
            </a:r>
          </a:p>
          <a:p>
            <a:pPr marL="0" indent="225425">
              <a:buNone/>
            </a:pPr>
            <a:r>
              <a:rPr lang="en-US" sz="4300" smtClean="0">
                <a:latin typeface="Times New Roman" pitchFamily="18" charset="0"/>
                <a:cs typeface="Times New Roman" pitchFamily="18" charset="0"/>
              </a:rPr>
              <a:t>	</a:t>
            </a:r>
            <a:r>
              <a:rPr lang="vi-VN" sz="4300" smtClean="0">
                <a:latin typeface="Times New Roman" pitchFamily="18" charset="0"/>
                <a:cs typeface="Times New Roman" pitchFamily="18" charset="0"/>
              </a:rPr>
              <a:t>+ </a:t>
            </a:r>
            <a:r>
              <a:rPr lang="vi-VN" sz="4300">
                <a:solidFill>
                  <a:srgbClr val="C00000"/>
                </a:solidFill>
                <a:latin typeface="Times New Roman" pitchFamily="18" charset="0"/>
                <a:cs typeface="Times New Roman" pitchFamily="18" charset="0"/>
              </a:rPr>
              <a:t>RIGHT JOIN </a:t>
            </a:r>
            <a:r>
              <a:rPr lang="en-US" sz="4300">
                <a:latin typeface="Times New Roman" pitchFamily="18" charset="0"/>
                <a:cs typeface="Times New Roman" pitchFamily="18" charset="0"/>
              </a:rPr>
              <a:t>(</a:t>
            </a:r>
            <a:r>
              <a:rPr lang="vi-VN" sz="4300">
                <a:latin typeface="Times New Roman" pitchFamily="18" charset="0"/>
                <a:cs typeface="Times New Roman" pitchFamily="18" charset="0"/>
              </a:rPr>
              <a:t>RIGHT OUTER JOIN</a:t>
            </a:r>
            <a:r>
              <a:rPr lang="en-US" sz="4300" smtClean="0">
                <a:latin typeface="Times New Roman" pitchFamily="18" charset="0"/>
                <a:cs typeface="Times New Roman" pitchFamily="18" charset="0"/>
              </a:rPr>
              <a:t>):</a:t>
            </a:r>
          </a:p>
          <a:p>
            <a:pPr marL="0" indent="225425">
              <a:buNone/>
            </a:pPr>
            <a:r>
              <a:rPr lang="en-US" sz="4300" smtClean="0">
                <a:latin typeface="Times New Roman" pitchFamily="18" charset="0"/>
                <a:cs typeface="Times New Roman" pitchFamily="18" charset="0"/>
              </a:rPr>
              <a:t>	+ </a:t>
            </a:r>
            <a:r>
              <a:rPr lang="vi-VN" sz="4300">
                <a:solidFill>
                  <a:srgbClr val="C00000"/>
                </a:solidFill>
                <a:latin typeface="Times New Roman" pitchFamily="18" charset="0"/>
                <a:cs typeface="Times New Roman" pitchFamily="18" charset="0"/>
              </a:rPr>
              <a:t>FULL JOIN </a:t>
            </a:r>
            <a:r>
              <a:rPr lang="en-US" sz="4300">
                <a:latin typeface="Times New Roman" pitchFamily="18" charset="0"/>
                <a:cs typeface="Times New Roman" pitchFamily="18" charset="0"/>
              </a:rPr>
              <a:t>(</a:t>
            </a:r>
            <a:r>
              <a:rPr lang="vi-VN" sz="4300">
                <a:latin typeface="Times New Roman" pitchFamily="18" charset="0"/>
                <a:cs typeface="Times New Roman" pitchFamily="18" charset="0"/>
              </a:rPr>
              <a:t>FULL OUTER JOIN</a:t>
            </a:r>
            <a:r>
              <a:rPr lang="en-US" sz="4300" smtClean="0">
                <a:latin typeface="Times New Roman" pitchFamily="18" charset="0"/>
                <a:cs typeface="Times New Roman" pitchFamily="18" charset="0"/>
              </a:rPr>
              <a:t>): </a:t>
            </a:r>
            <a:r>
              <a:rPr lang="en-US" sz="4300">
                <a:latin typeface="Times New Roman" pitchFamily="18" charset="0"/>
                <a:cs typeface="Times New Roman" pitchFamily="18" charset="0"/>
              </a:rPr>
              <a:t>T</a:t>
            </a:r>
            <a:r>
              <a:rPr lang="vi-VN" sz="4300">
                <a:latin typeface="Times New Roman" pitchFamily="18" charset="0"/>
                <a:cs typeface="Times New Roman" pitchFamily="18" charset="0"/>
              </a:rPr>
              <a:t>rả về tất cả các dòng trong cả hai bảng bên trái và phải</a:t>
            </a:r>
            <a:r>
              <a:rPr lang="vi-VN" sz="4300" smtClean="0">
                <a:latin typeface="Times New Roman" pitchFamily="18" charset="0"/>
                <a:cs typeface="Times New Roman" pitchFamily="18" charset="0"/>
              </a:rPr>
              <a:t>.</a:t>
            </a:r>
            <a:r>
              <a:rPr lang="en-US" sz="4300" smtClean="0">
                <a:latin typeface="Times New Roman" pitchFamily="18" charset="0"/>
                <a:cs typeface="Times New Roman" pitchFamily="18" charset="0"/>
              </a:rPr>
              <a:t>  </a:t>
            </a:r>
            <a:r>
              <a:rPr lang="vi-VN" sz="4300" smtClean="0">
                <a:latin typeface="Times New Roman" pitchFamily="18" charset="0"/>
                <a:cs typeface="Times New Roman" pitchFamily="18" charset="0"/>
              </a:rPr>
              <a:t>Bất </a:t>
            </a:r>
            <a:r>
              <a:rPr lang="vi-VN" sz="4300">
                <a:latin typeface="Times New Roman" pitchFamily="18" charset="0"/>
                <a:cs typeface="Times New Roman" pitchFamily="18" charset="0"/>
              </a:rPr>
              <a:t>kỳ một dòng không có dòng so khớp đúng của bảng còn lại thì bảng còn lại nhận các giá trị NULL</a:t>
            </a:r>
            <a:r>
              <a:rPr lang="vi-VN" sz="4300" smtClean="0">
                <a:latin typeface="Times New Roman" pitchFamily="18" charset="0"/>
                <a:cs typeface="Times New Roman" pitchFamily="18" charset="0"/>
              </a:rPr>
              <a:t>.</a:t>
            </a:r>
            <a:endParaRPr lang="en-US" sz="4300">
              <a:solidFill>
                <a:srgbClr val="C00000"/>
              </a:solidFill>
              <a:latin typeface="Times New Roman" pitchFamily="18" charset="0"/>
              <a:cs typeface="Times New Roman" pitchFamily="18" charset="0"/>
            </a:endParaRPr>
          </a:p>
          <a:p>
            <a:pPr marL="0" indent="225425">
              <a:buNone/>
            </a:pPr>
            <a:r>
              <a:rPr lang="en-US" sz="4300" b="1" smtClean="0">
                <a:solidFill>
                  <a:srgbClr val="C00000"/>
                </a:solidFill>
                <a:latin typeface="Times New Roman" pitchFamily="18" charset="0"/>
                <a:cs typeface="Times New Roman" pitchFamily="18" charset="0"/>
              </a:rPr>
              <a:t>- </a:t>
            </a:r>
            <a:r>
              <a:rPr lang="en-US" sz="4300" b="1">
                <a:solidFill>
                  <a:srgbClr val="C00000"/>
                </a:solidFill>
                <a:latin typeface="Times New Roman" pitchFamily="18" charset="0"/>
                <a:cs typeface="Times New Roman" pitchFamily="18" charset="0"/>
              </a:rPr>
              <a:t>Cross </a:t>
            </a:r>
            <a:r>
              <a:rPr lang="en-US" sz="4300" b="1" smtClean="0">
                <a:solidFill>
                  <a:srgbClr val="C00000"/>
                </a:solidFill>
                <a:latin typeface="Times New Roman" pitchFamily="18" charset="0"/>
                <a:cs typeface="Times New Roman" pitchFamily="18" charset="0"/>
              </a:rPr>
              <a:t>join: </a:t>
            </a:r>
            <a:r>
              <a:rPr lang="vi-VN" sz="4300">
                <a:latin typeface="Times New Roman" pitchFamily="18" charset="0"/>
                <a:cs typeface="Times New Roman" pitchFamily="18" charset="0"/>
              </a:rPr>
              <a:t>Trả về tất cả các dòng của bảng bên trái và mỗi dòng bên trái sẽ kết hợp với tất cả các dòng của bảng bên phải. Cross joins còn được gọi là tích Đề các (Cartesian products). </a:t>
            </a:r>
            <a:endParaRPr lang="en-US" sz="3000" b="1" dirty="0" smtClean="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225425">
              <a:buFont typeface="Wingdings 2"/>
              <a:buNone/>
            </a:pPr>
            <a:endParaRPr lang="en-US" sz="3000" dirty="0" smtClean="0"/>
          </a:p>
        </p:txBody>
      </p:sp>
    </p:spTree>
    <p:extLst>
      <p:ext uri="{BB962C8B-B14F-4D97-AF65-F5344CB8AC3E}">
        <p14:creationId xmlns:p14="http://schemas.microsoft.com/office/powerpoint/2010/main" val="424673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nodePh="1">
                                  <p:stCondLst>
                                    <p:cond delay="0"/>
                                  </p:stCondLst>
                                  <p:endCondLst>
                                    <p:cond evt="begin" delay="0">
                                      <p:tn val="28"/>
                                    </p:cond>
                                  </p:end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linds(horizontal)">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JOIN</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33" y="2286000"/>
            <a:ext cx="9093149"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384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JOIN</a:t>
            </a:r>
            <a:endParaRPr lang="en-US"/>
          </a:p>
        </p:txBody>
      </p:sp>
      <p:sp>
        <p:nvSpPr>
          <p:cNvPr id="3" name="Content Placeholder 2"/>
          <p:cNvSpPr>
            <a:spLocks noGrp="1"/>
          </p:cNvSpPr>
          <p:nvPr>
            <p:ph idx="1"/>
          </p:nvPr>
        </p:nvSpPr>
        <p:spPr/>
        <p:txBody>
          <a:bodyPr/>
          <a:lstStyle/>
          <a:p>
            <a:endParaRPr lang="vi-VN"/>
          </a:p>
          <a:p>
            <a:r>
              <a:rPr lang="en-US" smtClean="0"/>
              <a:t>Có thể thực hiện join từ nhiều bảng</a:t>
            </a:r>
          </a:p>
          <a:p>
            <a:r>
              <a:rPr lang="en-US" smtClean="0"/>
              <a:t>Chú ý: Tránh </a:t>
            </a:r>
            <a:r>
              <a:rPr lang="en-US"/>
              <a:t>lỗi ambiguous khi thực hiện INNER JOIN</a:t>
            </a:r>
          </a:p>
          <a:p>
            <a:r>
              <a:rPr lang="en-US" smtClean="0"/>
              <a:t>- Các trường dữ liệu trùng tên ở nhiều bản. Để phân biệt, cần chỉ rõ trường dữ liệu đó lấy từ bảng nào -&gt; Ở sau từ khóa on cần chỉ rõ tenban.tentruong</a:t>
            </a:r>
          </a:p>
          <a:p>
            <a:endParaRPr lang="en-US"/>
          </a:p>
        </p:txBody>
      </p:sp>
    </p:spTree>
    <p:extLst>
      <p:ext uri="{BB962C8B-B14F-4D97-AF65-F5344CB8AC3E}">
        <p14:creationId xmlns:p14="http://schemas.microsoft.com/office/powerpoint/2010/main" val="465922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III. Truy vấn dữ liệu</a:t>
            </a:r>
            <a:endParaRPr lang="en-US" dirty="0"/>
          </a:p>
        </p:txBody>
      </p:sp>
      <p:sp>
        <p:nvSpPr>
          <p:cNvPr id="3" name="Content Placeholder 2"/>
          <p:cNvSpPr>
            <a:spLocks noGrp="1"/>
          </p:cNvSpPr>
          <p:nvPr>
            <p:ph idx="1"/>
          </p:nvPr>
        </p:nvSpPr>
        <p:spPr/>
        <p:txBody>
          <a:bodyPr>
            <a:normAutofit/>
          </a:bodyPr>
          <a:lstStyle/>
          <a:p>
            <a:pPr marL="0" indent="225425">
              <a:buNone/>
            </a:pPr>
            <a:r>
              <a:rPr lang="en-US" sz="3000" b="1">
                <a:latin typeface="Times New Roman" pitchFamily="18" charset="0"/>
                <a:cs typeface="Times New Roman" pitchFamily="18" charset="0"/>
              </a:rPr>
              <a:t>Chỉ định điều kiện truy vấn dữ </a:t>
            </a:r>
            <a:r>
              <a:rPr lang="en-US" sz="3000" b="1" smtClean="0">
                <a:latin typeface="Times New Roman" pitchFamily="18" charset="0"/>
                <a:cs typeface="Times New Roman" pitchFamily="18" charset="0"/>
              </a:rPr>
              <a:t>liệu:</a:t>
            </a:r>
          </a:p>
          <a:p>
            <a:pPr marL="0" indent="225425">
              <a:buNone/>
            </a:pPr>
            <a:r>
              <a:rPr lang="en-US" sz="3200"/>
              <a:t>Mệnh đề </a:t>
            </a:r>
            <a:r>
              <a:rPr lang="en-US" sz="3200" b="1" smtClean="0">
                <a:solidFill>
                  <a:srgbClr val="FF0000"/>
                </a:solidFill>
              </a:rPr>
              <a:t>WHERE:</a:t>
            </a:r>
          </a:p>
          <a:p>
            <a:pPr lvl="0">
              <a:buFont typeface="Wingdings" pitchFamily="2" charset="2"/>
              <a:buChar char="Ø"/>
            </a:pPr>
            <a:r>
              <a:rPr lang="en-US" sz="3200"/>
              <a:t>Các toán tử kết hợp điều kiện </a:t>
            </a:r>
            <a:r>
              <a:rPr lang="en-US" sz="3200" b="1">
                <a:solidFill>
                  <a:srgbClr val="FF0000"/>
                </a:solidFill>
              </a:rPr>
              <a:t>(AND, OR)</a:t>
            </a:r>
          </a:p>
          <a:p>
            <a:pPr lvl="0">
              <a:buFont typeface="Wingdings" pitchFamily="2" charset="2"/>
              <a:buChar char="Ø"/>
            </a:pPr>
            <a:r>
              <a:rPr lang="en-US" sz="3200"/>
              <a:t>Các toán tử so </a:t>
            </a:r>
            <a:r>
              <a:rPr lang="en-US" sz="3200" smtClean="0"/>
              <a:t>sánh </a:t>
            </a:r>
            <a:endParaRPr lang="en-US" sz="3200"/>
          </a:p>
          <a:p>
            <a:pPr lvl="0">
              <a:buFont typeface="Wingdings" pitchFamily="2" charset="2"/>
              <a:buChar char="Ø"/>
            </a:pPr>
            <a:r>
              <a:rPr lang="en-US" sz="3200" smtClean="0"/>
              <a:t>Các </a:t>
            </a:r>
            <a:r>
              <a:rPr lang="en-US" sz="3200"/>
              <a:t>giá trị </a:t>
            </a:r>
            <a:r>
              <a:rPr lang="en-US" sz="3200" smtClean="0"/>
              <a:t>NULL: </a:t>
            </a:r>
            <a:r>
              <a:rPr lang="en-US" sz="3200" b="1" smtClean="0">
                <a:solidFill>
                  <a:srgbClr val="FF0000"/>
                </a:solidFill>
              </a:rPr>
              <a:t>IS NULL</a:t>
            </a:r>
            <a:endParaRPr lang="en-US" sz="3200" b="1">
              <a:solidFill>
                <a:srgbClr val="FF0000"/>
              </a:solidFill>
            </a:endParaRPr>
          </a:p>
          <a:p>
            <a:pPr lvl="0">
              <a:buFont typeface="Wingdings" pitchFamily="2" charset="2"/>
              <a:buChar char="Ø"/>
            </a:pPr>
            <a:r>
              <a:rPr lang="en-US" sz="3200" i="1"/>
              <a:t>Sử dụng </a:t>
            </a:r>
            <a:r>
              <a:rPr lang="en-US" sz="3200" b="1" i="1" smtClean="0">
                <a:solidFill>
                  <a:srgbClr val="FF0000"/>
                </a:solidFill>
              </a:rPr>
              <a:t>Between/ NOT </a:t>
            </a:r>
            <a:r>
              <a:rPr lang="en-US" sz="3200" b="1" i="1">
                <a:solidFill>
                  <a:srgbClr val="FF0000"/>
                </a:solidFill>
              </a:rPr>
              <a:t>Between</a:t>
            </a:r>
            <a:r>
              <a:rPr lang="en-US" sz="3200" b="1" i="1" smtClean="0">
                <a:solidFill>
                  <a:srgbClr val="FF0000"/>
                </a:solidFill>
              </a:rPr>
              <a:t> </a:t>
            </a:r>
            <a:r>
              <a:rPr lang="en-US" sz="3200" i="1"/>
              <a:t>và </a:t>
            </a:r>
            <a:r>
              <a:rPr lang="en-US" sz="3200" b="1" i="1">
                <a:solidFill>
                  <a:srgbClr val="FF0000"/>
                </a:solidFill>
              </a:rPr>
              <a:t>IN </a:t>
            </a:r>
            <a:r>
              <a:rPr lang="en-US" sz="3200" b="1" i="1" smtClean="0">
                <a:solidFill>
                  <a:srgbClr val="FF0000"/>
                </a:solidFill>
              </a:rPr>
              <a:t>/ NOT IN</a:t>
            </a:r>
            <a:r>
              <a:rPr lang="en-US" sz="3200" i="1" smtClean="0"/>
              <a:t> để </a:t>
            </a:r>
            <a:r>
              <a:rPr lang="en-US" sz="3200" i="1"/>
              <a:t>xác định phạm </a:t>
            </a:r>
            <a:r>
              <a:rPr lang="en-US" sz="3200" i="1" smtClean="0"/>
              <a:t>vi</a:t>
            </a:r>
            <a:endParaRPr lang="en-US" sz="3000" b="1" dirty="0" smtClean="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225425">
              <a:buFont typeface="Wingdings 2"/>
              <a:buNone/>
            </a:pPr>
            <a:endParaRPr lang="en-US" sz="3000" dirty="0" smtClean="0"/>
          </a:p>
        </p:txBody>
      </p:sp>
    </p:spTree>
    <p:extLst>
      <p:ext uri="{BB962C8B-B14F-4D97-AF65-F5344CB8AC3E}">
        <p14:creationId xmlns:p14="http://schemas.microsoft.com/office/powerpoint/2010/main" val="38794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nodePh="1">
                                  <p:stCondLst>
                                    <p:cond delay="0"/>
                                  </p:stCondLst>
                                  <p:endCondLst>
                                    <p:cond evt="begin" delay="0">
                                      <p:tn val="25"/>
                                    </p:cond>
                                  </p:end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vi-VN" sz="2400" dirty="0" smtClean="0"/>
              <a:t>- </a:t>
            </a:r>
            <a:r>
              <a:rPr lang="vi-VN" sz="2400" b="1" dirty="0" smtClean="0"/>
              <a:t>Toán tử so sánh</a:t>
            </a:r>
            <a:r>
              <a:rPr lang="vi-VN" sz="2400" dirty="0" smtClean="0"/>
              <a:t>: Đó là các phép toán so sánh giữa hai biểu thức và trả về giá TRUE hoặc FALSE.</a:t>
            </a:r>
            <a:endParaRPr lang="en-US" sz="2400" dirty="0" smtClean="0"/>
          </a:p>
          <a:p>
            <a:pPr marL="0" indent="225425">
              <a:buNone/>
            </a:pPr>
            <a:r>
              <a:rPr lang="vi-VN" sz="2400" dirty="0" smtClean="0"/>
              <a:t>Đó là các phép so sánh: </a:t>
            </a:r>
            <a:r>
              <a:rPr lang="en-US" sz="2400" dirty="0" smtClean="0"/>
              <a:t>	</a:t>
            </a:r>
            <a:r>
              <a:rPr lang="vi-VN" sz="2400" dirty="0" smtClean="0">
                <a:solidFill>
                  <a:srgbClr val="C00000"/>
                </a:solidFill>
              </a:rPr>
              <a:t>= </a:t>
            </a:r>
            <a:r>
              <a:rPr lang="en-US" sz="2400" dirty="0" smtClean="0"/>
              <a:t>	</a:t>
            </a:r>
            <a:r>
              <a:rPr lang="vi-VN" sz="2400" dirty="0" smtClean="0"/>
              <a:t>(bằng)</a:t>
            </a:r>
            <a:endParaRPr lang="en-US" sz="2400" dirty="0" smtClean="0"/>
          </a:p>
          <a:p>
            <a:pPr marL="0" indent="225425">
              <a:buNone/>
            </a:pPr>
            <a:r>
              <a:rPr lang="en-US" sz="2400" dirty="0" smtClean="0"/>
              <a:t>				</a:t>
            </a:r>
            <a:r>
              <a:rPr lang="vi-VN" sz="2400" dirty="0" smtClean="0">
                <a:solidFill>
                  <a:srgbClr val="C00000"/>
                </a:solidFill>
              </a:rPr>
              <a:t>&lt;&gt;</a:t>
            </a:r>
            <a:r>
              <a:rPr lang="vi-VN" sz="2400" dirty="0" smtClean="0"/>
              <a:t> </a:t>
            </a:r>
            <a:r>
              <a:rPr lang="en-US" sz="2400" dirty="0" smtClean="0"/>
              <a:t>	</a:t>
            </a:r>
            <a:r>
              <a:rPr lang="vi-VN" sz="2400" dirty="0" smtClean="0"/>
              <a:t>(khác)</a:t>
            </a:r>
            <a:endParaRPr lang="en-US" sz="2400" dirty="0" smtClean="0"/>
          </a:p>
          <a:p>
            <a:pPr marL="0" indent="225425">
              <a:buNone/>
            </a:pPr>
            <a:r>
              <a:rPr lang="en-US" sz="2400" dirty="0" smtClean="0"/>
              <a:t>			</a:t>
            </a:r>
            <a:r>
              <a:rPr lang="en-US" sz="2400" dirty="0" smtClean="0">
                <a:solidFill>
                  <a:srgbClr val="C00000"/>
                </a:solidFill>
              </a:rPr>
              <a:t>	</a:t>
            </a:r>
            <a:r>
              <a:rPr lang="vi-VN" sz="2400" dirty="0" smtClean="0">
                <a:solidFill>
                  <a:srgbClr val="C00000"/>
                </a:solidFill>
              </a:rPr>
              <a:t>&gt; </a:t>
            </a:r>
            <a:r>
              <a:rPr lang="en-US" sz="2400" dirty="0" smtClean="0"/>
              <a:t>	</a:t>
            </a:r>
            <a:r>
              <a:rPr lang="vi-VN" sz="2400" dirty="0" smtClean="0"/>
              <a:t>(lớn hơn)</a:t>
            </a:r>
            <a:endParaRPr lang="en-US" sz="2400" dirty="0" smtClean="0"/>
          </a:p>
          <a:p>
            <a:pPr marL="0" indent="225425">
              <a:buNone/>
            </a:pPr>
            <a:r>
              <a:rPr lang="en-US" sz="2400" dirty="0" smtClean="0"/>
              <a:t>				</a:t>
            </a:r>
            <a:r>
              <a:rPr lang="vi-VN" sz="2400" dirty="0" smtClean="0">
                <a:solidFill>
                  <a:srgbClr val="C00000"/>
                </a:solidFill>
              </a:rPr>
              <a:t>&gt;= </a:t>
            </a:r>
            <a:r>
              <a:rPr lang="en-US" sz="2400" dirty="0" smtClean="0"/>
              <a:t>	</a:t>
            </a:r>
            <a:r>
              <a:rPr lang="vi-VN" sz="2400" dirty="0" smtClean="0"/>
              <a:t>(lớn hơn hoặc bằng)</a:t>
            </a:r>
            <a:endParaRPr lang="en-US" sz="2400" dirty="0" smtClean="0"/>
          </a:p>
          <a:p>
            <a:pPr marL="0" indent="225425">
              <a:buNone/>
            </a:pPr>
            <a:r>
              <a:rPr lang="en-US" sz="2400" dirty="0" smtClean="0"/>
              <a:t>				</a:t>
            </a:r>
            <a:r>
              <a:rPr lang="vi-VN" sz="2400" dirty="0" smtClean="0">
                <a:solidFill>
                  <a:srgbClr val="C00000"/>
                </a:solidFill>
              </a:rPr>
              <a:t>&lt;</a:t>
            </a:r>
            <a:r>
              <a:rPr lang="en-US" sz="2400" dirty="0" smtClean="0"/>
              <a:t>	</a:t>
            </a:r>
            <a:r>
              <a:rPr lang="vi-VN" sz="2400" dirty="0" smtClean="0"/>
              <a:t>(nhỏ hơn)</a:t>
            </a:r>
            <a:endParaRPr lang="en-US" sz="2400" dirty="0" smtClean="0"/>
          </a:p>
          <a:p>
            <a:pPr marL="0" indent="225425">
              <a:buNone/>
            </a:pPr>
            <a:r>
              <a:rPr lang="en-US" sz="2400" dirty="0" smtClean="0"/>
              <a:t>				</a:t>
            </a:r>
            <a:r>
              <a:rPr lang="vi-VN" sz="2400" dirty="0" smtClean="0">
                <a:solidFill>
                  <a:srgbClr val="C00000"/>
                </a:solidFill>
              </a:rPr>
              <a:t>&lt;= </a:t>
            </a:r>
            <a:r>
              <a:rPr lang="en-US" sz="2400" dirty="0" smtClean="0"/>
              <a:t>	</a:t>
            </a:r>
            <a:r>
              <a:rPr lang="vi-VN" sz="2400" dirty="0" smtClean="0"/>
              <a:t>(nhỏ hơn hoặc bằng) </a:t>
            </a:r>
            <a:endParaRPr lang="en-US" sz="2400" dirty="0"/>
          </a:p>
        </p:txBody>
      </p:sp>
    </p:spTree>
    <p:extLst>
      <p:ext uri="{BB962C8B-B14F-4D97-AF65-F5344CB8AC3E}">
        <p14:creationId xmlns:p14="http://schemas.microsoft.com/office/powerpoint/2010/main" val="426359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vi-VN" sz="2400" dirty="0" smtClean="0"/>
              <a:t>- </a:t>
            </a:r>
            <a:r>
              <a:rPr lang="vi-VN" sz="2400" b="1" dirty="0" smtClean="0"/>
              <a:t>Toán tử logic</a:t>
            </a:r>
            <a:r>
              <a:rPr lang="vi-VN" sz="2400" dirty="0" smtClean="0"/>
              <a:t>:</a:t>
            </a:r>
            <a:endParaRPr lang="en-US" sz="2400" dirty="0" smtClean="0"/>
          </a:p>
          <a:p>
            <a:pPr marL="0" indent="225425">
              <a:buNone/>
            </a:pPr>
            <a:r>
              <a:rPr lang="vi-VN" sz="2400" dirty="0" smtClean="0"/>
              <a:t>Các toán tử logic</a:t>
            </a:r>
            <a:r>
              <a:rPr lang="en-US" sz="2400" dirty="0" smtClean="0"/>
              <a:t>:</a:t>
            </a:r>
          </a:p>
          <a:p>
            <a:pPr marL="0" indent="225425">
              <a:buNone/>
            </a:pPr>
            <a:r>
              <a:rPr lang="en-US" sz="2400" dirty="0" smtClean="0"/>
              <a:t>	+ </a:t>
            </a:r>
            <a:r>
              <a:rPr lang="vi-VN" sz="2400" dirty="0" smtClean="0">
                <a:solidFill>
                  <a:srgbClr val="C00000"/>
                </a:solidFill>
              </a:rPr>
              <a:t>ALL</a:t>
            </a:r>
            <a:r>
              <a:rPr lang="vi-VN" sz="2400" dirty="0" smtClean="0"/>
              <a:t> </a:t>
            </a:r>
            <a:r>
              <a:rPr lang="en-US" sz="2400" dirty="0" smtClean="0"/>
              <a:t>	</a:t>
            </a:r>
            <a:r>
              <a:rPr lang="vi-VN" sz="2400" dirty="0" smtClean="0"/>
              <a:t>So sánh một giá trị vô hướng với một tập các giá trị của một cột được lấy từ một câu truy vấn con.</a:t>
            </a:r>
            <a:endParaRPr lang="en-US" sz="2400" dirty="0" smtClean="0"/>
          </a:p>
          <a:p>
            <a:pPr marL="0" indent="225425">
              <a:buNone/>
            </a:pPr>
            <a:r>
              <a:rPr lang="en-US" sz="2400" dirty="0" smtClean="0"/>
              <a:t>		</a:t>
            </a:r>
            <a:r>
              <a:rPr lang="vi-VN" sz="2400" dirty="0" smtClean="0"/>
              <a:t>ALL trả về giá trị TRUE nếu tất cả các giá trị trong cột trả vể giá trị TRUE ngược lại trả về</a:t>
            </a:r>
            <a:r>
              <a:rPr lang="en-US" sz="2400" dirty="0" smtClean="0"/>
              <a:t> FALSE</a:t>
            </a:r>
          </a:p>
          <a:p>
            <a:pPr marL="0" indent="225425">
              <a:buNone/>
            </a:pPr>
            <a:r>
              <a:rPr lang="en-US" sz="2400" dirty="0" smtClean="0"/>
              <a:t>	</a:t>
            </a:r>
          </a:p>
          <a:p>
            <a:pPr marL="0" indent="225425">
              <a:buNone/>
            </a:pPr>
            <a:r>
              <a:rPr lang="en-US" sz="2400" dirty="0" smtClean="0">
                <a:solidFill>
                  <a:srgbClr val="C00000"/>
                </a:solidFill>
              </a:rPr>
              <a:t>1992 &lt; ALL (SELECT YEAR(NGAYSINH) FROM HOCVIEN)</a:t>
            </a:r>
            <a:endParaRPr lang="en-US" sz="2400" dirty="0">
              <a:solidFill>
                <a:srgbClr val="C00000"/>
              </a:solidFill>
            </a:endParaRPr>
          </a:p>
        </p:txBody>
      </p:sp>
    </p:spTree>
    <p:extLst>
      <p:ext uri="{BB962C8B-B14F-4D97-AF65-F5344CB8AC3E}">
        <p14:creationId xmlns:p14="http://schemas.microsoft.com/office/powerpoint/2010/main" val="155874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a:xfrm>
            <a:off x="301752" y="1527048"/>
            <a:ext cx="8689848" cy="4572000"/>
          </a:xfrm>
        </p:spPr>
        <p:txBody>
          <a:bodyPr>
            <a:normAutofit/>
          </a:bodyPr>
          <a:lstStyle/>
          <a:p>
            <a:pPr marL="0" indent="225425">
              <a:buNone/>
            </a:pPr>
            <a:r>
              <a:rPr lang="en-US" sz="2400" dirty="0" smtClean="0"/>
              <a:t>	</a:t>
            </a:r>
            <a:r>
              <a:rPr lang="en-US" sz="3000" dirty="0" smtClean="0"/>
              <a:t>+ </a:t>
            </a:r>
            <a:r>
              <a:rPr lang="vi-VN" sz="3000" dirty="0" smtClean="0">
                <a:solidFill>
                  <a:srgbClr val="C00000"/>
                </a:solidFill>
              </a:rPr>
              <a:t>AND</a:t>
            </a:r>
            <a:r>
              <a:rPr lang="vi-VN" sz="3000" dirty="0" smtClean="0"/>
              <a:t> Kết hợp và so sánh giữa hai biểu thức Boolean, nếu cả hai biểu thức đều TRUE </a:t>
            </a:r>
            <a:r>
              <a:rPr lang="vi-VN" sz="3000" smtClean="0"/>
              <a:t>thì trả </a:t>
            </a:r>
            <a:r>
              <a:rPr lang="vi-VN" sz="3000" dirty="0" smtClean="0"/>
              <a:t>về giá trị TRUE và ngược </a:t>
            </a:r>
            <a:r>
              <a:rPr lang="vi-VN" sz="3000" smtClean="0"/>
              <a:t>lại trả về FALSE</a:t>
            </a:r>
            <a:endParaRPr lang="en-US" sz="3000" smtClean="0"/>
          </a:p>
          <a:p>
            <a:pPr marL="0" indent="225425">
              <a:buNone/>
            </a:pPr>
            <a:r>
              <a:rPr lang="en-US" sz="3000" smtClean="0"/>
              <a:t>	+ </a:t>
            </a:r>
            <a:r>
              <a:rPr lang="vi-VN" sz="3000">
                <a:solidFill>
                  <a:srgbClr val="C00000"/>
                </a:solidFill>
              </a:rPr>
              <a:t>OR</a:t>
            </a:r>
            <a:r>
              <a:rPr lang="vi-VN" sz="3000"/>
              <a:t> Kết hợp và so sánh giữa hai biểu thức Boolean</a:t>
            </a:r>
            <a:endParaRPr lang="en-US" sz="3000"/>
          </a:p>
          <a:p>
            <a:pPr marL="0" indent="225425">
              <a:buNone/>
            </a:pPr>
            <a:r>
              <a:rPr lang="en-US" sz="3000"/>
              <a:t>	N</a:t>
            </a:r>
            <a:r>
              <a:rPr lang="vi-VN" sz="3000"/>
              <a:t>ếu một trong hai biểu thức là TRUE thì nó trả về giá trị TRUE và ngược lại nó trả về giá trị FALSE. </a:t>
            </a:r>
          </a:p>
          <a:p>
            <a:pPr marL="0" indent="225425">
              <a:buNone/>
            </a:pPr>
            <a:r>
              <a:rPr lang="en-US" sz="3000"/>
              <a:t>	</a:t>
            </a:r>
            <a:endParaRPr lang="en-US" sz="3000" dirty="0" smtClean="0">
              <a:solidFill>
                <a:srgbClr val="C00000"/>
              </a:solidFill>
            </a:endParaRPr>
          </a:p>
        </p:txBody>
      </p:sp>
    </p:spTree>
    <p:extLst>
      <p:ext uri="{BB962C8B-B14F-4D97-AF65-F5344CB8AC3E}">
        <p14:creationId xmlns:p14="http://schemas.microsoft.com/office/powerpoint/2010/main" val="7063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225425">
              <a:buNone/>
            </a:pPr>
            <a:r>
              <a:rPr lang="en-US" sz="2400" smtClean="0"/>
              <a:t>+ </a:t>
            </a:r>
            <a:r>
              <a:rPr lang="vi-VN" sz="2400" dirty="0" smtClean="0">
                <a:solidFill>
                  <a:srgbClr val="C00000"/>
                </a:solidFill>
              </a:rPr>
              <a:t>ANY</a:t>
            </a:r>
            <a:r>
              <a:rPr lang="vi-VN" sz="2400" dirty="0" smtClean="0"/>
              <a:t> So sánh một giá trị vô hướng với một tập các giá trị của một cột được lấy từ một câu truy vấn con</a:t>
            </a:r>
            <a:r>
              <a:rPr lang="vi-VN" sz="2400" smtClean="0"/>
              <a:t>. </a:t>
            </a:r>
            <a:r>
              <a:rPr lang="en-US" sz="2400" smtClean="0"/>
              <a:t>T</a:t>
            </a:r>
            <a:r>
              <a:rPr lang="vi-VN" sz="2400" smtClean="0"/>
              <a:t>rả </a:t>
            </a:r>
            <a:r>
              <a:rPr lang="vi-VN" sz="2400" dirty="0" smtClean="0"/>
              <a:t>về giá trị TRUE nếu có bất cứ giá trị nào trong cột trả về giá trị TRUE. Nếu không có một giá trị nào trả về giá trị TRUE thì nó trả về giá trị FALSE.</a:t>
            </a:r>
            <a:endParaRPr lang="en-US" sz="2400" dirty="0" smtClean="0"/>
          </a:p>
          <a:p>
            <a:pPr marL="0" indent="225425">
              <a:buNone/>
            </a:pPr>
            <a:r>
              <a:rPr lang="en-US" sz="2400" dirty="0" smtClean="0"/>
              <a:t>		</a:t>
            </a:r>
            <a:r>
              <a:rPr lang="en-US" sz="2400" dirty="0" smtClean="0">
                <a:solidFill>
                  <a:srgbClr val="C00000"/>
                </a:solidFill>
              </a:rPr>
              <a:t> 5 &gt; ANY (SELECT qty FROM sales</a:t>
            </a:r>
            <a:r>
              <a:rPr lang="en-US" sz="2400" smtClean="0">
                <a:solidFill>
                  <a:srgbClr val="C00000"/>
                </a:solidFill>
              </a:rPr>
              <a:t>) </a:t>
            </a:r>
          </a:p>
          <a:p>
            <a:pPr marL="0" indent="225425">
              <a:buNone/>
            </a:pPr>
            <a:r>
              <a:rPr lang="en-US" sz="2400" smtClean="0"/>
              <a:t>+</a:t>
            </a:r>
            <a:r>
              <a:rPr lang="vi-VN" sz="2400" smtClean="0">
                <a:solidFill>
                  <a:srgbClr val="C00000"/>
                </a:solidFill>
              </a:rPr>
              <a:t> </a:t>
            </a:r>
            <a:r>
              <a:rPr lang="vi-VN" sz="2400">
                <a:solidFill>
                  <a:srgbClr val="C00000"/>
                </a:solidFill>
              </a:rPr>
              <a:t>SOME </a:t>
            </a:r>
            <a:r>
              <a:rPr lang="vi-VN" sz="2400"/>
              <a:t>So sánh một giá trị vô hướng với một tập các giá trị của một cột được lấy từ một câu truy vấn con</a:t>
            </a:r>
            <a:r>
              <a:rPr lang="vi-VN" sz="2400" smtClean="0"/>
              <a:t>.</a:t>
            </a:r>
            <a:r>
              <a:rPr lang="en-US" sz="2400" smtClean="0"/>
              <a:t> </a:t>
            </a:r>
            <a:r>
              <a:rPr lang="vi-VN" sz="2400" smtClean="0"/>
              <a:t>Nó </a:t>
            </a:r>
            <a:r>
              <a:rPr lang="vi-VN" sz="2400"/>
              <a:t>sẽ trả về giá trị TRUE nếu có bất cứ giá trị nào trong cột trả về giá trị TRUE. Nếu không có một giá trị nào trả về giá trị TRUE thì nó trả về giá trị FALSE.</a:t>
            </a:r>
            <a:endParaRPr lang="en-US" sz="2400"/>
          </a:p>
          <a:p>
            <a:pPr marL="0" indent="225425">
              <a:buNone/>
            </a:pPr>
            <a:r>
              <a:rPr lang="en-US" sz="2400"/>
              <a:t>	</a:t>
            </a:r>
            <a:r>
              <a:rPr lang="vi-VN" sz="2400"/>
              <a:t>SOME  tương tự như toán tử ANY. </a:t>
            </a:r>
          </a:p>
          <a:p>
            <a:pPr marL="0" indent="225425">
              <a:buNone/>
            </a:pPr>
            <a:r>
              <a:rPr lang="en-US" sz="2400"/>
              <a:t>		</a:t>
            </a:r>
            <a:r>
              <a:rPr lang="vi-VN" sz="2400">
                <a:solidFill>
                  <a:srgbClr val="C00000"/>
                </a:solidFill>
              </a:rPr>
              <a:t>5 &gt; SOME (SELECT * FROM sales) </a:t>
            </a:r>
            <a:endParaRPr lang="en-US" sz="2400">
              <a:solidFill>
                <a:srgbClr val="C00000"/>
              </a:solidFill>
            </a:endParaRPr>
          </a:p>
          <a:p>
            <a:pPr marL="0" indent="225425">
              <a:buNone/>
            </a:pPr>
            <a:endParaRPr lang="en-US" sz="2400" dirty="0" smtClean="0">
              <a:solidFill>
                <a:srgbClr val="C00000"/>
              </a:solidFill>
            </a:endParaRPr>
          </a:p>
        </p:txBody>
      </p:sp>
    </p:spTree>
    <p:extLst>
      <p:ext uri="{BB962C8B-B14F-4D97-AF65-F5344CB8AC3E}">
        <p14:creationId xmlns:p14="http://schemas.microsoft.com/office/powerpoint/2010/main" val="19237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1. Lệnh CREATE</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b="1" dirty="0" smtClean="0"/>
              <a:t>a. Ý nghĩa</a:t>
            </a:r>
          </a:p>
          <a:p>
            <a:pPr marL="0" indent="225425">
              <a:buNone/>
            </a:pPr>
            <a:r>
              <a:rPr lang="en-US" sz="2400" dirty="0" smtClean="0"/>
              <a:t>Lệnh CREATE dùng để tạo các đối tượng cơ sở dữ liệu như các bảng, các view, các tệp chỉ số .v.v</a:t>
            </a:r>
            <a:r>
              <a:rPr lang="en-US" sz="2400" dirty="0" smtClean="0">
                <a:sym typeface="Symbol"/>
              </a:rPr>
              <a:t></a:t>
            </a:r>
            <a:r>
              <a:rPr lang="en-US" sz="2400" dirty="0" smtClean="0"/>
              <a:t> </a:t>
            </a:r>
          </a:p>
          <a:p>
            <a:pPr marL="0" indent="225425">
              <a:buNone/>
            </a:pPr>
            <a:endParaRPr lang="en-US" sz="2400" b="1" dirty="0" smtClean="0"/>
          </a:p>
          <a:p>
            <a:pPr marL="0" indent="225425">
              <a:buNone/>
            </a:pPr>
            <a:r>
              <a:rPr lang="en-US" sz="2400" b="1" dirty="0" smtClean="0"/>
              <a:t>b. Cú pháp</a:t>
            </a:r>
          </a:p>
          <a:p>
            <a:pPr marL="0" indent="225425">
              <a:buNone/>
            </a:pP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en-US" sz="2400" dirty="0" smtClean="0"/>
              <a:t>	+ </a:t>
            </a:r>
            <a:r>
              <a:rPr lang="vi-VN" sz="2400" dirty="0" smtClean="0">
                <a:solidFill>
                  <a:srgbClr val="C00000"/>
                </a:solidFill>
              </a:rPr>
              <a:t>BETWEEN</a:t>
            </a:r>
            <a:r>
              <a:rPr lang="vi-VN" sz="2400" dirty="0" smtClean="0"/>
              <a:t> Kiểm tra giá trị có nằm giữa phạm vi được chỉ định </a:t>
            </a:r>
            <a:r>
              <a:rPr lang="vi-VN" sz="2400" smtClean="0"/>
              <a:t>hay không.</a:t>
            </a:r>
            <a:r>
              <a:rPr lang="en-US" sz="2400" smtClean="0"/>
              <a:t> </a:t>
            </a:r>
            <a:r>
              <a:rPr lang="vi-VN" sz="2400" smtClean="0"/>
              <a:t>Trả </a:t>
            </a:r>
            <a:r>
              <a:rPr lang="vi-VN" sz="2400" dirty="0" smtClean="0"/>
              <a:t>về giá trị TRUE nếu nó nằm trong khoảng giá trị đó và ngược lại trả giá trị FALSE.</a:t>
            </a:r>
            <a:endParaRPr lang="en-US" sz="2400" dirty="0" smtClean="0"/>
          </a:p>
          <a:p>
            <a:pPr marL="0" indent="225425">
              <a:buNone/>
            </a:pPr>
            <a:r>
              <a:rPr lang="en-US" sz="2400" smtClean="0"/>
              <a:t>	+ </a:t>
            </a:r>
            <a:r>
              <a:rPr lang="vi-VN" sz="2400">
                <a:solidFill>
                  <a:srgbClr val="C00000"/>
                </a:solidFill>
              </a:rPr>
              <a:t>IN </a:t>
            </a:r>
            <a:r>
              <a:rPr lang="vi-VN" sz="2400"/>
              <a:t>Kiểm tra xem một giá trị có tồn tại trong một tập các giá trị hay không. </a:t>
            </a:r>
            <a:r>
              <a:rPr lang="vi-VN" sz="2400" smtClean="0"/>
              <a:t>Nếu </a:t>
            </a:r>
            <a:r>
              <a:rPr lang="vi-VN" sz="2400"/>
              <a:t>giá trị mà thuộc tập giá trị  đó thì toán tử trả về giá trị TRUE, ngược lại trả về giá trị FALSE. </a:t>
            </a:r>
          </a:p>
          <a:p>
            <a:pPr marL="0" indent="225425">
              <a:buNone/>
            </a:pPr>
            <a:r>
              <a:rPr lang="en-US" sz="2400"/>
              <a:t>	</a:t>
            </a:r>
            <a:r>
              <a:rPr lang="en-US" sz="2400" smtClean="0"/>
              <a:t>+ </a:t>
            </a:r>
            <a:r>
              <a:rPr lang="vi-VN" sz="2400" dirty="0" smtClean="0">
                <a:solidFill>
                  <a:srgbClr val="C00000"/>
                </a:solidFill>
              </a:rPr>
              <a:t>EXISTS</a:t>
            </a:r>
            <a:r>
              <a:rPr lang="vi-VN" sz="2400" dirty="0" smtClean="0"/>
              <a:t> Kiểm tra xem có giá trị nào trả về khi thực hiện một câu truy vấn</a:t>
            </a:r>
            <a:r>
              <a:rPr lang="vi-VN" sz="2400" smtClean="0"/>
              <a:t>. Nếu </a:t>
            </a:r>
            <a:r>
              <a:rPr lang="vi-VN" sz="2400" dirty="0" smtClean="0"/>
              <a:t>có các giá trị trả về thì toán tử cho giá trị </a:t>
            </a:r>
            <a:r>
              <a:rPr lang="en-US" sz="2400" dirty="0" smtClean="0"/>
              <a:t>T</a:t>
            </a:r>
            <a:r>
              <a:rPr lang="vi-VN" sz="2400" dirty="0" smtClean="0"/>
              <a:t>RUE, ngược lại trả về giá trị FALSE. </a:t>
            </a:r>
          </a:p>
          <a:p>
            <a:pPr marL="0" indent="225425">
              <a:buNone/>
            </a:pPr>
            <a:r>
              <a:rPr lang="en-US" sz="2400" dirty="0" smtClean="0"/>
              <a:t>		</a:t>
            </a:r>
            <a:r>
              <a:rPr lang="vi-VN" sz="2400" dirty="0" smtClean="0">
                <a:solidFill>
                  <a:srgbClr val="C00000"/>
                </a:solidFill>
              </a:rPr>
              <a:t>EXISTS (SELECT * FROM test) </a:t>
            </a:r>
            <a:endParaRPr lang="en-US" sz="2400" dirty="0" smtClean="0">
              <a:solidFill>
                <a:srgbClr val="C00000"/>
              </a:solidFill>
            </a:endParaRPr>
          </a:p>
        </p:txBody>
      </p:sp>
    </p:spTree>
    <p:extLst>
      <p:ext uri="{BB962C8B-B14F-4D97-AF65-F5344CB8AC3E}">
        <p14:creationId xmlns:p14="http://schemas.microsoft.com/office/powerpoint/2010/main" val="768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en-US" sz="2400" dirty="0" smtClean="0"/>
              <a:t>	+ </a:t>
            </a:r>
            <a:r>
              <a:rPr lang="vi-VN" sz="2400" dirty="0" smtClean="0">
                <a:solidFill>
                  <a:srgbClr val="C00000"/>
                </a:solidFill>
              </a:rPr>
              <a:t>LIKE</a:t>
            </a:r>
            <a:r>
              <a:rPr lang="vi-VN" sz="2400" dirty="0" smtClean="0"/>
              <a:t> Dùng để so khớp các giá trị với một mẫu theo từ </a:t>
            </a:r>
            <a:r>
              <a:rPr lang="en-US" sz="2400" dirty="0" smtClean="0"/>
              <a:t> </a:t>
            </a:r>
            <a:r>
              <a:rPr lang="vi-VN" sz="2400" dirty="0" smtClean="0"/>
              <a:t>khóa LIKE. </a:t>
            </a:r>
            <a:endParaRPr lang="en-US" sz="2400" dirty="0" smtClean="0"/>
          </a:p>
          <a:p>
            <a:pPr marL="0" indent="225425">
              <a:buNone/>
            </a:pPr>
            <a:r>
              <a:rPr lang="en-US" sz="2400" dirty="0" smtClean="0"/>
              <a:t>	</a:t>
            </a:r>
            <a:r>
              <a:rPr lang="vi-VN" sz="2400" dirty="0" smtClean="0"/>
              <a:t>Nó sẽ trả về giá trị TRUE nếu khớp với mẫu ngược lại trả về giá trị FALSE. </a:t>
            </a:r>
            <a:endParaRPr lang="en-US" sz="2400" dirty="0" smtClean="0"/>
          </a:p>
          <a:p>
            <a:pPr marL="0" indent="225425">
              <a:buNone/>
            </a:pPr>
            <a:r>
              <a:rPr lang="en-US" sz="2400" dirty="0" smtClean="0"/>
              <a:t>	</a:t>
            </a:r>
            <a:r>
              <a:rPr lang="vi-VN" sz="2400" dirty="0" smtClean="0"/>
              <a:t>Ký tự </a:t>
            </a:r>
            <a:r>
              <a:rPr lang="en-US" sz="2400" dirty="0" smtClean="0"/>
              <a:t> 	</a:t>
            </a:r>
            <a:r>
              <a:rPr lang="vi-VN" sz="2400" dirty="0" smtClean="0">
                <a:solidFill>
                  <a:srgbClr val="C00000"/>
                </a:solidFill>
              </a:rPr>
              <a:t>% </a:t>
            </a:r>
            <a:r>
              <a:rPr lang="en-US" sz="2400" dirty="0" smtClean="0"/>
              <a:t>	</a:t>
            </a:r>
            <a:r>
              <a:rPr lang="vi-VN" sz="2400" dirty="0" smtClean="0"/>
              <a:t>đại diện cho một dãy ký tự bất kỳ</a:t>
            </a:r>
            <a:endParaRPr lang="en-US" sz="2400" dirty="0" smtClean="0"/>
          </a:p>
          <a:p>
            <a:pPr marL="0" indent="225425">
              <a:buNone/>
            </a:pPr>
            <a:r>
              <a:rPr lang="en-US" sz="2400" dirty="0" smtClean="0"/>
              <a:t>		</a:t>
            </a:r>
            <a:r>
              <a:rPr lang="vi-VN" sz="2400" dirty="0" smtClean="0"/>
              <a:t> </a:t>
            </a:r>
            <a:r>
              <a:rPr lang="vi-VN" sz="2400" dirty="0" smtClean="0">
                <a:solidFill>
                  <a:srgbClr val="C00000"/>
                </a:solidFill>
              </a:rPr>
              <a:t>_</a:t>
            </a:r>
            <a:r>
              <a:rPr lang="vi-VN" sz="2400" dirty="0" smtClean="0"/>
              <a:t> </a:t>
            </a:r>
            <a:r>
              <a:rPr lang="en-US" sz="2400" dirty="0" smtClean="0"/>
              <a:t>	</a:t>
            </a:r>
            <a:r>
              <a:rPr lang="vi-VN" sz="2400" dirty="0" smtClean="0"/>
              <a:t>đại diện cho một ký tự bất kỳ</a:t>
            </a:r>
            <a:endParaRPr lang="en-US" sz="2400" dirty="0" smtClean="0"/>
          </a:p>
          <a:p>
            <a:pPr marL="0" indent="225425">
              <a:buNone/>
            </a:pPr>
            <a:endParaRPr lang="vi-VN" sz="2400" dirty="0" smtClean="0"/>
          </a:p>
          <a:p>
            <a:pPr marL="0" indent="225425">
              <a:buNone/>
            </a:pPr>
            <a:r>
              <a:rPr lang="en-US" sz="2400" dirty="0" smtClean="0"/>
              <a:t>		</a:t>
            </a:r>
            <a:r>
              <a:rPr lang="vi-VN" sz="2400" dirty="0" smtClean="0">
                <a:solidFill>
                  <a:srgbClr val="C00000"/>
                </a:solidFill>
              </a:rPr>
              <a:t>SELECT name WHERE name LIKE ‘S%’ </a:t>
            </a:r>
            <a:endParaRPr lang="en-US" sz="2400" dirty="0" smtClean="0">
              <a:solidFill>
                <a:srgbClr val="C00000"/>
              </a:solidFill>
            </a:endParaRPr>
          </a:p>
        </p:txBody>
      </p:sp>
    </p:spTree>
    <p:extLst>
      <p:ext uri="{BB962C8B-B14F-4D97-AF65-F5344CB8AC3E}">
        <p14:creationId xmlns:p14="http://schemas.microsoft.com/office/powerpoint/2010/main" val="121040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225425">
              <a:buNone/>
            </a:pPr>
            <a:r>
              <a:rPr lang="en-US" sz="2400" dirty="0" smtClean="0"/>
              <a:t>	+</a:t>
            </a:r>
            <a:r>
              <a:rPr lang="vi-VN" sz="2400" dirty="0" smtClean="0"/>
              <a:t> </a:t>
            </a:r>
            <a:r>
              <a:rPr lang="vi-VN" sz="2400" dirty="0" smtClean="0">
                <a:solidFill>
                  <a:srgbClr val="C00000"/>
                </a:solidFill>
              </a:rPr>
              <a:t>NOT </a:t>
            </a:r>
            <a:r>
              <a:rPr lang="vi-VN" sz="2400" dirty="0" smtClean="0"/>
              <a:t>Dùng để phủ định một biểu thức Boolean. </a:t>
            </a:r>
          </a:p>
          <a:p>
            <a:pPr marL="0" indent="225425">
              <a:buNone/>
            </a:pPr>
            <a:r>
              <a:rPr lang="en-US" sz="2400" dirty="0" smtClean="0"/>
              <a:t>		</a:t>
            </a:r>
            <a:r>
              <a:rPr lang="vi-VN" sz="2400" smtClean="0">
                <a:solidFill>
                  <a:srgbClr val="C00000"/>
                </a:solidFill>
              </a:rPr>
              <a:t>NOT </a:t>
            </a:r>
            <a:r>
              <a:rPr lang="en-US" sz="2400" smtClean="0">
                <a:solidFill>
                  <a:srgbClr val="C00000"/>
                </a:solidFill>
              </a:rPr>
              <a:t>IN, NOT LIKE, NOT EXIST, ....</a:t>
            </a:r>
            <a:endParaRPr lang="en-US" sz="2400" dirty="0" smtClean="0">
              <a:solidFill>
                <a:srgbClr val="C00000"/>
              </a:solidFill>
            </a:endParaRPr>
          </a:p>
          <a:p>
            <a:pPr marL="0" indent="225425">
              <a:buNone/>
            </a:pPr>
            <a:r>
              <a:rPr lang="en-US" sz="2400" smtClean="0"/>
              <a:t>	</a:t>
            </a:r>
            <a:endParaRPr lang="en-US" sz="2400" dirty="0" smtClean="0">
              <a:solidFill>
                <a:srgbClr val="C00000"/>
              </a:solidFill>
            </a:endParaRPr>
          </a:p>
        </p:txBody>
      </p:sp>
    </p:spTree>
    <p:extLst>
      <p:ext uri="{BB962C8B-B14F-4D97-AF65-F5344CB8AC3E}">
        <p14:creationId xmlns:p14="http://schemas.microsoft.com/office/powerpoint/2010/main" val="124173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Sử dụng các hàm thư viện</a:t>
            </a:r>
            <a:endParaRPr lang="en-US" dirty="0"/>
          </a:p>
        </p:txBody>
      </p:sp>
      <p:sp>
        <p:nvSpPr>
          <p:cNvPr id="3" name="Content Placeholder 2"/>
          <p:cNvSpPr>
            <a:spLocks noGrp="1"/>
          </p:cNvSpPr>
          <p:nvPr>
            <p:ph idx="1"/>
          </p:nvPr>
        </p:nvSpPr>
        <p:spPr/>
        <p:txBody>
          <a:bodyPr>
            <a:normAutofit lnSpcReduction="10000"/>
          </a:bodyPr>
          <a:lstStyle/>
          <a:p>
            <a:pPr marL="0" indent="225425">
              <a:buNone/>
            </a:pPr>
            <a:r>
              <a:rPr lang="en-US" sz="2400" b="1"/>
              <a:t>- Aggregate Functions:</a:t>
            </a:r>
            <a:r>
              <a:rPr lang="en-US" sz="2400"/>
              <a:t> Các hàm tập hợp thực hiện tính toán trên một tập hợp các giá trị và trả về một giá trị đơn</a:t>
            </a:r>
          </a:p>
          <a:p>
            <a:pPr marL="0" indent="225425">
              <a:buNone/>
            </a:pPr>
            <a:r>
              <a:rPr lang="en-US" sz="2400" smtClean="0"/>
              <a:t>- </a:t>
            </a:r>
            <a:r>
              <a:rPr lang="vi-VN" sz="2400" dirty="0" smtClean="0">
                <a:solidFill>
                  <a:srgbClr val="C00000"/>
                </a:solidFill>
              </a:rPr>
              <a:t>Count()</a:t>
            </a:r>
            <a:r>
              <a:rPr lang="vi-VN" sz="2400" dirty="0" smtClean="0"/>
              <a:t>: Dùng để đếm các bảng ghi</a:t>
            </a:r>
            <a:endParaRPr lang="en-US" sz="2400" dirty="0" smtClean="0"/>
          </a:p>
          <a:p>
            <a:pPr marL="0" indent="225425">
              <a:buNone/>
            </a:pPr>
            <a:endParaRPr lang="vi-VN" sz="2400" dirty="0" smtClean="0"/>
          </a:p>
          <a:p>
            <a:pPr marL="0" indent="225425">
              <a:buNone/>
            </a:pPr>
            <a:r>
              <a:rPr lang="en-US" sz="2400" dirty="0" smtClean="0"/>
              <a:t>- </a:t>
            </a:r>
            <a:r>
              <a:rPr lang="vi-VN" sz="2400" dirty="0" smtClean="0">
                <a:solidFill>
                  <a:srgbClr val="C00000"/>
                </a:solidFill>
              </a:rPr>
              <a:t>Max()</a:t>
            </a:r>
            <a:r>
              <a:rPr lang="vi-VN" sz="2400" dirty="0" smtClean="0"/>
              <a:t>: Trả về giá trị lớn nhất của một tập hợp các giá trị</a:t>
            </a:r>
            <a:endParaRPr lang="en-US" sz="2400" dirty="0" smtClean="0"/>
          </a:p>
          <a:p>
            <a:pPr marL="0" indent="225425">
              <a:buNone/>
            </a:pPr>
            <a:endParaRPr lang="vi-VN" sz="2400" dirty="0" smtClean="0"/>
          </a:p>
          <a:p>
            <a:pPr marL="0" indent="225425">
              <a:buNone/>
            </a:pPr>
            <a:r>
              <a:rPr lang="en-US" sz="2400" dirty="0" smtClean="0"/>
              <a:t>- </a:t>
            </a:r>
            <a:r>
              <a:rPr lang="vi-VN" sz="2400" dirty="0" smtClean="0">
                <a:solidFill>
                  <a:srgbClr val="C00000"/>
                </a:solidFill>
              </a:rPr>
              <a:t>Min()</a:t>
            </a:r>
            <a:r>
              <a:rPr lang="vi-VN" sz="2400" dirty="0" smtClean="0"/>
              <a:t>: Trả về giá trị lớn nhất của một tập hợp các giá trị</a:t>
            </a:r>
            <a:endParaRPr lang="en-US" sz="2400" dirty="0" smtClean="0"/>
          </a:p>
          <a:p>
            <a:pPr marL="0" indent="225425">
              <a:buNone/>
            </a:pPr>
            <a:endParaRPr lang="vi-VN" sz="2400" dirty="0" smtClean="0"/>
          </a:p>
          <a:p>
            <a:pPr marL="0" indent="225425">
              <a:buNone/>
            </a:pPr>
            <a:r>
              <a:rPr lang="en-US" sz="2400" dirty="0" smtClean="0"/>
              <a:t>- </a:t>
            </a:r>
            <a:r>
              <a:rPr lang="vi-VN" sz="2400" dirty="0" smtClean="0">
                <a:solidFill>
                  <a:srgbClr val="C00000"/>
                </a:solidFill>
              </a:rPr>
              <a:t>Sum()</a:t>
            </a:r>
            <a:r>
              <a:rPr lang="vi-VN" sz="2400" dirty="0" smtClean="0"/>
              <a:t>: Trả về tổng giá trị của một tập hợp các giá trị</a:t>
            </a:r>
            <a:endParaRPr lang="en-US" sz="2400" dirty="0" smtClean="0"/>
          </a:p>
          <a:p>
            <a:pPr marL="0" indent="225425">
              <a:buNone/>
            </a:pPr>
            <a:endParaRPr lang="vi-VN" sz="2400" dirty="0" smtClean="0"/>
          </a:p>
          <a:p>
            <a:pPr marL="0" indent="225425">
              <a:buNone/>
            </a:pPr>
            <a:r>
              <a:rPr lang="en-US" sz="2400" dirty="0" smtClean="0"/>
              <a:t>- </a:t>
            </a:r>
            <a:r>
              <a:rPr lang="vi-VN" sz="2400" dirty="0" smtClean="0">
                <a:solidFill>
                  <a:srgbClr val="C00000"/>
                </a:solidFill>
              </a:rPr>
              <a:t>Avg()</a:t>
            </a:r>
            <a:r>
              <a:rPr lang="vi-VN" sz="2400" dirty="0" smtClean="0"/>
              <a:t>:Trả về giá trị trung bình của một tập hợp các giá trị</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b="1" smtClean="0"/>
              <a:t>- </a:t>
            </a:r>
            <a:r>
              <a:rPr lang="en-US" sz="2400" b="1" dirty="0" smtClean="0"/>
              <a:t>String functions</a:t>
            </a:r>
            <a:r>
              <a:rPr lang="en-US" sz="2400" dirty="0" smtClean="0"/>
              <a:t>: Là các hàm thao tác với dữ liệu kiểu ký tự. Sau đây là một số hàm thông dụng. </a:t>
            </a:r>
          </a:p>
          <a:p>
            <a:pPr marL="0" indent="225425">
              <a:buNone/>
            </a:pPr>
            <a:r>
              <a:rPr lang="en-US" sz="2400" dirty="0" smtClean="0"/>
              <a:t>+ </a:t>
            </a:r>
            <a:r>
              <a:rPr lang="en-US" sz="2400" b="1" i="1" dirty="0" smtClean="0"/>
              <a:t>LEFT (string, number_of_characters)</a:t>
            </a:r>
            <a:r>
              <a:rPr lang="en-US" sz="2400" dirty="0" smtClean="0"/>
              <a:t>: Trả về chuỗi gồm number_of_characters ký tự tính từ trái sang của chuỗi string. </a:t>
            </a:r>
          </a:p>
          <a:p>
            <a:pPr marL="0" indent="225425">
              <a:buNone/>
            </a:pPr>
            <a:r>
              <a:rPr lang="en-US" sz="2400" dirty="0" smtClean="0"/>
              <a:t>+ </a:t>
            </a:r>
            <a:r>
              <a:rPr lang="en-US" sz="2400" b="1" i="1" dirty="0" smtClean="0"/>
              <a:t>LEN(string)</a:t>
            </a:r>
            <a:r>
              <a:rPr lang="en-US" sz="2400" dirty="0" smtClean="0"/>
              <a:t>: Xác định độ dài của chuỗi ký tự string. </a:t>
            </a:r>
          </a:p>
          <a:p>
            <a:pPr marL="0" indent="225425">
              <a:buNone/>
            </a:pPr>
            <a:r>
              <a:rPr lang="en-US" sz="2400" dirty="0" smtClean="0"/>
              <a:t>+ </a:t>
            </a:r>
            <a:r>
              <a:rPr lang="en-US" sz="2400" b="1" i="1" dirty="0" smtClean="0"/>
              <a:t>LOWER(string)</a:t>
            </a:r>
            <a:r>
              <a:rPr lang="en-US" sz="2400" dirty="0" smtClean="0"/>
              <a:t>: Hàm trả về chuỗi ký tự thường.</a:t>
            </a:r>
          </a:p>
          <a:p>
            <a:pPr marL="0" indent="225425">
              <a:buNone/>
            </a:pPr>
            <a:r>
              <a:rPr lang="en-US" sz="2400" dirty="0" smtClean="0"/>
              <a:t>+ </a:t>
            </a:r>
            <a:r>
              <a:rPr lang="en-US" sz="2400" b="1" i="1" dirty="0" smtClean="0"/>
              <a:t>LTRIM(string)</a:t>
            </a:r>
            <a:r>
              <a:rPr lang="en-US" sz="2400" dirty="0" smtClean="0"/>
              <a:t>: Cắt bỏ các ký tự trắng bên trái của chuỗi.</a:t>
            </a:r>
          </a:p>
        </p:txBody>
      </p:sp>
    </p:spTree>
    <p:extLst>
      <p:ext uri="{BB962C8B-B14F-4D97-AF65-F5344CB8AC3E}">
        <p14:creationId xmlns:p14="http://schemas.microsoft.com/office/powerpoint/2010/main" val="34373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dirty="0" smtClean="0"/>
              <a:t>+ </a:t>
            </a:r>
            <a:r>
              <a:rPr lang="en-US" sz="2400" b="1" i="1" dirty="0" smtClean="0"/>
              <a:t>RIGHT (string, number_of_characters)</a:t>
            </a:r>
            <a:r>
              <a:rPr lang="en-US" sz="2400" dirty="0" smtClean="0"/>
              <a:t>: trả về chuỗi gồm number_of_characters ký tự tính từ phải sang của chuỗi string. </a:t>
            </a:r>
          </a:p>
          <a:p>
            <a:pPr marL="0" indent="225425">
              <a:buNone/>
            </a:pPr>
            <a:r>
              <a:rPr lang="en-US" sz="2400" dirty="0" smtClean="0"/>
              <a:t>+ </a:t>
            </a:r>
            <a:r>
              <a:rPr lang="en-US" sz="2400" b="1" i="1" dirty="0" smtClean="0"/>
              <a:t>RTRIM(string)</a:t>
            </a:r>
            <a:r>
              <a:rPr lang="en-US" sz="2400" dirty="0" smtClean="0"/>
              <a:t>: Cắt bỏ các ký tự trắng bên phải của chuỗi. </a:t>
            </a:r>
          </a:p>
          <a:p>
            <a:pPr marL="0" indent="225425">
              <a:buNone/>
            </a:pPr>
            <a:r>
              <a:rPr lang="en-US" sz="2400" dirty="0" smtClean="0"/>
              <a:t>+ </a:t>
            </a:r>
            <a:r>
              <a:rPr lang="en-US" sz="2400" b="1" i="1" dirty="0" smtClean="0"/>
              <a:t>UPPER(string)</a:t>
            </a:r>
            <a:r>
              <a:rPr lang="en-US" sz="2400" dirty="0" smtClean="0"/>
              <a:t>: Chuyển đổi các ký thường thành chữ hoa.</a:t>
            </a:r>
          </a:p>
        </p:txBody>
      </p:sp>
    </p:spTree>
    <p:extLst>
      <p:ext uri="{BB962C8B-B14F-4D97-AF65-F5344CB8AC3E}">
        <p14:creationId xmlns:p14="http://schemas.microsoft.com/office/powerpoint/2010/main" val="24307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b="1" dirty="0" smtClean="0"/>
              <a:t>- Date Functions</a:t>
            </a:r>
            <a:r>
              <a:rPr lang="en-US" sz="2400" dirty="0" smtClean="0"/>
              <a:t>: Là các hàm làm việc với dữ liệu kiểu datetime. </a:t>
            </a:r>
          </a:p>
          <a:p>
            <a:pPr marL="0" indent="225425">
              <a:buNone/>
            </a:pPr>
            <a:r>
              <a:rPr lang="en-US" sz="2400" dirty="0" smtClean="0"/>
              <a:t>+ </a:t>
            </a:r>
            <a:r>
              <a:rPr lang="en-US" sz="2400" b="1" i="1" dirty="0" smtClean="0"/>
              <a:t>DATEDIFF (datepart, date1, date2)</a:t>
            </a:r>
            <a:r>
              <a:rPr lang="en-US" sz="2400" dirty="0" smtClean="0"/>
              <a:t>: So sánh điểm khác nhau giữa hai ngày bằng việc sử dụng tham số datepart. </a:t>
            </a:r>
          </a:p>
          <a:p>
            <a:pPr marL="0" indent="225425">
              <a:buNone/>
            </a:pPr>
            <a:r>
              <a:rPr lang="en-US" sz="2400" dirty="0" smtClean="0"/>
              <a:t>+ </a:t>
            </a:r>
            <a:r>
              <a:rPr lang="en-US" sz="2400" b="1" i="1" dirty="0" smtClean="0"/>
              <a:t>DATEPART(datepart, date)</a:t>
            </a:r>
            <a:r>
              <a:rPr lang="en-US" sz="2400" dirty="0" smtClean="0"/>
              <a:t>: Hàm trả về giá trị của thành phần datepart trong date</a:t>
            </a:r>
            <a:r>
              <a:rPr lang="en-US" sz="2400" smtClean="0"/>
              <a:t>. </a:t>
            </a:r>
          </a:p>
          <a:p>
            <a:pPr marL="0" indent="225425">
              <a:buNone/>
            </a:pPr>
            <a:r>
              <a:rPr lang="en-US" sz="2400"/>
              <a:t>+ </a:t>
            </a:r>
            <a:r>
              <a:rPr lang="en-US" sz="2400" b="1" i="1"/>
              <a:t>GETDATE()</a:t>
            </a:r>
            <a:r>
              <a:rPr lang="en-US" sz="2400"/>
              <a:t>: Trả về giá trị ngày hiện tại của hệ thống. </a:t>
            </a:r>
          </a:p>
          <a:p>
            <a:pPr marL="0" indent="225425">
              <a:buNone/>
            </a:pPr>
            <a:r>
              <a:rPr lang="en-US" sz="2400" smtClean="0"/>
              <a:t>+ </a:t>
            </a:r>
            <a:r>
              <a:rPr lang="en-US" sz="2400" b="1" i="1" dirty="0" smtClean="0"/>
              <a:t>DAY(date)</a:t>
            </a:r>
            <a:r>
              <a:rPr lang="en-US" sz="2400" dirty="0" smtClean="0"/>
              <a:t>: Xác định số ngày của tháng trong dữ liệu ngày giờ date.</a:t>
            </a:r>
          </a:p>
          <a:p>
            <a:pPr marL="0" indent="225425">
              <a:buNone/>
            </a:pPr>
            <a:r>
              <a:rPr lang="en-US" sz="2400" smtClean="0"/>
              <a:t>+ </a:t>
            </a:r>
            <a:r>
              <a:rPr lang="en-US" sz="2400" b="1" i="1" dirty="0" smtClean="0"/>
              <a:t>MONTH(date)</a:t>
            </a:r>
            <a:r>
              <a:rPr lang="en-US" sz="2400" dirty="0" smtClean="0"/>
              <a:t>: Tương tự như hàm DAY, hàm MONTH trả về tháng của dữ liệu ngày giờ. </a:t>
            </a:r>
          </a:p>
          <a:p>
            <a:pPr marL="0" indent="225425">
              <a:buNone/>
            </a:pPr>
            <a:r>
              <a:rPr lang="en-US" sz="2400" dirty="0" smtClean="0"/>
              <a:t>+ </a:t>
            </a:r>
            <a:r>
              <a:rPr lang="en-US" sz="2400" b="1" i="1" dirty="0" smtClean="0"/>
              <a:t>YEAR(date)</a:t>
            </a:r>
            <a:r>
              <a:rPr lang="en-US" sz="2400" dirty="0" smtClean="0"/>
              <a:t>: Trả về năm của dữ liệu ngày giờ.</a:t>
            </a:r>
            <a:endParaRPr lang="en-US" sz="2400" dirty="0"/>
          </a:p>
        </p:txBody>
      </p:sp>
    </p:spTree>
    <p:extLst>
      <p:ext uri="{BB962C8B-B14F-4D97-AF65-F5344CB8AC3E}">
        <p14:creationId xmlns:p14="http://schemas.microsoft.com/office/powerpoint/2010/main" val="373934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b="1" dirty="0" smtClean="0"/>
              <a:t>- Mathematical Functions</a:t>
            </a:r>
            <a:r>
              <a:rPr lang="en-US" sz="2400" smtClean="0"/>
              <a:t>: Một số </a:t>
            </a:r>
            <a:r>
              <a:rPr lang="en-US" sz="2400" dirty="0" smtClean="0"/>
              <a:t>hàm toán học thông thường. </a:t>
            </a:r>
          </a:p>
          <a:p>
            <a:pPr marL="0" indent="225425">
              <a:buNone/>
            </a:pPr>
            <a:r>
              <a:rPr lang="en-US" sz="2400" dirty="0" smtClean="0"/>
              <a:t>+ </a:t>
            </a:r>
            <a:r>
              <a:rPr lang="en-US" sz="2400" b="1" i="1" dirty="0" smtClean="0"/>
              <a:t>ABS(number)</a:t>
            </a:r>
            <a:r>
              <a:rPr lang="en-US" sz="2400" dirty="0" smtClean="0"/>
              <a:t>: Trả về giá trị tuyệt đối của số number. </a:t>
            </a:r>
          </a:p>
          <a:p>
            <a:pPr marL="0" indent="225425">
              <a:buNone/>
            </a:pPr>
            <a:r>
              <a:rPr lang="en-US" sz="2400" dirty="0" smtClean="0"/>
              <a:t>+ </a:t>
            </a:r>
            <a:r>
              <a:rPr lang="en-US" sz="2400" b="1" i="1" dirty="0" smtClean="0"/>
              <a:t>ROUND(number,precision)</a:t>
            </a:r>
            <a:r>
              <a:rPr lang="en-US" sz="2400" dirty="0" smtClean="0"/>
              <a:t>: Hàm làm tròn số number lấy precision chữ số sau dấu thập phân. </a:t>
            </a:r>
          </a:p>
          <a:p>
            <a:pPr marL="0" indent="225425">
              <a:buNone/>
            </a:pPr>
            <a:r>
              <a:rPr lang="en-US" sz="2400" dirty="0" smtClean="0"/>
              <a:t>+ </a:t>
            </a:r>
            <a:r>
              <a:rPr lang="en-US" sz="2400" b="1" i="1" dirty="0" smtClean="0"/>
              <a:t>SQUARE(number)</a:t>
            </a:r>
            <a:r>
              <a:rPr lang="en-US" sz="2400" dirty="0" smtClean="0"/>
              <a:t>: Hàm trả về giá trị bình phương số number. </a:t>
            </a:r>
          </a:p>
          <a:p>
            <a:pPr marL="0" indent="225425">
              <a:buNone/>
            </a:pPr>
            <a:r>
              <a:rPr lang="en-US" sz="2400" dirty="0" smtClean="0"/>
              <a:t>+ </a:t>
            </a:r>
            <a:r>
              <a:rPr lang="en-US" sz="2400" b="1" i="1" dirty="0" smtClean="0"/>
              <a:t>SQRT(number)</a:t>
            </a:r>
            <a:r>
              <a:rPr lang="en-US" sz="2400" dirty="0" smtClean="0"/>
              <a:t>: Hàm trả về giá trị căn bậc hai số number.</a:t>
            </a:r>
            <a:endParaRPr lang="en-US" sz="2400" dirty="0"/>
          </a:p>
        </p:txBody>
      </p:sp>
    </p:spTree>
    <p:extLst>
      <p:ext uri="{BB962C8B-B14F-4D97-AF65-F5344CB8AC3E}">
        <p14:creationId xmlns:p14="http://schemas.microsoft.com/office/powerpoint/2010/main" val="406102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3. Lập trình cấu trúc trong SQL Server</a:t>
            </a:r>
            <a:endParaRPr lang="en-US" dirty="0">
              <a:solidFill>
                <a:srgbClr val="C00000"/>
              </a:solidFill>
            </a:endParaRPr>
          </a:p>
        </p:txBody>
      </p:sp>
      <p:sp>
        <p:nvSpPr>
          <p:cNvPr id="3" name="Content Placeholder 2"/>
          <p:cNvSpPr>
            <a:spLocks noGrp="1"/>
          </p:cNvSpPr>
          <p:nvPr>
            <p:ph idx="1"/>
          </p:nvPr>
        </p:nvSpPr>
        <p:spPr/>
        <p:txBody>
          <a:bodyPr>
            <a:noAutofit/>
          </a:bodyPr>
          <a:lstStyle/>
          <a:p>
            <a:r>
              <a:rPr lang="pt-BR" sz="2400"/>
              <a:t>Các hàm chuyển đổi: </a:t>
            </a:r>
            <a:endParaRPr lang="pt-BR" sz="2400" smtClean="0"/>
          </a:p>
          <a:p>
            <a:r>
              <a:rPr lang="pt-BR" sz="2400" smtClean="0"/>
              <a:t>- </a:t>
            </a:r>
            <a:r>
              <a:rPr lang="pt-BR" sz="2400"/>
              <a:t>Hàm Cast()</a:t>
            </a:r>
            <a:endParaRPr lang="en-US" sz="2400"/>
          </a:p>
          <a:p>
            <a:r>
              <a:rPr lang="pt-BR" sz="2400" i="1"/>
              <a:t>CAST (&lt;kiểu dữ liệu cũ&gt; AS &lt;kiểu dữ liệu mới&gt;)</a:t>
            </a:r>
            <a:endParaRPr lang="en-US" sz="2400"/>
          </a:p>
          <a:p>
            <a:r>
              <a:rPr lang="pt-BR" sz="2400"/>
              <a:t> - Hàm  convert() </a:t>
            </a:r>
            <a:endParaRPr lang="en-US" sz="2400"/>
          </a:p>
          <a:p>
            <a:r>
              <a:rPr lang="pt-BR" sz="2400" i="1"/>
              <a:t>CONVERT (&lt;kiểu dữ liệu mới&gt;, &lt;kiểu dữ liệu cũ&gt;)</a:t>
            </a:r>
            <a:endParaRPr lang="en-US" sz="2400"/>
          </a:p>
        </p:txBody>
      </p:sp>
    </p:spTree>
    <p:extLst>
      <p:ext uri="{BB962C8B-B14F-4D97-AF65-F5344CB8AC3E}">
        <p14:creationId xmlns:p14="http://schemas.microsoft.com/office/powerpoint/2010/main" val="261135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Tìm kiếm nhờ các mệnh đề</a:t>
            </a:r>
            <a:endParaRPr lang="en-US" dirty="0"/>
          </a:p>
        </p:txBody>
      </p:sp>
      <p:sp>
        <p:nvSpPr>
          <p:cNvPr id="3" name="Content Placeholder 2"/>
          <p:cNvSpPr>
            <a:spLocks noGrp="1"/>
          </p:cNvSpPr>
          <p:nvPr>
            <p:ph idx="1"/>
          </p:nvPr>
        </p:nvSpPr>
        <p:spPr/>
        <p:txBody>
          <a:bodyPr>
            <a:normAutofit fontScale="92500"/>
          </a:bodyPr>
          <a:lstStyle/>
          <a:p>
            <a:pPr marL="0" indent="225425">
              <a:buNone/>
            </a:pPr>
            <a:r>
              <a:rPr lang="vi-VN" sz="2400" dirty="0" smtClean="0"/>
              <a:t>- </a:t>
            </a:r>
            <a:r>
              <a:rPr lang="vi-VN" sz="2400" dirty="0" smtClean="0">
                <a:solidFill>
                  <a:srgbClr val="C00000"/>
                </a:solidFill>
              </a:rPr>
              <a:t>GROUP BY</a:t>
            </a:r>
            <a:r>
              <a:rPr lang="vi-VN" sz="2400" dirty="0" smtClean="0"/>
              <a:t>: Mệnh đề GROUP BY được sử dụng để tạo hiệu quả sắp xếp và tính toán theo từng phân nhóm.</a:t>
            </a:r>
            <a:endParaRPr lang="en-US" sz="2400" dirty="0" smtClean="0"/>
          </a:p>
          <a:p>
            <a:pPr marL="0" indent="225425">
              <a:buNone/>
            </a:pPr>
            <a:endParaRPr lang="en-US" sz="2400" dirty="0" smtClean="0"/>
          </a:p>
          <a:p>
            <a:pPr marL="0" indent="225425">
              <a:buNone/>
            </a:pPr>
            <a:r>
              <a:rPr lang="vi-VN" sz="2400" dirty="0" smtClean="0"/>
              <a:t>- </a:t>
            </a:r>
            <a:r>
              <a:rPr lang="vi-VN" sz="2400" dirty="0" smtClean="0">
                <a:solidFill>
                  <a:srgbClr val="C00000"/>
                </a:solidFill>
              </a:rPr>
              <a:t>HAVING</a:t>
            </a:r>
            <a:r>
              <a:rPr lang="vi-VN" sz="2400" dirty="0" smtClean="0"/>
              <a:t>: Mệnh đề HAVING dùng để đặt điều kiện lọc cho các phân nhóm con. </a:t>
            </a:r>
          </a:p>
          <a:p>
            <a:pPr marL="0" indent="225425">
              <a:buNone/>
            </a:pPr>
            <a:endParaRPr lang="vi-VN" sz="2400" dirty="0" smtClean="0"/>
          </a:p>
          <a:p>
            <a:pPr marL="0" indent="225425">
              <a:buNone/>
            </a:pPr>
            <a:r>
              <a:rPr lang="vi-VN" sz="2400" dirty="0" smtClean="0"/>
              <a:t>Ví dụ </a:t>
            </a:r>
            <a:r>
              <a:rPr lang="en-US" sz="2400" dirty="0" smtClean="0"/>
              <a:t>: </a:t>
            </a:r>
            <a:r>
              <a:rPr lang="vi-VN" sz="2400" dirty="0" smtClean="0"/>
              <a:t>Tìm mã các sinh viên không có môn thi nào dưới 5 </a:t>
            </a:r>
          </a:p>
          <a:p>
            <a:pPr marL="0" indent="225425">
              <a:buNone/>
            </a:pPr>
            <a:r>
              <a:rPr lang="vi-VN" sz="2400" dirty="0" smtClean="0">
                <a:solidFill>
                  <a:srgbClr val="C00000"/>
                </a:solidFill>
              </a:rPr>
              <a:t>Select </a:t>
            </a:r>
            <a:r>
              <a:rPr lang="vi-VN" sz="2400" dirty="0" smtClean="0"/>
              <a:t>MaSV </a:t>
            </a:r>
            <a:r>
              <a:rPr lang="vi-VN" sz="2400" dirty="0" smtClean="0">
                <a:solidFill>
                  <a:srgbClr val="C00000"/>
                </a:solidFill>
              </a:rPr>
              <a:t>From </a:t>
            </a:r>
            <a:r>
              <a:rPr lang="vi-VN" sz="2400" dirty="0" smtClean="0"/>
              <a:t>DIEM  </a:t>
            </a:r>
            <a:r>
              <a:rPr lang="vi-VN" sz="2400" dirty="0" smtClean="0">
                <a:solidFill>
                  <a:srgbClr val="C00000"/>
                </a:solidFill>
              </a:rPr>
              <a:t>Group By </a:t>
            </a:r>
            <a:r>
              <a:rPr lang="vi-VN" sz="2400" dirty="0" smtClean="0"/>
              <a:t>MaSV  </a:t>
            </a:r>
            <a:r>
              <a:rPr lang="vi-VN" sz="2400" dirty="0" smtClean="0">
                <a:solidFill>
                  <a:srgbClr val="C00000"/>
                </a:solidFill>
              </a:rPr>
              <a:t>Having</a:t>
            </a:r>
            <a:r>
              <a:rPr lang="vi-VN" sz="2400" dirty="0" smtClean="0"/>
              <a:t> Min(Diem)&gt;=5; </a:t>
            </a:r>
          </a:p>
          <a:p>
            <a:pPr marL="0" indent="225425">
              <a:buNone/>
            </a:pPr>
            <a:endParaRPr lang="en-US" sz="2400" dirty="0" smtClean="0"/>
          </a:p>
          <a:p>
            <a:pPr marL="0" indent="225425">
              <a:buNone/>
            </a:pPr>
            <a:r>
              <a:rPr lang="vi-VN" sz="2400" dirty="0" smtClean="0"/>
              <a:t>- </a:t>
            </a:r>
            <a:r>
              <a:rPr lang="vi-VN" sz="2400" dirty="0" smtClean="0">
                <a:solidFill>
                  <a:srgbClr val="C00000"/>
                </a:solidFill>
              </a:rPr>
              <a:t>O</a:t>
            </a:r>
            <a:r>
              <a:rPr lang="en-US" sz="2400" dirty="0" smtClean="0">
                <a:solidFill>
                  <a:srgbClr val="C00000"/>
                </a:solidFill>
                <a:latin typeface="Times New Roman" pitchFamily="18" charset="0"/>
                <a:cs typeface="Times New Roman" pitchFamily="18" charset="0"/>
              </a:rPr>
              <a:t>RDER BY</a:t>
            </a:r>
            <a:r>
              <a:rPr lang="vi-VN" sz="2400" dirty="0" smtClean="0"/>
              <a:t>: Được sử dụng để tạo hiệu quả sắp xếp dữ liệu. Ta có thể sắp xếp theo chiều tăng (ASC) hoặc giảm (DESC).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1. </a:t>
            </a:r>
            <a:r>
              <a:rPr lang="en-US" smtClean="0"/>
              <a:t>Lệnh CREATE TẠO CƠ SỞ DỮ LIỆU</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b="1" dirty="0" smtClean="0">
                <a:latin typeface="Times New Roman" pitchFamily="18" charset="0"/>
                <a:cs typeface="Times New Roman" pitchFamily="18" charset="0"/>
              </a:rPr>
              <a:t>CREATE DATABASE &lt;</a:t>
            </a:r>
            <a:r>
              <a:rPr lang="en-US" sz="2400" i="1" dirty="0" smtClean="0">
                <a:latin typeface="Times New Roman" pitchFamily="18" charset="0"/>
                <a:cs typeface="Times New Roman" pitchFamily="18" charset="0"/>
              </a:rPr>
              <a:t>tên CSDL</a:t>
            </a:r>
            <a:r>
              <a:rPr lang="en-US" sz="2400" b="1" dirty="0" smtClean="0">
                <a:latin typeface="Times New Roman" pitchFamily="18" charset="0"/>
                <a:cs typeface="Times New Roman" pitchFamily="18" charset="0"/>
              </a:rPr>
              <a:t>&gt;</a:t>
            </a:r>
          </a:p>
          <a:p>
            <a:pPr marL="0" indent="225425">
              <a:buNone/>
            </a:pPr>
            <a:r>
              <a:rPr lang="en-US" sz="2400" b="1" dirty="0" err="1" smtClean="0">
                <a:latin typeface="Times New Roman" pitchFamily="18" charset="0"/>
                <a:cs typeface="Times New Roman" pitchFamily="18" charset="0"/>
              </a:rPr>
              <a:t>Hoặc</a:t>
            </a:r>
            <a:endParaRPr lang="en-US" sz="2400" b="1" dirty="0" smtClean="0">
              <a:latin typeface="Times New Roman" pitchFamily="18" charset="0"/>
              <a:cs typeface="Times New Roman" pitchFamily="18" charset="0"/>
            </a:endParaRPr>
          </a:p>
          <a:p>
            <a:pPr marL="0" indent="225425">
              <a:buNone/>
            </a:pPr>
            <a:r>
              <a:rPr lang="en-US" sz="2400" b="1" dirty="0">
                <a:solidFill>
                  <a:srgbClr val="C00000"/>
                </a:solidFill>
                <a:latin typeface="Times New Roman" pitchFamily="18" charset="0"/>
                <a:cs typeface="Times New Roman" pitchFamily="18" charset="0"/>
              </a:rPr>
              <a:t>CREATE DATABASE </a:t>
            </a:r>
            <a:r>
              <a:rPr lang="en-US" sz="2400" b="1" dirty="0">
                <a:latin typeface="Times New Roman" pitchFamily="18" charset="0"/>
                <a:cs typeface="Times New Roman" pitchFamily="18" charset="0"/>
              </a:rPr>
              <a:t>&lt;</a:t>
            </a:r>
            <a:r>
              <a:rPr lang="en-US" sz="2400" i="1" dirty="0" err="1">
                <a:latin typeface="Times New Roman" pitchFamily="18" charset="0"/>
                <a:cs typeface="Times New Roman" pitchFamily="18" charset="0"/>
              </a:rPr>
              <a:t>tên</a:t>
            </a:r>
            <a:r>
              <a:rPr lang="en-US" sz="2400" i="1" dirty="0">
                <a:latin typeface="Times New Roman" pitchFamily="18" charset="0"/>
                <a:cs typeface="Times New Roman" pitchFamily="18" charset="0"/>
              </a:rPr>
              <a:t> CSDL</a:t>
            </a:r>
            <a:r>
              <a:rPr lang="en-US" sz="2400" b="1" dirty="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pPr marL="0" indent="225425">
              <a:buNone/>
            </a:pPr>
            <a:r>
              <a:rPr lang="en-US" sz="2400" b="1" dirty="0">
                <a:solidFill>
                  <a:srgbClr val="C00000"/>
                </a:solidFill>
                <a:latin typeface="Times New Roman" pitchFamily="18" charset="0"/>
                <a:cs typeface="Times New Roman" pitchFamily="18" charset="0"/>
              </a:rPr>
              <a:t>ON</a:t>
            </a:r>
            <a:endParaRPr lang="en-US" sz="2400" dirty="0">
              <a:solidFill>
                <a:srgbClr val="C00000"/>
              </a:solidFill>
              <a:latin typeface="Times New Roman" pitchFamily="18" charset="0"/>
              <a:cs typeface="Times New Roman" pitchFamily="18" charset="0"/>
            </a:endParaRPr>
          </a:p>
          <a:p>
            <a:pPr marL="0" indent="225425">
              <a:buNone/>
            </a:pPr>
            <a:r>
              <a:rPr lang="en-US" sz="2400" b="1" dirty="0" smtClean="0">
                <a:solidFill>
                  <a:srgbClr val="C00000"/>
                </a:solidFill>
                <a:latin typeface="Times New Roman" pitchFamily="18" charset="0"/>
                <a:cs typeface="Times New Roman" pitchFamily="18" charset="0"/>
              </a:rPr>
              <a:t>PRIMARY (</a:t>
            </a:r>
            <a:endParaRPr lang="en-US" sz="2400" dirty="0">
              <a:solidFill>
                <a:srgbClr val="C00000"/>
              </a:solidFill>
              <a:latin typeface="Times New Roman" pitchFamily="18" charset="0"/>
              <a:cs typeface="Times New Roman" pitchFamily="18" charset="0"/>
            </a:endParaRPr>
          </a:p>
          <a:p>
            <a:pPr marL="0" indent="225425">
              <a:buNone/>
            </a:pPr>
            <a:r>
              <a:rPr lang="en-US" sz="2400" dirty="0">
                <a:latin typeface="Times New Roman" pitchFamily="18" charset="0"/>
                <a:cs typeface="Times New Roman" pitchFamily="18" charset="0"/>
              </a:rPr>
              <a:t>&lt;</a:t>
            </a:r>
            <a:r>
              <a:rPr lang="en-US" sz="2400" i="1" dirty="0" err="1">
                <a:latin typeface="Times New Roman" pitchFamily="18" charset="0"/>
                <a:cs typeface="Times New Roman" pitchFamily="18" charset="0"/>
              </a:rPr>
              <a:t>Khai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báo</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tập</a:t>
            </a:r>
            <a:r>
              <a:rPr lang="en-US" sz="2400" i="1" dirty="0">
                <a:latin typeface="Times New Roman" pitchFamily="18" charset="0"/>
                <a:cs typeface="Times New Roman" pitchFamily="18" charset="0"/>
              </a:rPr>
              <a:t> tin .MDF</a:t>
            </a:r>
            <a:r>
              <a:rPr lang="en-US" sz="2400" dirty="0">
                <a:latin typeface="Times New Roman" pitchFamily="18" charset="0"/>
                <a:cs typeface="Times New Roman" pitchFamily="18" charset="0"/>
              </a:rPr>
              <a:t>&gt;</a:t>
            </a:r>
          </a:p>
          <a:p>
            <a:pPr marL="0" indent="225425">
              <a:buNone/>
            </a:pPr>
            <a:r>
              <a:rPr lang="en-US" sz="2400" b="1" dirty="0" smtClean="0">
                <a:solidFill>
                  <a:srgbClr val="C00000"/>
                </a:solidFill>
                <a:latin typeface="Times New Roman" pitchFamily="18" charset="0"/>
                <a:cs typeface="Times New Roman" pitchFamily="18" charset="0"/>
              </a:rPr>
              <a:t>)</a:t>
            </a:r>
          </a:p>
          <a:p>
            <a:pPr marL="0" indent="225425">
              <a:buNone/>
            </a:pPr>
            <a:r>
              <a:rPr lang="en-US" sz="2400" b="1" dirty="0" smtClean="0">
                <a:solidFill>
                  <a:srgbClr val="C00000"/>
                </a:solidFill>
                <a:latin typeface="Times New Roman" pitchFamily="18" charset="0"/>
                <a:cs typeface="Times New Roman" pitchFamily="18" charset="0"/>
              </a:rPr>
              <a:t>LOG ON</a:t>
            </a:r>
          </a:p>
          <a:p>
            <a:pPr marL="0" indent="225425">
              <a:buNone/>
            </a:pPr>
            <a:r>
              <a:rPr lang="en-US" sz="2400" b="1" dirty="0" smtClean="0">
                <a:solidFill>
                  <a:srgbClr val="C00000"/>
                </a:solidFill>
                <a:latin typeface="Times New Roman" pitchFamily="18" charset="0"/>
                <a:cs typeface="Times New Roman" pitchFamily="18" charset="0"/>
              </a:rPr>
              <a:t>(</a:t>
            </a:r>
          </a:p>
          <a:p>
            <a:pPr marL="0" indent="225425">
              <a:buNone/>
            </a:pPr>
            <a:r>
              <a:rPr lang="en-US" sz="2400" dirty="0" smtClean="0">
                <a:latin typeface="Times New Roman" pitchFamily="18" charset="0"/>
                <a:cs typeface="Times New Roman" pitchFamily="18" charset="0"/>
              </a:rPr>
              <a:t>&lt;</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tin .LDF&gt;</a:t>
            </a:r>
          </a:p>
          <a:p>
            <a:pPr marL="0" indent="225425">
              <a:buNone/>
            </a:pPr>
            <a:r>
              <a:rPr lang="en-US" sz="2400" b="1" dirty="0" smtClean="0">
                <a:solidFill>
                  <a:srgbClr val="C00000"/>
                </a:solidFill>
                <a:latin typeface="Times New Roman" pitchFamily="18" charset="0"/>
                <a:cs typeface="Times New Roman" pitchFamily="18" charset="0"/>
              </a:rPr>
              <a:t>)</a:t>
            </a:r>
            <a:endParaRPr lang="en-US" sz="2400" dirty="0">
              <a:solidFill>
                <a:srgbClr val="C00000"/>
              </a:solidFill>
              <a:latin typeface="Times New Roman" pitchFamily="18" charset="0"/>
              <a:cs typeface="Times New Roman" pitchFamily="18" charset="0"/>
            </a:endParaRPr>
          </a:p>
          <a:p>
            <a:pPr marL="0" indent="225425">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Lệnh CREATE</a:t>
            </a:r>
            <a:endParaRPr lang="en-US" dirty="0">
              <a:solidFill>
                <a:srgbClr val="C00000"/>
              </a:solidFill>
            </a:endParaRPr>
          </a:p>
        </p:txBody>
      </p:sp>
      <p:sp>
        <p:nvSpPr>
          <p:cNvPr id="3" name="Content Placeholder 2"/>
          <p:cNvSpPr>
            <a:spLocks noGrp="1"/>
          </p:cNvSpPr>
          <p:nvPr>
            <p:ph idx="1"/>
          </p:nvPr>
        </p:nvSpPr>
        <p:spPr/>
        <p:txBody>
          <a:bodyPr>
            <a:noAutofit/>
          </a:bodyPr>
          <a:lstStyle/>
          <a:p>
            <a:pPr marL="0" indent="225425">
              <a:buNone/>
            </a:pPr>
            <a:r>
              <a:rPr lang="en-US" sz="2400" dirty="0" smtClean="0"/>
              <a:t>C</a:t>
            </a:r>
            <a:r>
              <a:rPr lang="vi-VN" sz="2400" dirty="0" smtClean="0"/>
              <a:t>ác thành phần</a:t>
            </a:r>
            <a:r>
              <a:rPr lang="en-US" sz="2400" dirty="0" smtClean="0"/>
              <a:t> có thể có của tập tin</a:t>
            </a:r>
            <a:r>
              <a:rPr lang="vi-VN" sz="2400" dirty="0" smtClean="0"/>
              <a:t>:</a:t>
            </a:r>
          </a:p>
          <a:p>
            <a:pPr marL="0" indent="225425">
              <a:buNone/>
            </a:pPr>
            <a:r>
              <a:rPr lang="vi-VN" sz="2400" b="1" dirty="0" smtClean="0">
                <a:solidFill>
                  <a:srgbClr val="C00000"/>
                </a:solidFill>
              </a:rPr>
              <a:t>(</a:t>
            </a:r>
            <a:r>
              <a:rPr lang="vi-VN" sz="2400" dirty="0" smtClean="0"/>
              <a:t> [</a:t>
            </a:r>
            <a:r>
              <a:rPr lang="vi-VN" sz="2400" b="1" dirty="0" smtClean="0">
                <a:solidFill>
                  <a:srgbClr val="C00000"/>
                </a:solidFill>
              </a:rPr>
              <a:t>NAME</a:t>
            </a:r>
            <a:r>
              <a:rPr lang="vi-VN" sz="2400" dirty="0" smtClean="0"/>
              <a:t> </a:t>
            </a:r>
            <a:r>
              <a:rPr lang="vi-VN" sz="2400" b="1" dirty="0" smtClean="0"/>
              <a:t>=</a:t>
            </a:r>
            <a:r>
              <a:rPr lang="vi-VN" sz="2400" dirty="0" smtClean="0"/>
              <a:t> &lt;</a:t>
            </a:r>
            <a:r>
              <a:rPr lang="vi-VN" sz="2400" i="1" dirty="0" smtClean="0"/>
              <a:t>tên logic của tập tin</a:t>
            </a:r>
            <a:r>
              <a:rPr lang="vi-VN" sz="2400" dirty="0" smtClean="0"/>
              <a:t>&gt;,]</a:t>
            </a:r>
          </a:p>
          <a:p>
            <a:pPr marL="0" indent="225425">
              <a:buNone/>
            </a:pPr>
            <a:r>
              <a:rPr lang="vi-VN" sz="2400" b="1" dirty="0" smtClean="0">
                <a:solidFill>
                  <a:srgbClr val="C00000"/>
                </a:solidFill>
              </a:rPr>
              <a:t>FILENAME</a:t>
            </a:r>
            <a:r>
              <a:rPr lang="vi-VN" sz="2400" dirty="0" smtClean="0"/>
              <a:t> </a:t>
            </a:r>
            <a:r>
              <a:rPr lang="vi-VN" sz="2400" b="1" dirty="0" smtClean="0"/>
              <a:t>=</a:t>
            </a:r>
            <a:r>
              <a:rPr lang="vi-VN" sz="2400" dirty="0" smtClean="0"/>
              <a:t> &lt;</a:t>
            </a:r>
            <a:r>
              <a:rPr lang="vi-VN" sz="2400" i="1" dirty="0" smtClean="0"/>
              <a:t>tên vật lý (đường dẫn)</a:t>
            </a:r>
            <a:r>
              <a:rPr lang="vi-VN" sz="2400" dirty="0" smtClean="0"/>
              <a:t>&gt;,</a:t>
            </a:r>
          </a:p>
          <a:p>
            <a:pPr marL="0" indent="225425">
              <a:buNone/>
            </a:pPr>
            <a:r>
              <a:rPr lang="vi-VN" sz="2400" dirty="0" smtClean="0"/>
              <a:t>[</a:t>
            </a:r>
            <a:r>
              <a:rPr lang="vi-VN" sz="2400" b="1" dirty="0" smtClean="0">
                <a:solidFill>
                  <a:srgbClr val="C00000"/>
                </a:solidFill>
              </a:rPr>
              <a:t>SIZE</a:t>
            </a:r>
            <a:r>
              <a:rPr lang="vi-VN" sz="2400" dirty="0" smtClean="0"/>
              <a:t> </a:t>
            </a:r>
            <a:r>
              <a:rPr lang="vi-VN" sz="2400" b="1" dirty="0" smtClean="0"/>
              <a:t>=</a:t>
            </a:r>
            <a:r>
              <a:rPr lang="vi-VN" sz="2400" dirty="0" smtClean="0"/>
              <a:t> </a:t>
            </a:r>
            <a:r>
              <a:rPr lang="vi-VN" sz="2400" i="1" dirty="0" smtClean="0"/>
              <a:t>&lt;kích thước ban đầu&gt;</a:t>
            </a:r>
            <a:r>
              <a:rPr lang="vi-VN" sz="2400" dirty="0" smtClean="0"/>
              <a:t>,]</a:t>
            </a:r>
          </a:p>
          <a:p>
            <a:pPr marL="0" indent="225425">
              <a:buNone/>
            </a:pPr>
            <a:r>
              <a:rPr lang="vi-VN" sz="2400" dirty="0" smtClean="0"/>
              <a:t>[</a:t>
            </a:r>
            <a:r>
              <a:rPr lang="vi-VN" sz="2400" b="1" dirty="0" smtClean="0">
                <a:solidFill>
                  <a:srgbClr val="C00000"/>
                </a:solidFill>
              </a:rPr>
              <a:t>MAXSIZE</a:t>
            </a:r>
            <a:r>
              <a:rPr lang="vi-VN" sz="2400" dirty="0" smtClean="0"/>
              <a:t> </a:t>
            </a:r>
            <a:r>
              <a:rPr lang="vi-VN" sz="2400" b="1" dirty="0" smtClean="0"/>
              <a:t>=</a:t>
            </a:r>
            <a:r>
              <a:rPr lang="vi-VN" sz="2400" dirty="0" smtClean="0"/>
              <a:t> </a:t>
            </a:r>
            <a:r>
              <a:rPr lang="vi-VN" sz="2400" i="1" dirty="0" smtClean="0"/>
              <a:t>&lt;kích thước lớn nhất có thể&gt; </a:t>
            </a:r>
            <a:r>
              <a:rPr lang="vi-VN" sz="2400" dirty="0" smtClean="0"/>
              <a:t>| </a:t>
            </a:r>
            <a:r>
              <a:rPr lang="vi-VN" sz="2400" b="1" dirty="0" smtClean="0">
                <a:solidFill>
                  <a:srgbClr val="C00000"/>
                </a:solidFill>
              </a:rPr>
              <a:t>UNLIMITED</a:t>
            </a:r>
            <a:r>
              <a:rPr lang="vi-VN" sz="2400" dirty="0" smtClean="0"/>
              <a:t>],</a:t>
            </a:r>
          </a:p>
          <a:p>
            <a:pPr marL="0" indent="225425">
              <a:buNone/>
            </a:pPr>
            <a:r>
              <a:rPr lang="vi-VN" sz="2400" dirty="0" smtClean="0"/>
              <a:t>[</a:t>
            </a:r>
            <a:r>
              <a:rPr lang="vi-VN" sz="2400" b="1" dirty="0" smtClean="0">
                <a:solidFill>
                  <a:srgbClr val="C00000"/>
                </a:solidFill>
              </a:rPr>
              <a:t>FILEGROWTH</a:t>
            </a:r>
            <a:r>
              <a:rPr lang="vi-VN" sz="2400" dirty="0" smtClean="0"/>
              <a:t> </a:t>
            </a:r>
            <a:r>
              <a:rPr lang="vi-VN" sz="2400" b="1" dirty="0" smtClean="0"/>
              <a:t>=</a:t>
            </a:r>
            <a:r>
              <a:rPr lang="vi-VN" sz="2400" dirty="0" smtClean="0"/>
              <a:t> </a:t>
            </a:r>
            <a:r>
              <a:rPr lang="vi-VN" sz="2400" i="1" dirty="0" smtClean="0"/>
              <a:t>&lt;Tỷ lệ gia tăng kích thước&gt;</a:t>
            </a:r>
            <a:r>
              <a:rPr lang="vi-VN" sz="2400" dirty="0" smtClean="0"/>
              <a:t>]</a:t>
            </a:r>
            <a:r>
              <a:rPr lang="vi-VN" sz="2400" b="1" dirty="0" smtClean="0">
                <a:solidFill>
                  <a:srgbClr val="C00000"/>
                </a:solidFill>
              </a:rPr>
              <a:t>)</a:t>
            </a:r>
            <a:endParaRPr lang="vi-VN" sz="2400" dirty="0" smtClean="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a:solidFill>
            <a:schemeClr val="bg1"/>
          </a:solidFill>
        </p:spPr>
        <p:txBody>
          <a:bodyPr>
            <a:noAutofit/>
          </a:bodyPr>
          <a:lstStyle/>
          <a:p>
            <a:pPr marL="0" indent="0">
              <a:buNone/>
            </a:pPr>
            <a:r>
              <a:rPr lang="en-US" sz="2000" dirty="0">
                <a:solidFill>
                  <a:srgbClr val="0000FF"/>
                </a:solidFill>
              </a:rPr>
              <a:t>USE</a:t>
            </a:r>
            <a:r>
              <a:rPr lang="en-US" sz="2000" b="1" dirty="0">
                <a:solidFill>
                  <a:prstClr val="black"/>
                </a:solidFill>
              </a:rPr>
              <a:t> [master]</a:t>
            </a:r>
          </a:p>
          <a:p>
            <a:pPr marL="0" indent="0">
              <a:buNone/>
            </a:pPr>
            <a:r>
              <a:rPr lang="en-US" sz="2000" dirty="0">
                <a:solidFill>
                  <a:srgbClr val="0000FF"/>
                </a:solidFill>
              </a:rPr>
              <a:t>GO</a:t>
            </a:r>
          </a:p>
          <a:p>
            <a:pPr marL="0" indent="0">
              <a:buNone/>
            </a:pPr>
            <a:r>
              <a:rPr lang="en-US" sz="2000" dirty="0" smtClean="0">
                <a:solidFill>
                  <a:srgbClr val="0000FF"/>
                </a:solidFill>
              </a:rPr>
              <a:t>CREATE</a:t>
            </a:r>
            <a:r>
              <a:rPr lang="en-US" sz="2000" b="1" dirty="0" smtClean="0">
                <a:solidFill>
                  <a:prstClr val="black"/>
                </a:solidFill>
              </a:rPr>
              <a:t> </a:t>
            </a:r>
            <a:r>
              <a:rPr lang="en-US" sz="2000" b="1" dirty="0">
                <a:solidFill>
                  <a:srgbClr val="0000FF"/>
                </a:solidFill>
              </a:rPr>
              <a:t>DATABASE</a:t>
            </a:r>
            <a:r>
              <a:rPr lang="en-US" sz="2000" b="1" dirty="0">
                <a:solidFill>
                  <a:prstClr val="black"/>
                </a:solidFill>
              </a:rPr>
              <a:t> QLDIEM </a:t>
            </a:r>
            <a:r>
              <a:rPr lang="en-US" sz="2000" b="1" dirty="0">
                <a:solidFill>
                  <a:srgbClr val="0000FF"/>
                </a:solidFill>
              </a:rPr>
              <a:t>ON</a:t>
            </a:r>
            <a:r>
              <a:rPr lang="en-US" sz="2000" b="1" dirty="0">
                <a:solidFill>
                  <a:prstClr val="black"/>
                </a:solidFill>
              </a:rPr>
              <a:t>  </a:t>
            </a:r>
            <a:r>
              <a:rPr lang="en-US" sz="2000" b="1" dirty="0">
                <a:solidFill>
                  <a:srgbClr val="0000FF"/>
                </a:solidFill>
              </a:rPr>
              <a:t>PRIMARY</a:t>
            </a:r>
            <a:r>
              <a:rPr lang="en-US" sz="2000" b="1" dirty="0">
                <a:solidFill>
                  <a:prstClr val="black"/>
                </a:solidFill>
              </a:rPr>
              <a:t> </a:t>
            </a:r>
            <a:r>
              <a:rPr lang="en-US" sz="2000" b="1" dirty="0" smtClean="0">
                <a:solidFill>
                  <a:prstClr val="black"/>
                </a:solidFill>
              </a:rPr>
              <a:t> </a:t>
            </a:r>
            <a:r>
              <a:rPr lang="en-US" sz="2000" dirty="0" smtClean="0">
                <a:solidFill>
                  <a:srgbClr val="808080"/>
                </a:solidFill>
              </a:rPr>
              <a:t>(</a:t>
            </a:r>
            <a:r>
              <a:rPr lang="en-US" sz="2000" b="1" dirty="0" smtClean="0">
                <a:solidFill>
                  <a:prstClr val="black"/>
                </a:solidFill>
              </a:rPr>
              <a:t> </a:t>
            </a:r>
            <a:endParaRPr lang="en-US" sz="2000" b="1" dirty="0">
              <a:solidFill>
                <a:prstClr val="black"/>
              </a:solidFill>
            </a:endParaRPr>
          </a:p>
          <a:p>
            <a:pPr marL="400050" lvl="1" indent="0">
              <a:buNone/>
            </a:pPr>
            <a:r>
              <a:rPr lang="en-US" sz="2000" dirty="0">
                <a:solidFill>
                  <a:prstClr val="black"/>
                </a:solidFill>
              </a:rPr>
              <a:t>NAME </a:t>
            </a:r>
            <a:r>
              <a:rPr lang="en-US" sz="2000" dirty="0">
                <a:solidFill>
                  <a:srgbClr val="808080"/>
                </a:solidFill>
              </a:rPr>
              <a:t>=</a:t>
            </a:r>
            <a:r>
              <a:rPr lang="en-US" sz="2000" b="1" dirty="0">
                <a:solidFill>
                  <a:prstClr val="black"/>
                </a:solidFill>
              </a:rPr>
              <a:t> </a:t>
            </a:r>
            <a:r>
              <a:rPr lang="en-US" sz="2000" b="1" dirty="0">
                <a:solidFill>
                  <a:srgbClr val="FF0000"/>
                </a:solidFill>
              </a:rPr>
              <a:t>N'QLDIEM'</a:t>
            </a:r>
            <a:r>
              <a:rPr lang="en-US" sz="2000" b="1" dirty="0">
                <a:solidFill>
                  <a:srgbClr val="808080"/>
                </a:solidFill>
              </a:rPr>
              <a:t>,</a:t>
            </a:r>
            <a:r>
              <a:rPr lang="en-US" sz="2000" b="1" dirty="0">
                <a:solidFill>
                  <a:prstClr val="black"/>
                </a:solidFill>
              </a:rPr>
              <a:t> </a:t>
            </a:r>
          </a:p>
          <a:p>
            <a:pPr marL="400050" lvl="1" indent="0">
              <a:buNone/>
            </a:pPr>
            <a:r>
              <a:rPr lang="en-US" sz="2000" dirty="0">
                <a:solidFill>
                  <a:srgbClr val="0000FF"/>
                </a:solidFill>
              </a:rPr>
              <a:t>FILENAME</a:t>
            </a:r>
            <a:r>
              <a:rPr lang="en-US" sz="2000" b="1" dirty="0">
                <a:solidFill>
                  <a:prstClr val="black"/>
                </a:solidFill>
              </a:rPr>
              <a:t> </a:t>
            </a:r>
            <a:r>
              <a:rPr lang="en-US" sz="2000" b="1" dirty="0">
                <a:solidFill>
                  <a:srgbClr val="808080"/>
                </a:solidFill>
              </a:rPr>
              <a:t>=</a:t>
            </a:r>
            <a:r>
              <a:rPr lang="en-US" sz="2000" b="1" dirty="0">
                <a:solidFill>
                  <a:prstClr val="black"/>
                </a:solidFill>
              </a:rPr>
              <a:t> </a:t>
            </a:r>
            <a:r>
              <a:rPr lang="en-US" sz="2000" b="1" dirty="0">
                <a:solidFill>
                  <a:srgbClr val="FF0000"/>
                </a:solidFill>
              </a:rPr>
              <a:t>N'D:\</a:t>
            </a:r>
            <a:r>
              <a:rPr lang="en-US" sz="2000" b="1" dirty="0" err="1">
                <a:solidFill>
                  <a:srgbClr val="FF0000"/>
                </a:solidFill>
              </a:rPr>
              <a:t>QLDIEM.mdf</a:t>
            </a:r>
            <a:r>
              <a:rPr lang="en-US" sz="2000" b="1" dirty="0">
                <a:solidFill>
                  <a:srgbClr val="FF0000"/>
                </a:solidFill>
              </a:rPr>
              <a:t>'</a:t>
            </a:r>
            <a:r>
              <a:rPr lang="en-US" sz="2000" b="1" dirty="0">
                <a:solidFill>
                  <a:prstClr val="black"/>
                </a:solidFill>
              </a:rPr>
              <a:t> </a:t>
            </a:r>
            <a:r>
              <a:rPr lang="en-US" sz="2000" b="1" dirty="0">
                <a:solidFill>
                  <a:srgbClr val="808080"/>
                </a:solidFill>
              </a:rPr>
              <a:t>,</a:t>
            </a:r>
          </a:p>
          <a:p>
            <a:pPr marL="400050" lvl="1" indent="0">
              <a:buNone/>
            </a:pPr>
            <a:r>
              <a:rPr lang="en-US" sz="2000" dirty="0">
                <a:solidFill>
                  <a:prstClr val="black"/>
                </a:solidFill>
              </a:rPr>
              <a:t>SIZE </a:t>
            </a:r>
            <a:r>
              <a:rPr lang="en-US" sz="2000" dirty="0">
                <a:solidFill>
                  <a:srgbClr val="808080"/>
                </a:solidFill>
              </a:rPr>
              <a:t>=</a:t>
            </a:r>
            <a:r>
              <a:rPr lang="en-US" sz="2000" b="1" dirty="0">
                <a:solidFill>
                  <a:prstClr val="black"/>
                </a:solidFill>
              </a:rPr>
              <a:t> 10MB </a:t>
            </a:r>
            <a:r>
              <a:rPr lang="en-US" sz="2000" b="1" dirty="0">
                <a:solidFill>
                  <a:srgbClr val="808080"/>
                </a:solidFill>
              </a:rPr>
              <a:t>,</a:t>
            </a:r>
          </a:p>
          <a:p>
            <a:pPr marL="400050" lvl="1" indent="0">
              <a:buNone/>
            </a:pPr>
            <a:r>
              <a:rPr lang="en-US" sz="2000" dirty="0">
                <a:solidFill>
                  <a:prstClr val="black"/>
                </a:solidFill>
              </a:rPr>
              <a:t>MAXSIZE </a:t>
            </a:r>
            <a:r>
              <a:rPr lang="en-US" sz="2000" dirty="0">
                <a:solidFill>
                  <a:srgbClr val="808080"/>
                </a:solidFill>
              </a:rPr>
              <a:t>=</a:t>
            </a:r>
            <a:r>
              <a:rPr lang="en-US" sz="2000" b="1" dirty="0">
                <a:solidFill>
                  <a:prstClr val="black"/>
                </a:solidFill>
              </a:rPr>
              <a:t> 100MB </a:t>
            </a:r>
            <a:r>
              <a:rPr lang="en-US" sz="2000" b="1" dirty="0">
                <a:solidFill>
                  <a:srgbClr val="808080"/>
                </a:solidFill>
              </a:rPr>
              <a:t>,</a:t>
            </a:r>
            <a:r>
              <a:rPr lang="en-US" sz="2000" b="1" dirty="0">
                <a:solidFill>
                  <a:prstClr val="black"/>
                </a:solidFill>
              </a:rPr>
              <a:t> </a:t>
            </a:r>
          </a:p>
          <a:p>
            <a:pPr marL="400050" lvl="1" indent="0">
              <a:buNone/>
            </a:pPr>
            <a:r>
              <a:rPr lang="en-US" sz="2000" dirty="0">
                <a:solidFill>
                  <a:prstClr val="black"/>
                </a:solidFill>
              </a:rPr>
              <a:t>FILEGROWTH </a:t>
            </a:r>
            <a:r>
              <a:rPr lang="en-US" sz="2000" dirty="0">
                <a:solidFill>
                  <a:srgbClr val="808080"/>
                </a:solidFill>
              </a:rPr>
              <a:t>=</a:t>
            </a:r>
            <a:r>
              <a:rPr lang="en-US" sz="2000" b="1" dirty="0">
                <a:solidFill>
                  <a:prstClr val="black"/>
                </a:solidFill>
              </a:rPr>
              <a:t> </a:t>
            </a:r>
            <a:r>
              <a:rPr lang="en-US" sz="2000" b="1" dirty="0" smtClean="0">
                <a:solidFill>
                  <a:prstClr val="black"/>
                </a:solidFill>
              </a:rPr>
              <a:t>2MB </a:t>
            </a:r>
            <a:r>
              <a:rPr lang="en-US" sz="2000" dirty="0" smtClean="0">
                <a:solidFill>
                  <a:srgbClr val="808080"/>
                </a:solidFill>
              </a:rPr>
              <a:t>)</a:t>
            </a:r>
            <a:endParaRPr lang="en-US" sz="1600" dirty="0">
              <a:solidFill>
                <a:srgbClr val="808080"/>
              </a:solidFill>
            </a:endParaRPr>
          </a:p>
          <a:p>
            <a:pPr marL="0" indent="0">
              <a:buNone/>
            </a:pPr>
            <a:r>
              <a:rPr lang="en-US" sz="2000" dirty="0">
                <a:solidFill>
                  <a:srgbClr val="FF00FF"/>
                </a:solidFill>
              </a:rPr>
              <a:t>LOG</a:t>
            </a:r>
            <a:r>
              <a:rPr lang="en-US" sz="2000" b="1" dirty="0">
                <a:solidFill>
                  <a:prstClr val="black"/>
                </a:solidFill>
              </a:rPr>
              <a:t> </a:t>
            </a:r>
            <a:r>
              <a:rPr lang="en-US" sz="2000" b="1" dirty="0">
                <a:solidFill>
                  <a:srgbClr val="0000FF"/>
                </a:solidFill>
              </a:rPr>
              <a:t>ON</a:t>
            </a:r>
            <a:r>
              <a:rPr lang="en-US" sz="2000" b="1" dirty="0">
                <a:solidFill>
                  <a:prstClr val="black"/>
                </a:solidFill>
              </a:rPr>
              <a:t> </a:t>
            </a:r>
            <a:r>
              <a:rPr lang="en-US" sz="2000" dirty="0" smtClean="0">
                <a:solidFill>
                  <a:srgbClr val="808080"/>
                </a:solidFill>
              </a:rPr>
              <a:t>(</a:t>
            </a:r>
            <a:r>
              <a:rPr lang="en-US" sz="2000" b="1" dirty="0" smtClean="0">
                <a:solidFill>
                  <a:prstClr val="black"/>
                </a:solidFill>
              </a:rPr>
              <a:t> </a:t>
            </a:r>
            <a:endParaRPr lang="en-US" sz="2000" b="1" dirty="0">
              <a:solidFill>
                <a:prstClr val="black"/>
              </a:solidFill>
            </a:endParaRPr>
          </a:p>
          <a:p>
            <a:pPr marL="400050" lvl="1" indent="0">
              <a:buNone/>
            </a:pPr>
            <a:r>
              <a:rPr lang="en-US" sz="2000" dirty="0">
                <a:solidFill>
                  <a:prstClr val="black"/>
                </a:solidFill>
              </a:rPr>
              <a:t>NAME </a:t>
            </a:r>
            <a:r>
              <a:rPr lang="en-US" sz="2000" dirty="0">
                <a:solidFill>
                  <a:srgbClr val="808080"/>
                </a:solidFill>
              </a:rPr>
              <a:t>=</a:t>
            </a:r>
            <a:r>
              <a:rPr lang="en-US" sz="2000" b="1" dirty="0">
                <a:solidFill>
                  <a:prstClr val="black"/>
                </a:solidFill>
              </a:rPr>
              <a:t> </a:t>
            </a:r>
            <a:r>
              <a:rPr lang="en-US" sz="2000" b="1" dirty="0" err="1">
                <a:solidFill>
                  <a:srgbClr val="FF0000"/>
                </a:solidFill>
              </a:rPr>
              <a:t>N'QLDIEM_log</a:t>
            </a:r>
            <a:r>
              <a:rPr lang="en-US" sz="2000" b="1" dirty="0">
                <a:solidFill>
                  <a:srgbClr val="FF0000"/>
                </a:solidFill>
              </a:rPr>
              <a:t>'</a:t>
            </a:r>
            <a:r>
              <a:rPr lang="en-US" sz="2000" b="1" dirty="0">
                <a:solidFill>
                  <a:srgbClr val="808080"/>
                </a:solidFill>
              </a:rPr>
              <a:t>,</a:t>
            </a:r>
            <a:r>
              <a:rPr lang="en-US" sz="2000" b="1" dirty="0">
                <a:solidFill>
                  <a:prstClr val="black"/>
                </a:solidFill>
              </a:rPr>
              <a:t> </a:t>
            </a:r>
          </a:p>
          <a:p>
            <a:pPr marL="400050" lvl="1" indent="0">
              <a:buNone/>
            </a:pPr>
            <a:r>
              <a:rPr lang="en-US" sz="2000" dirty="0">
                <a:solidFill>
                  <a:srgbClr val="0000FF"/>
                </a:solidFill>
              </a:rPr>
              <a:t>FILENAME</a:t>
            </a:r>
            <a:r>
              <a:rPr lang="en-US" sz="2000" b="1" dirty="0">
                <a:solidFill>
                  <a:prstClr val="black"/>
                </a:solidFill>
              </a:rPr>
              <a:t> </a:t>
            </a:r>
            <a:r>
              <a:rPr lang="en-US" sz="2000" b="1" dirty="0">
                <a:solidFill>
                  <a:srgbClr val="808080"/>
                </a:solidFill>
              </a:rPr>
              <a:t>=</a:t>
            </a:r>
            <a:r>
              <a:rPr lang="en-US" sz="2000" b="1" dirty="0">
                <a:solidFill>
                  <a:prstClr val="black"/>
                </a:solidFill>
              </a:rPr>
              <a:t> </a:t>
            </a:r>
            <a:r>
              <a:rPr lang="en-US" sz="2000" b="1" dirty="0">
                <a:solidFill>
                  <a:srgbClr val="FF0000"/>
                </a:solidFill>
              </a:rPr>
              <a:t>N'D:\</a:t>
            </a:r>
            <a:r>
              <a:rPr lang="en-US" sz="2000" b="1" dirty="0" err="1">
                <a:solidFill>
                  <a:srgbClr val="FF0000"/>
                </a:solidFill>
              </a:rPr>
              <a:t>QLDIEM_log.ldf</a:t>
            </a:r>
            <a:r>
              <a:rPr lang="en-US" sz="2000" b="1" dirty="0">
                <a:solidFill>
                  <a:srgbClr val="FF0000"/>
                </a:solidFill>
              </a:rPr>
              <a:t>'</a:t>
            </a:r>
            <a:r>
              <a:rPr lang="en-US" sz="2000" b="1" dirty="0">
                <a:solidFill>
                  <a:prstClr val="black"/>
                </a:solidFill>
              </a:rPr>
              <a:t> </a:t>
            </a:r>
            <a:r>
              <a:rPr lang="en-US" sz="2000" b="1" dirty="0">
                <a:solidFill>
                  <a:srgbClr val="808080"/>
                </a:solidFill>
              </a:rPr>
              <a:t>,</a:t>
            </a:r>
            <a:r>
              <a:rPr lang="en-US" sz="2000" b="1" dirty="0">
                <a:solidFill>
                  <a:prstClr val="black"/>
                </a:solidFill>
              </a:rPr>
              <a:t> </a:t>
            </a:r>
          </a:p>
          <a:p>
            <a:pPr marL="400050" lvl="1" indent="0">
              <a:buNone/>
            </a:pPr>
            <a:r>
              <a:rPr lang="en-US" sz="2000" dirty="0">
                <a:solidFill>
                  <a:prstClr val="black"/>
                </a:solidFill>
              </a:rPr>
              <a:t>SIZE </a:t>
            </a:r>
            <a:r>
              <a:rPr lang="en-US" sz="2000" dirty="0">
                <a:solidFill>
                  <a:srgbClr val="808080"/>
                </a:solidFill>
              </a:rPr>
              <a:t>=</a:t>
            </a:r>
            <a:r>
              <a:rPr lang="en-US" sz="2000" b="1" dirty="0">
                <a:solidFill>
                  <a:prstClr val="black"/>
                </a:solidFill>
              </a:rPr>
              <a:t> 2MB </a:t>
            </a:r>
            <a:r>
              <a:rPr lang="en-US" sz="2000" b="1" dirty="0">
                <a:solidFill>
                  <a:srgbClr val="808080"/>
                </a:solidFill>
              </a:rPr>
              <a:t>,</a:t>
            </a:r>
            <a:r>
              <a:rPr lang="en-US" sz="2000" b="1" dirty="0">
                <a:solidFill>
                  <a:prstClr val="black"/>
                </a:solidFill>
              </a:rPr>
              <a:t> </a:t>
            </a:r>
          </a:p>
          <a:p>
            <a:pPr marL="400050" lvl="1" indent="0">
              <a:buNone/>
            </a:pPr>
            <a:r>
              <a:rPr lang="en-US" sz="2000" dirty="0">
                <a:solidFill>
                  <a:prstClr val="black"/>
                </a:solidFill>
              </a:rPr>
              <a:t>MAXSIZE </a:t>
            </a:r>
            <a:r>
              <a:rPr lang="en-US" sz="2000" dirty="0">
                <a:solidFill>
                  <a:srgbClr val="808080"/>
                </a:solidFill>
              </a:rPr>
              <a:t>=</a:t>
            </a:r>
            <a:r>
              <a:rPr lang="en-US" sz="2000" b="1" dirty="0">
                <a:solidFill>
                  <a:prstClr val="black"/>
                </a:solidFill>
              </a:rPr>
              <a:t> </a:t>
            </a:r>
            <a:r>
              <a:rPr lang="en-US" sz="2000" b="1" dirty="0">
                <a:solidFill>
                  <a:srgbClr val="0000FF"/>
                </a:solidFill>
              </a:rPr>
              <a:t>Unlimited</a:t>
            </a:r>
            <a:r>
              <a:rPr lang="en-US" sz="2000" b="1" dirty="0">
                <a:solidFill>
                  <a:prstClr val="black"/>
                </a:solidFill>
              </a:rPr>
              <a:t> </a:t>
            </a:r>
            <a:r>
              <a:rPr lang="en-US" sz="2000" b="1" dirty="0">
                <a:solidFill>
                  <a:srgbClr val="808080"/>
                </a:solidFill>
              </a:rPr>
              <a:t>,</a:t>
            </a:r>
            <a:r>
              <a:rPr lang="en-US" sz="2000" b="1" dirty="0">
                <a:solidFill>
                  <a:prstClr val="black"/>
                </a:solidFill>
              </a:rPr>
              <a:t> </a:t>
            </a:r>
          </a:p>
          <a:p>
            <a:pPr marL="400050" lvl="1" indent="0">
              <a:buNone/>
            </a:pPr>
            <a:r>
              <a:rPr lang="en-US" sz="2000" dirty="0">
                <a:solidFill>
                  <a:prstClr val="black"/>
                </a:solidFill>
              </a:rPr>
              <a:t>FILEGROWTH </a:t>
            </a:r>
            <a:r>
              <a:rPr lang="en-US" sz="2000" dirty="0">
                <a:solidFill>
                  <a:srgbClr val="808080"/>
                </a:solidFill>
              </a:rPr>
              <a:t>=</a:t>
            </a:r>
            <a:r>
              <a:rPr lang="en-US" sz="2000" b="1" dirty="0">
                <a:solidFill>
                  <a:prstClr val="black"/>
                </a:solidFill>
              </a:rPr>
              <a:t> 10</a:t>
            </a:r>
            <a:r>
              <a:rPr lang="en-US" sz="2000" b="1" dirty="0">
                <a:solidFill>
                  <a:srgbClr val="808080"/>
                </a:solidFill>
              </a:rPr>
              <a:t>%</a:t>
            </a:r>
          </a:p>
          <a:p>
            <a:pPr marL="400050" lvl="1" indent="0">
              <a:buNone/>
            </a:pPr>
            <a:r>
              <a:rPr lang="en-US" sz="2000" dirty="0">
                <a:solidFill>
                  <a:srgbClr val="808080"/>
                </a:solidFill>
              </a:rPr>
              <a:t>)</a:t>
            </a:r>
          </a:p>
          <a:p>
            <a:pPr marL="0" indent="0">
              <a:buNone/>
            </a:pPr>
            <a:r>
              <a:rPr lang="en-US" sz="2000" dirty="0">
                <a:solidFill>
                  <a:srgbClr val="0000FF"/>
                </a:solidFill>
              </a:rPr>
              <a:t>GO</a:t>
            </a:r>
            <a:endParaRPr lang="en-US" sz="2000" dirty="0"/>
          </a:p>
        </p:txBody>
      </p:sp>
    </p:spTree>
    <p:extLst>
      <p:ext uri="{BB962C8B-B14F-4D97-AF65-F5344CB8AC3E}">
        <p14:creationId xmlns:p14="http://schemas.microsoft.com/office/powerpoint/2010/main" val="2795595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6" y="21021"/>
            <a:ext cx="8229600" cy="1143000"/>
          </a:xfrm>
        </p:spPr>
        <p:txBody>
          <a:bodyPr/>
          <a:lstStyle/>
          <a:p>
            <a:pPr algn="l"/>
            <a:r>
              <a:rPr lang="en-US" dirty="0" smtClean="0">
                <a:solidFill>
                  <a:srgbClr val="C00000"/>
                </a:solidFill>
              </a:rPr>
              <a:t>1. </a:t>
            </a:r>
            <a:r>
              <a:rPr lang="en-US" dirty="0" err="1" smtClean="0">
                <a:solidFill>
                  <a:srgbClr val="C00000"/>
                </a:solidFill>
              </a:rPr>
              <a:t>Lệnh</a:t>
            </a:r>
            <a:r>
              <a:rPr lang="en-US" dirty="0" smtClean="0">
                <a:solidFill>
                  <a:srgbClr val="C00000"/>
                </a:solidFill>
              </a:rPr>
              <a:t> CREATE </a:t>
            </a:r>
            <a:r>
              <a:rPr lang="en-US" dirty="0" err="1" smtClean="0">
                <a:solidFill>
                  <a:srgbClr val="C00000"/>
                </a:solidFill>
              </a:rPr>
              <a:t>tạo</a:t>
            </a:r>
            <a:r>
              <a:rPr lang="en-US" dirty="0" smtClean="0">
                <a:solidFill>
                  <a:srgbClr val="C00000"/>
                </a:solidFill>
              </a:rPr>
              <a:t> </a:t>
            </a:r>
            <a:r>
              <a:rPr lang="en-US" dirty="0" err="1" smtClean="0">
                <a:solidFill>
                  <a:srgbClr val="C00000"/>
                </a:solidFill>
              </a:rPr>
              <a:t>bảng</a:t>
            </a:r>
            <a:endParaRPr lang="en-US" dirty="0">
              <a:solidFill>
                <a:srgbClr val="C00000"/>
              </a:solidFill>
            </a:endParaRPr>
          </a:p>
        </p:txBody>
      </p:sp>
      <p:sp>
        <p:nvSpPr>
          <p:cNvPr id="3" name="Content Placeholder 2"/>
          <p:cNvSpPr>
            <a:spLocks noGrp="1"/>
          </p:cNvSpPr>
          <p:nvPr>
            <p:ph idx="1"/>
          </p:nvPr>
        </p:nvSpPr>
        <p:spPr>
          <a:xfrm>
            <a:off x="228600" y="990600"/>
            <a:ext cx="8229600" cy="5486400"/>
          </a:xfrm>
        </p:spPr>
        <p:txBody>
          <a:bodyPr>
            <a:noAutofit/>
          </a:bodyPr>
          <a:lstStyle/>
          <a:p>
            <a:pPr marL="0" indent="225425">
              <a:buNone/>
            </a:pPr>
            <a:endParaRPr lang="en-US" sz="2400" dirty="0" smtClean="0">
              <a:solidFill>
                <a:srgbClr val="C00000"/>
              </a:solidFill>
            </a:endParaRPr>
          </a:p>
          <a:p>
            <a:pPr marL="0" indent="225425">
              <a:buNone/>
            </a:pPr>
            <a:r>
              <a:rPr lang="en-US" sz="2400" dirty="0" smtClean="0">
                <a:solidFill>
                  <a:srgbClr val="C00000"/>
                </a:solidFill>
              </a:rPr>
              <a:t>CREATE TABLE </a:t>
            </a:r>
            <a:r>
              <a:rPr lang="en-US" sz="2400" dirty="0" err="1" smtClean="0"/>
              <a:t>Tên</a:t>
            </a:r>
            <a:r>
              <a:rPr lang="en-US" sz="2400" dirty="0" err="1"/>
              <a:t>_</a:t>
            </a:r>
            <a:r>
              <a:rPr lang="en-US" sz="2400" dirty="0" err="1" smtClean="0"/>
              <a:t>bảng</a:t>
            </a:r>
            <a:r>
              <a:rPr lang="en-US" sz="2400" dirty="0">
                <a:solidFill>
                  <a:srgbClr val="C00000"/>
                </a:solidFill>
              </a:rPr>
              <a:t>	</a:t>
            </a:r>
            <a:endParaRPr lang="en-US" sz="2400" dirty="0" smtClean="0">
              <a:solidFill>
                <a:srgbClr val="C00000"/>
              </a:solidFill>
            </a:endParaRPr>
          </a:p>
          <a:p>
            <a:pPr marL="0" indent="225425">
              <a:buNone/>
            </a:pPr>
            <a:r>
              <a:rPr lang="en-US" sz="2400" dirty="0" smtClean="0">
                <a:solidFill>
                  <a:srgbClr val="C00000"/>
                </a:solidFill>
              </a:rPr>
              <a:t>(	</a:t>
            </a:r>
            <a:r>
              <a:rPr lang="en-US" sz="2400" dirty="0" err="1" smtClean="0"/>
              <a:t>Tên_cột</a:t>
            </a:r>
            <a:r>
              <a:rPr lang="en-US" sz="2400" dirty="0" smtClean="0"/>
              <a:t>  </a:t>
            </a:r>
            <a:r>
              <a:rPr lang="en-US" sz="2400" dirty="0" err="1" smtClean="0"/>
              <a:t>Kiểu_cột</a:t>
            </a:r>
            <a:r>
              <a:rPr lang="en-US" sz="2400" dirty="0" smtClean="0"/>
              <a:t> </a:t>
            </a:r>
            <a:r>
              <a:rPr lang="en-US" sz="2400" dirty="0"/>
              <a:t>[</a:t>
            </a:r>
            <a:r>
              <a:rPr lang="en-US" sz="2400" dirty="0" err="1" smtClean="0"/>
              <a:t>Ràng_Buộc</a:t>
            </a:r>
            <a:r>
              <a:rPr lang="en-US" sz="2400" dirty="0" smtClean="0"/>
              <a:t>],</a:t>
            </a:r>
          </a:p>
          <a:p>
            <a:pPr marL="0" indent="225425">
              <a:buNone/>
            </a:pPr>
            <a:r>
              <a:rPr lang="en-US" sz="2400" dirty="0"/>
              <a:t>	</a:t>
            </a:r>
            <a:r>
              <a:rPr lang="en-US" sz="2400" dirty="0" err="1" smtClean="0"/>
              <a:t>Tên_cột</a:t>
            </a:r>
            <a:r>
              <a:rPr lang="en-US" sz="2400" dirty="0" smtClean="0"/>
              <a:t>  </a:t>
            </a:r>
            <a:r>
              <a:rPr lang="en-US" sz="2400" dirty="0" err="1" smtClean="0"/>
              <a:t>Kiểu_cột</a:t>
            </a:r>
            <a:r>
              <a:rPr lang="en-US" sz="2400" dirty="0" smtClean="0"/>
              <a:t> [</a:t>
            </a:r>
            <a:r>
              <a:rPr lang="en-US" sz="2400" dirty="0" err="1" smtClean="0"/>
              <a:t>Ràng_Buộc</a:t>
            </a:r>
            <a:r>
              <a:rPr lang="en-US" sz="2400" dirty="0" smtClean="0"/>
              <a:t>],…</a:t>
            </a:r>
          </a:p>
          <a:p>
            <a:pPr marL="0" indent="225425">
              <a:buNone/>
            </a:pPr>
            <a:r>
              <a:rPr lang="en-US" sz="2400" dirty="0"/>
              <a:t>	</a:t>
            </a:r>
            <a:r>
              <a:rPr lang="en-US" sz="2400" dirty="0" err="1" smtClean="0"/>
              <a:t>Ràng_Buộc</a:t>
            </a:r>
            <a:endParaRPr lang="en-US" sz="2400" dirty="0" smtClean="0"/>
          </a:p>
          <a:p>
            <a:pPr marL="0" indent="225425">
              <a:buNone/>
            </a:pPr>
            <a:r>
              <a:rPr lang="en-US" sz="2400" dirty="0" smtClean="0">
                <a:solidFill>
                  <a:srgbClr val="C00000"/>
                </a:solidFill>
              </a:rPr>
              <a:t>)</a:t>
            </a:r>
          </a:p>
          <a:p>
            <a:pPr>
              <a:buFontTx/>
              <a:buChar char="-"/>
            </a:pPr>
            <a:r>
              <a:rPr lang="vi-VN" sz="2400" dirty="0" smtClean="0">
                <a:latin typeface="+mj-lt"/>
              </a:rPr>
              <a:t>Ràng buộc trong SQL Server được dùng để duy trì tính nhất quán của dữ liệu, đảm bảo dữ liệu phù hợp với các qui định theo yêu cầu của bài toán.</a:t>
            </a:r>
            <a:r>
              <a:rPr lang="en-US" sz="2400" dirty="0" smtClean="0">
                <a:latin typeface="+mj-lt"/>
              </a:rPr>
              <a:t> </a:t>
            </a:r>
            <a:r>
              <a:rPr lang="en-US" sz="2400" dirty="0" err="1" smtClean="0">
                <a:latin typeface="+mj-lt"/>
              </a:rPr>
              <a:t>Các</a:t>
            </a:r>
            <a:r>
              <a:rPr lang="en-US" sz="2400" dirty="0" smtClean="0">
                <a:latin typeface="+mj-lt"/>
              </a:rPr>
              <a:t> </a:t>
            </a:r>
            <a:r>
              <a:rPr lang="en-US" sz="2400" dirty="0" err="1" smtClean="0">
                <a:latin typeface="+mj-lt"/>
              </a:rPr>
              <a:t>ràng</a:t>
            </a:r>
            <a:r>
              <a:rPr lang="en-US" sz="2400" dirty="0" smtClean="0">
                <a:latin typeface="+mj-lt"/>
              </a:rPr>
              <a:t> </a:t>
            </a:r>
            <a:r>
              <a:rPr lang="en-US" sz="2400" dirty="0" err="1" smtClean="0">
                <a:latin typeface="+mj-lt"/>
              </a:rPr>
              <a:t>buộc</a:t>
            </a:r>
            <a:r>
              <a:rPr lang="en-US" sz="2400" dirty="0" smtClean="0">
                <a:latin typeface="+mj-lt"/>
              </a:rPr>
              <a:t> </a:t>
            </a:r>
            <a:r>
              <a:rPr lang="en-US" sz="2400" dirty="0" err="1" smtClean="0">
                <a:latin typeface="+mj-lt"/>
              </a:rPr>
              <a:t>gồm</a:t>
            </a:r>
            <a:r>
              <a:rPr lang="en-US" sz="2400" dirty="0" smtClean="0">
                <a:latin typeface="+mj-lt"/>
              </a:rPr>
              <a:t>: Primary Key, Foreign Key, NULL, Default, Unique, Check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BẢNG</a:t>
            </a:r>
            <a:endParaRPr lang="en-US"/>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marL="0" indent="0">
              <a:buNone/>
            </a:pPr>
            <a:r>
              <a:rPr lang="en-US" dirty="0" err="1" smtClean="0">
                <a:solidFill>
                  <a:srgbClr val="FF0000"/>
                </a:solidFill>
              </a:rPr>
              <a:t>Ví</a:t>
            </a:r>
            <a:r>
              <a:rPr lang="en-US" dirty="0" smtClean="0">
                <a:solidFill>
                  <a:srgbClr val="FF0000"/>
                </a:solidFill>
              </a:rPr>
              <a:t> </a:t>
            </a:r>
            <a:r>
              <a:rPr lang="en-US" dirty="0" err="1" smtClean="0">
                <a:solidFill>
                  <a:srgbClr val="FF0000"/>
                </a:solidFill>
              </a:rPr>
              <a:t>dụ</a:t>
            </a:r>
            <a:endParaRPr lang="en-US" dirty="0" smtClean="0">
              <a:solidFill>
                <a:srgbClr val="FF0000"/>
              </a:solidFill>
            </a:endParaRPr>
          </a:p>
          <a:p>
            <a:pPr marL="0" indent="0">
              <a:buNone/>
            </a:pPr>
            <a:r>
              <a:rPr lang="en-US" dirty="0" smtClean="0">
                <a:solidFill>
                  <a:srgbClr val="FF0000"/>
                </a:solidFill>
              </a:rPr>
              <a:t>create </a:t>
            </a:r>
            <a:r>
              <a:rPr lang="en-US" dirty="0">
                <a:solidFill>
                  <a:srgbClr val="FF0000"/>
                </a:solidFill>
              </a:rPr>
              <a:t>table </a:t>
            </a:r>
            <a:r>
              <a:rPr lang="en-US" dirty="0" err="1"/>
              <a:t>Muon</a:t>
            </a:r>
            <a:r>
              <a:rPr lang="en-US" dirty="0"/>
              <a:t>(</a:t>
            </a:r>
          </a:p>
          <a:p>
            <a:pPr marL="0" indent="0">
              <a:buNone/>
            </a:pPr>
            <a:r>
              <a:rPr lang="en-US" dirty="0" smtClean="0"/>
              <a:t>	</a:t>
            </a:r>
            <a:r>
              <a:rPr lang="en-US" dirty="0" err="1" smtClean="0"/>
              <a:t>MaMT</a:t>
            </a:r>
            <a:r>
              <a:rPr lang="en-US" dirty="0" smtClean="0"/>
              <a:t> </a:t>
            </a:r>
            <a:r>
              <a:rPr lang="en-US" dirty="0">
                <a:solidFill>
                  <a:srgbClr val="0070C0"/>
                </a:solidFill>
              </a:rPr>
              <a:t>char(5) ,</a:t>
            </a:r>
          </a:p>
          <a:p>
            <a:pPr marL="0" indent="0">
              <a:buNone/>
            </a:pPr>
            <a:r>
              <a:rPr lang="en-US" dirty="0" smtClean="0"/>
              <a:t>	</a:t>
            </a:r>
            <a:r>
              <a:rPr lang="en-US" dirty="0" err="1" smtClean="0"/>
              <a:t>MaBD</a:t>
            </a:r>
            <a:r>
              <a:rPr lang="en-US" dirty="0" smtClean="0"/>
              <a:t> </a:t>
            </a:r>
            <a:r>
              <a:rPr lang="en-US" dirty="0">
                <a:solidFill>
                  <a:srgbClr val="0070C0"/>
                </a:solidFill>
              </a:rPr>
              <a:t>char(5),</a:t>
            </a:r>
          </a:p>
          <a:p>
            <a:pPr marL="0" indent="0">
              <a:buNone/>
            </a:pPr>
            <a:r>
              <a:rPr lang="en-US" dirty="0" smtClean="0"/>
              <a:t>	</a:t>
            </a:r>
            <a:r>
              <a:rPr lang="en-US" dirty="0" err="1" smtClean="0"/>
              <a:t>MaSach</a:t>
            </a:r>
            <a:r>
              <a:rPr lang="en-US" dirty="0" smtClean="0"/>
              <a:t> </a:t>
            </a:r>
            <a:r>
              <a:rPr lang="en-US" dirty="0">
                <a:solidFill>
                  <a:srgbClr val="0070C0"/>
                </a:solidFill>
              </a:rPr>
              <a:t>char(5),</a:t>
            </a:r>
          </a:p>
          <a:p>
            <a:pPr marL="0" indent="0">
              <a:buNone/>
            </a:pPr>
            <a:r>
              <a:rPr lang="en-US" dirty="0" smtClean="0"/>
              <a:t>	</a:t>
            </a:r>
            <a:r>
              <a:rPr lang="en-US" dirty="0" err="1" smtClean="0"/>
              <a:t>NgayMuon</a:t>
            </a:r>
            <a:r>
              <a:rPr lang="en-US" dirty="0" smtClean="0"/>
              <a:t> </a:t>
            </a:r>
            <a:r>
              <a:rPr lang="en-US" dirty="0">
                <a:solidFill>
                  <a:srgbClr val="0070C0"/>
                </a:solidFill>
              </a:rPr>
              <a:t>date,</a:t>
            </a:r>
          </a:p>
          <a:p>
            <a:pPr marL="0" indent="0">
              <a:buNone/>
            </a:pPr>
            <a:r>
              <a:rPr lang="en-US" dirty="0">
                <a:solidFill>
                  <a:srgbClr val="FF0000"/>
                </a:solidFill>
              </a:rPr>
              <a:t>constraint</a:t>
            </a:r>
            <a:r>
              <a:rPr lang="en-US" dirty="0"/>
              <a:t> </a:t>
            </a:r>
            <a:r>
              <a:rPr lang="en-US" dirty="0" err="1"/>
              <a:t>pk_Muon_MaMT</a:t>
            </a:r>
            <a:r>
              <a:rPr lang="en-US" dirty="0"/>
              <a:t> </a:t>
            </a:r>
            <a:r>
              <a:rPr lang="en-US" dirty="0">
                <a:solidFill>
                  <a:srgbClr val="FF0000"/>
                </a:solidFill>
              </a:rPr>
              <a:t>primary key (</a:t>
            </a:r>
            <a:r>
              <a:rPr lang="en-US" dirty="0" err="1"/>
              <a:t>MaMT</a:t>
            </a:r>
            <a:r>
              <a:rPr lang="en-US" dirty="0">
                <a:solidFill>
                  <a:srgbClr val="FF0000"/>
                </a:solidFill>
              </a:rPr>
              <a:t>)</a:t>
            </a:r>
            <a:r>
              <a:rPr lang="en-US" dirty="0"/>
              <a:t>,</a:t>
            </a:r>
          </a:p>
          <a:p>
            <a:pPr marL="0" indent="0">
              <a:buNone/>
            </a:pPr>
            <a:r>
              <a:rPr lang="en-US" dirty="0">
                <a:solidFill>
                  <a:srgbClr val="FF0000"/>
                </a:solidFill>
              </a:rPr>
              <a:t>constraint</a:t>
            </a:r>
            <a:r>
              <a:rPr lang="en-US" dirty="0"/>
              <a:t> </a:t>
            </a:r>
            <a:r>
              <a:rPr lang="en-US" dirty="0" err="1"/>
              <a:t>fk_MT_Sach</a:t>
            </a:r>
            <a:r>
              <a:rPr lang="en-US" dirty="0"/>
              <a:t> </a:t>
            </a:r>
            <a:r>
              <a:rPr lang="en-US" dirty="0">
                <a:solidFill>
                  <a:srgbClr val="FF0000"/>
                </a:solidFill>
              </a:rPr>
              <a:t>foreign key (</a:t>
            </a:r>
            <a:r>
              <a:rPr lang="en-US" dirty="0" err="1"/>
              <a:t>MaSach</a:t>
            </a:r>
            <a:r>
              <a:rPr lang="en-US" dirty="0">
                <a:solidFill>
                  <a:srgbClr val="FF0000"/>
                </a:solidFill>
              </a:rPr>
              <a:t>) references</a:t>
            </a:r>
            <a:r>
              <a:rPr lang="en-US" dirty="0"/>
              <a:t> </a:t>
            </a:r>
            <a:r>
              <a:rPr lang="en-US" dirty="0" err="1"/>
              <a:t>Sach</a:t>
            </a:r>
            <a:r>
              <a:rPr lang="en-US" dirty="0">
                <a:solidFill>
                  <a:srgbClr val="FF0000"/>
                </a:solidFill>
              </a:rPr>
              <a:t>(</a:t>
            </a:r>
            <a:r>
              <a:rPr lang="en-US" dirty="0" err="1"/>
              <a:t>MaSach</a:t>
            </a:r>
            <a:r>
              <a:rPr lang="en-US" dirty="0">
                <a:solidFill>
                  <a:srgbClr val="FF0000"/>
                </a:solidFill>
              </a:rPr>
              <a:t>)</a:t>
            </a:r>
            <a:r>
              <a:rPr lang="en-US" dirty="0"/>
              <a:t>,</a:t>
            </a:r>
          </a:p>
          <a:p>
            <a:pPr marL="0" indent="0">
              <a:buNone/>
            </a:pPr>
            <a:r>
              <a:rPr lang="en-US" dirty="0">
                <a:solidFill>
                  <a:srgbClr val="FF0000"/>
                </a:solidFill>
              </a:rPr>
              <a:t>constraint</a:t>
            </a:r>
            <a:r>
              <a:rPr lang="en-US" dirty="0"/>
              <a:t> </a:t>
            </a:r>
            <a:r>
              <a:rPr lang="en-US" dirty="0" err="1"/>
              <a:t>fk_MT_BD</a:t>
            </a:r>
            <a:r>
              <a:rPr lang="en-US" dirty="0"/>
              <a:t> </a:t>
            </a:r>
            <a:r>
              <a:rPr lang="en-US" dirty="0">
                <a:solidFill>
                  <a:srgbClr val="FF0000"/>
                </a:solidFill>
              </a:rPr>
              <a:t>foreign key (</a:t>
            </a:r>
            <a:r>
              <a:rPr lang="en-US" dirty="0" err="1"/>
              <a:t>MaBD</a:t>
            </a:r>
            <a:r>
              <a:rPr lang="en-US" dirty="0">
                <a:solidFill>
                  <a:srgbClr val="FF0000"/>
                </a:solidFill>
              </a:rPr>
              <a:t>) references </a:t>
            </a:r>
            <a:r>
              <a:rPr lang="en-US" dirty="0" err="1"/>
              <a:t>BanDoc</a:t>
            </a:r>
            <a:r>
              <a:rPr lang="en-US" dirty="0">
                <a:solidFill>
                  <a:srgbClr val="FF0000"/>
                </a:solidFill>
              </a:rPr>
              <a:t>(</a:t>
            </a:r>
            <a:r>
              <a:rPr lang="en-US" dirty="0" err="1"/>
              <a:t>MaBD</a:t>
            </a: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65148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2396</TotalTime>
  <Words>2071</Words>
  <Application>Microsoft Office PowerPoint</Application>
  <PresentationFormat>On-screen Show (4:3)</PresentationFormat>
  <Paragraphs>329</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Symbol</vt:lpstr>
      <vt:lpstr>Times New Roman</vt:lpstr>
      <vt:lpstr>Wingdings</vt:lpstr>
      <vt:lpstr>Wingdings 2</vt:lpstr>
      <vt:lpstr>Office Theme</vt:lpstr>
      <vt:lpstr>Bài 3: Các câu lệnh SQL cơ bản</vt:lpstr>
      <vt:lpstr>T-SQL</vt:lpstr>
      <vt:lpstr>I. Các câu lệnh định nghĩa dữ liệu</vt:lpstr>
      <vt:lpstr>1. Lệnh CREATE</vt:lpstr>
      <vt:lpstr>1. Lệnh CREATE TẠO CƠ SỞ DỮ LIỆU</vt:lpstr>
      <vt:lpstr>1. Lệnh CREATE</vt:lpstr>
      <vt:lpstr>PowerPoint Presentation</vt:lpstr>
      <vt:lpstr>1. Lệnh CREATE tạo bảng</vt:lpstr>
      <vt:lpstr>TẠO BẢNG</vt:lpstr>
      <vt:lpstr>2. Lệnh ALTER</vt:lpstr>
      <vt:lpstr>2. Lệnh ALTER</vt:lpstr>
      <vt:lpstr>2. Lệnh Alter</vt:lpstr>
      <vt:lpstr>PowerPoint Presentation</vt:lpstr>
      <vt:lpstr>2. Lệnh ALTER</vt:lpstr>
      <vt:lpstr>2. Lệnh ALTER</vt:lpstr>
      <vt:lpstr>2. Lệnh ALTER</vt:lpstr>
      <vt:lpstr>2. Lệnh ALTER</vt:lpstr>
      <vt:lpstr>2. Lệnh ALTER</vt:lpstr>
      <vt:lpstr>2. Lệnh ALTER</vt:lpstr>
      <vt:lpstr>3. Lệnh DROP</vt:lpstr>
      <vt:lpstr>II. Các câu lệnh cập nhật dữ liệu</vt:lpstr>
      <vt:lpstr>1. Lệnh INSERT</vt:lpstr>
      <vt:lpstr>2. Lệnh UPDATE</vt:lpstr>
      <vt:lpstr>3. Lệnh DELETE</vt:lpstr>
      <vt:lpstr>III. Truy vấn dữ liệu</vt:lpstr>
      <vt:lpstr>III. Truy vấn dữ liệu</vt:lpstr>
      <vt:lpstr>3. Lập trình cấu trúc trong SQL Server</vt:lpstr>
      <vt:lpstr>3. Lập trình cấu trúc trong SQL Server</vt:lpstr>
      <vt:lpstr>3. Lập trình cấu trúc trong SQL Server</vt:lpstr>
      <vt:lpstr>PowerPoint Presentation</vt:lpstr>
      <vt:lpstr>PowerPoint Presentation</vt:lpstr>
      <vt:lpstr>PowerPoint Presentation</vt:lpstr>
      <vt:lpstr>SỬ DỤNG JOIN</vt:lpstr>
      <vt:lpstr>SỬ DỤNG JOIN</vt:lpstr>
      <vt:lpstr>III. Truy vấn dữ liệu</vt:lpstr>
      <vt:lpstr>3. Lập trình cấu trúc trong SQL Server</vt:lpstr>
      <vt:lpstr>3. Lập trình cấu trúc trong SQL Server</vt:lpstr>
      <vt:lpstr>3. Lập trình cấu trúc trong SQL Server</vt:lpstr>
      <vt:lpstr>3. Lập trình cấu trúc trong SQL Server</vt:lpstr>
      <vt:lpstr>3. Lập trình cấu trúc trong SQL Server</vt:lpstr>
      <vt:lpstr>3. Lập trình cấu trúc trong SQL Server</vt:lpstr>
      <vt:lpstr>3. Lập trình cấu trúc trong SQL Server</vt:lpstr>
      <vt:lpstr>2. Sử dụng các hàm thư viện</vt:lpstr>
      <vt:lpstr>3. Lập trình cấu trúc trong SQL Server</vt:lpstr>
      <vt:lpstr>3. Lập trình cấu trúc trong SQL Server</vt:lpstr>
      <vt:lpstr>3. Lập trình cấu trúc trong SQL Server</vt:lpstr>
      <vt:lpstr>3. Lập trình cấu trúc trong SQL Server</vt:lpstr>
      <vt:lpstr>3. Lập trình cấu trúc trong SQL Server</vt:lpstr>
      <vt:lpstr>3. Tìm kiếm nhờ các mệnh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MÁY TÍNH</dc:title>
  <dc:creator/>
  <cp:lastModifiedBy>Ánh Phạm</cp:lastModifiedBy>
  <cp:revision>436</cp:revision>
  <dcterms:created xsi:type="dcterms:W3CDTF">2006-08-16T00:00:00Z</dcterms:created>
  <dcterms:modified xsi:type="dcterms:W3CDTF">2022-08-24T08:15:15Z</dcterms:modified>
</cp:coreProperties>
</file>