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301" r:id="rId3"/>
    <p:sldId id="257" r:id="rId4"/>
    <p:sldId id="293" r:id="rId5"/>
    <p:sldId id="327" r:id="rId6"/>
    <p:sldId id="329" r:id="rId7"/>
    <p:sldId id="330" r:id="rId8"/>
    <p:sldId id="303" r:id="rId9"/>
    <p:sldId id="316" r:id="rId10"/>
    <p:sldId id="318" r:id="rId11"/>
    <p:sldId id="317" r:id="rId12"/>
    <p:sldId id="319" r:id="rId13"/>
    <p:sldId id="331" r:id="rId14"/>
    <p:sldId id="332" r:id="rId15"/>
    <p:sldId id="333" r:id="rId16"/>
    <p:sldId id="334" r:id="rId17"/>
    <p:sldId id="335" r:id="rId18"/>
    <p:sldId id="304" r:id="rId19"/>
    <p:sldId id="313" r:id="rId20"/>
    <p:sldId id="305" r:id="rId21"/>
    <p:sldId id="320" r:id="rId22"/>
    <p:sldId id="306" r:id="rId23"/>
    <p:sldId id="314" r:id="rId24"/>
    <p:sldId id="309" r:id="rId25"/>
    <p:sldId id="308" r:id="rId26"/>
    <p:sldId id="321" r:id="rId27"/>
    <p:sldId id="323" r:id="rId28"/>
    <p:sldId id="310" r:id="rId29"/>
    <p:sldId id="311" r:id="rId30"/>
    <p:sldId id="322" r:id="rId31"/>
    <p:sldId id="312" r:id="rId32"/>
    <p:sldId id="258" r:id="rId33"/>
    <p:sldId id="326" r:id="rId34"/>
    <p:sldId id="315" r:id="rId35"/>
    <p:sldId id="280" r:id="rId36"/>
    <p:sldId id="266" r:id="rId37"/>
    <p:sldId id="267" r:id="rId38"/>
    <p:sldId id="269" r:id="rId39"/>
    <p:sldId id="268" r:id="rId40"/>
    <p:sldId id="270" r:id="rId41"/>
    <p:sldId id="271" r:id="rId42"/>
    <p:sldId id="272" r:id="rId43"/>
    <p:sldId id="274" r:id="rId44"/>
    <p:sldId id="275" r:id="rId45"/>
    <p:sldId id="276" r:id="rId46"/>
    <p:sldId id="277" r:id="rId47"/>
    <p:sldId id="279" r:id="rId48"/>
    <p:sldId id="27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BDEF90-3E7B-4A0A-B396-B6D332033E7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9CAA9CB-685C-4E3B-91A4-EF8BC6397A63}">
      <dgm:prSet/>
      <dgm:spPr/>
      <dgm:t>
        <a:bodyPr/>
        <a:lstStyle/>
        <a:p>
          <a:pPr rtl="0"/>
          <a:r>
            <a:rPr lang="en-US" b="1" smtClean="0"/>
            <a:t>Login và User</a:t>
          </a:r>
          <a:endParaRPr lang="en-US"/>
        </a:p>
      </dgm:t>
    </dgm:pt>
    <dgm:pt modelId="{9B51BC30-41B8-4E74-B32E-0FDEDE5D94A7}" type="parTrans" cxnId="{A9851CC9-C727-4F33-8B4B-778B74321B69}">
      <dgm:prSet/>
      <dgm:spPr/>
      <dgm:t>
        <a:bodyPr/>
        <a:lstStyle/>
        <a:p>
          <a:endParaRPr lang="en-US"/>
        </a:p>
      </dgm:t>
    </dgm:pt>
    <dgm:pt modelId="{1E567038-72B9-479A-BBDF-4AA5B9663FAA}" type="sibTrans" cxnId="{A9851CC9-C727-4F33-8B4B-778B74321B69}">
      <dgm:prSet/>
      <dgm:spPr/>
      <dgm:t>
        <a:bodyPr/>
        <a:lstStyle/>
        <a:p>
          <a:endParaRPr lang="en-US"/>
        </a:p>
      </dgm:t>
    </dgm:pt>
    <dgm:pt modelId="{6AB2B3D1-D748-4068-B16A-5D2453F856D7}">
      <dgm:prSet/>
      <dgm:spPr/>
      <dgm:t>
        <a:bodyPr/>
        <a:lstStyle/>
        <a:p>
          <a:pPr rtl="0"/>
          <a:r>
            <a:rPr lang="en-US" b="1" smtClean="0"/>
            <a:t>Server Role</a:t>
          </a:r>
          <a:endParaRPr lang="en-US"/>
        </a:p>
      </dgm:t>
    </dgm:pt>
    <dgm:pt modelId="{95A77D44-5B44-4303-B23A-DE780A559D0C}" type="parTrans" cxnId="{B27C967F-9164-408E-866D-88097F5561A3}">
      <dgm:prSet/>
      <dgm:spPr/>
      <dgm:t>
        <a:bodyPr/>
        <a:lstStyle/>
        <a:p>
          <a:endParaRPr lang="en-US"/>
        </a:p>
      </dgm:t>
    </dgm:pt>
    <dgm:pt modelId="{EE9C8763-345B-4666-9525-FDB8A00A59AA}" type="sibTrans" cxnId="{B27C967F-9164-408E-866D-88097F5561A3}">
      <dgm:prSet/>
      <dgm:spPr/>
      <dgm:t>
        <a:bodyPr/>
        <a:lstStyle/>
        <a:p>
          <a:endParaRPr lang="en-US"/>
        </a:p>
      </dgm:t>
    </dgm:pt>
    <dgm:pt modelId="{F101A605-C3A0-4B0B-B8FA-23AB1B53A46C}">
      <dgm:prSet/>
      <dgm:spPr/>
      <dgm:t>
        <a:bodyPr/>
        <a:lstStyle/>
        <a:p>
          <a:pPr rtl="0"/>
          <a:r>
            <a:rPr lang="en-US" b="1" smtClean="0"/>
            <a:t>Database Role</a:t>
          </a:r>
          <a:endParaRPr lang="en-US"/>
        </a:p>
      </dgm:t>
    </dgm:pt>
    <dgm:pt modelId="{2AAFAFF6-0115-4AF2-95B0-A956125DB1CA}" type="parTrans" cxnId="{6F22BA31-BE91-4838-98CC-B92B9C080034}">
      <dgm:prSet/>
      <dgm:spPr/>
      <dgm:t>
        <a:bodyPr/>
        <a:lstStyle/>
        <a:p>
          <a:endParaRPr lang="en-US"/>
        </a:p>
      </dgm:t>
    </dgm:pt>
    <dgm:pt modelId="{A0777FC2-2B2F-4B5C-8682-CCA40AFC0741}" type="sibTrans" cxnId="{6F22BA31-BE91-4838-98CC-B92B9C080034}">
      <dgm:prSet/>
      <dgm:spPr/>
      <dgm:t>
        <a:bodyPr/>
        <a:lstStyle/>
        <a:p>
          <a:endParaRPr lang="en-US"/>
        </a:p>
      </dgm:t>
    </dgm:pt>
    <dgm:pt modelId="{ADB2A6E4-779E-4CBA-8A5F-AB4685F8B202}">
      <dgm:prSet/>
      <dgm:spPr/>
      <dgm:t>
        <a:bodyPr/>
        <a:lstStyle/>
        <a:p>
          <a:pPr rtl="0"/>
          <a:r>
            <a:rPr lang="en-US" b="1" smtClean="0"/>
            <a:t>Authentication</a:t>
          </a:r>
          <a:endParaRPr lang="en-US"/>
        </a:p>
      </dgm:t>
    </dgm:pt>
    <dgm:pt modelId="{043669ED-8F0B-4A33-9A30-51E0FF16D8A2}" type="parTrans" cxnId="{5B25ADC2-C084-439B-86AC-0341BF8CA669}">
      <dgm:prSet/>
      <dgm:spPr/>
      <dgm:t>
        <a:bodyPr/>
        <a:lstStyle/>
        <a:p>
          <a:endParaRPr lang="en-US"/>
        </a:p>
      </dgm:t>
    </dgm:pt>
    <dgm:pt modelId="{1C463CF5-74AA-4D2E-9432-A9FD3CD30527}" type="sibTrans" cxnId="{5B25ADC2-C084-439B-86AC-0341BF8CA669}">
      <dgm:prSet/>
      <dgm:spPr/>
      <dgm:t>
        <a:bodyPr/>
        <a:lstStyle/>
        <a:p>
          <a:endParaRPr lang="en-US"/>
        </a:p>
      </dgm:t>
    </dgm:pt>
    <dgm:pt modelId="{C64E8D4B-9B75-40CF-A140-A199D621BA22}" type="pres">
      <dgm:prSet presAssocID="{91BDEF90-3E7B-4A0A-B396-B6D332033E76}" presName="Name0" presStyleCnt="0">
        <dgm:presLayoutVars>
          <dgm:dir/>
          <dgm:animLvl val="lvl"/>
          <dgm:resizeHandles val="exact"/>
        </dgm:presLayoutVars>
      </dgm:prSet>
      <dgm:spPr/>
      <dgm:t>
        <a:bodyPr/>
        <a:lstStyle/>
        <a:p>
          <a:endParaRPr lang="en-US"/>
        </a:p>
      </dgm:t>
    </dgm:pt>
    <dgm:pt modelId="{4FF1A640-9DBD-4152-9912-09503F9673E0}" type="pres">
      <dgm:prSet presAssocID="{69CAA9CB-685C-4E3B-91A4-EF8BC6397A63}" presName="linNode" presStyleCnt="0"/>
      <dgm:spPr/>
    </dgm:pt>
    <dgm:pt modelId="{B9D55724-4D1C-4F6F-B9A3-68D706E7E3BD}" type="pres">
      <dgm:prSet presAssocID="{69CAA9CB-685C-4E3B-91A4-EF8BC6397A63}" presName="parentText" presStyleLbl="node1" presStyleIdx="0" presStyleCnt="4">
        <dgm:presLayoutVars>
          <dgm:chMax val="1"/>
          <dgm:bulletEnabled val="1"/>
        </dgm:presLayoutVars>
      </dgm:prSet>
      <dgm:spPr/>
      <dgm:t>
        <a:bodyPr/>
        <a:lstStyle/>
        <a:p>
          <a:endParaRPr lang="en-US"/>
        </a:p>
      </dgm:t>
    </dgm:pt>
    <dgm:pt modelId="{899E2D2F-9E9A-4B78-9081-DF4A0D4ACC22}" type="pres">
      <dgm:prSet presAssocID="{1E567038-72B9-479A-BBDF-4AA5B9663FAA}" presName="sp" presStyleCnt="0"/>
      <dgm:spPr/>
    </dgm:pt>
    <dgm:pt modelId="{790F267C-79A8-416D-81E9-9431B7DC2028}" type="pres">
      <dgm:prSet presAssocID="{6AB2B3D1-D748-4068-B16A-5D2453F856D7}" presName="linNode" presStyleCnt="0"/>
      <dgm:spPr/>
    </dgm:pt>
    <dgm:pt modelId="{C82771B2-CC54-4E9F-9F33-8126DDF7336D}" type="pres">
      <dgm:prSet presAssocID="{6AB2B3D1-D748-4068-B16A-5D2453F856D7}" presName="parentText" presStyleLbl="node1" presStyleIdx="1" presStyleCnt="4">
        <dgm:presLayoutVars>
          <dgm:chMax val="1"/>
          <dgm:bulletEnabled val="1"/>
        </dgm:presLayoutVars>
      </dgm:prSet>
      <dgm:spPr/>
      <dgm:t>
        <a:bodyPr/>
        <a:lstStyle/>
        <a:p>
          <a:endParaRPr lang="en-US"/>
        </a:p>
      </dgm:t>
    </dgm:pt>
    <dgm:pt modelId="{FD27604C-84AC-4AD5-8600-C35834D136BF}" type="pres">
      <dgm:prSet presAssocID="{EE9C8763-345B-4666-9525-FDB8A00A59AA}" presName="sp" presStyleCnt="0"/>
      <dgm:spPr/>
    </dgm:pt>
    <dgm:pt modelId="{7DD28504-1B57-418E-AACF-E2B39C4E6CD7}" type="pres">
      <dgm:prSet presAssocID="{F101A605-C3A0-4B0B-B8FA-23AB1B53A46C}" presName="linNode" presStyleCnt="0"/>
      <dgm:spPr/>
    </dgm:pt>
    <dgm:pt modelId="{08AC804F-5110-4465-BEDA-539B3DF2C565}" type="pres">
      <dgm:prSet presAssocID="{F101A605-C3A0-4B0B-B8FA-23AB1B53A46C}" presName="parentText" presStyleLbl="node1" presStyleIdx="2" presStyleCnt="4">
        <dgm:presLayoutVars>
          <dgm:chMax val="1"/>
          <dgm:bulletEnabled val="1"/>
        </dgm:presLayoutVars>
      </dgm:prSet>
      <dgm:spPr/>
      <dgm:t>
        <a:bodyPr/>
        <a:lstStyle/>
        <a:p>
          <a:endParaRPr lang="en-US"/>
        </a:p>
      </dgm:t>
    </dgm:pt>
    <dgm:pt modelId="{BCBC665F-C7BA-4383-AA9B-B6126C0E9CBC}" type="pres">
      <dgm:prSet presAssocID="{A0777FC2-2B2F-4B5C-8682-CCA40AFC0741}" presName="sp" presStyleCnt="0"/>
      <dgm:spPr/>
    </dgm:pt>
    <dgm:pt modelId="{F46B1442-22F8-45DD-ABD3-823FB661EAB2}" type="pres">
      <dgm:prSet presAssocID="{ADB2A6E4-779E-4CBA-8A5F-AB4685F8B202}" presName="linNode" presStyleCnt="0"/>
      <dgm:spPr/>
    </dgm:pt>
    <dgm:pt modelId="{CC503BDA-3323-4191-B452-80A8FF8E51B4}" type="pres">
      <dgm:prSet presAssocID="{ADB2A6E4-779E-4CBA-8A5F-AB4685F8B202}" presName="parentText" presStyleLbl="node1" presStyleIdx="3" presStyleCnt="4">
        <dgm:presLayoutVars>
          <dgm:chMax val="1"/>
          <dgm:bulletEnabled val="1"/>
        </dgm:presLayoutVars>
      </dgm:prSet>
      <dgm:spPr/>
      <dgm:t>
        <a:bodyPr/>
        <a:lstStyle/>
        <a:p>
          <a:endParaRPr lang="en-US"/>
        </a:p>
      </dgm:t>
    </dgm:pt>
  </dgm:ptLst>
  <dgm:cxnLst>
    <dgm:cxn modelId="{6F22BA31-BE91-4838-98CC-B92B9C080034}" srcId="{91BDEF90-3E7B-4A0A-B396-B6D332033E76}" destId="{F101A605-C3A0-4B0B-B8FA-23AB1B53A46C}" srcOrd="2" destOrd="0" parTransId="{2AAFAFF6-0115-4AF2-95B0-A956125DB1CA}" sibTransId="{A0777FC2-2B2F-4B5C-8682-CCA40AFC0741}"/>
    <dgm:cxn modelId="{057C80BF-CD1C-4E68-82B8-AF50C2CD702A}" type="presOf" srcId="{ADB2A6E4-779E-4CBA-8A5F-AB4685F8B202}" destId="{CC503BDA-3323-4191-B452-80A8FF8E51B4}" srcOrd="0" destOrd="0" presId="urn:microsoft.com/office/officeart/2005/8/layout/vList5"/>
    <dgm:cxn modelId="{A9851CC9-C727-4F33-8B4B-778B74321B69}" srcId="{91BDEF90-3E7B-4A0A-B396-B6D332033E76}" destId="{69CAA9CB-685C-4E3B-91A4-EF8BC6397A63}" srcOrd="0" destOrd="0" parTransId="{9B51BC30-41B8-4E74-B32E-0FDEDE5D94A7}" sibTransId="{1E567038-72B9-479A-BBDF-4AA5B9663FAA}"/>
    <dgm:cxn modelId="{4CC7F05A-6A4D-466D-A70C-35F5487246D8}" type="presOf" srcId="{F101A605-C3A0-4B0B-B8FA-23AB1B53A46C}" destId="{08AC804F-5110-4465-BEDA-539B3DF2C565}" srcOrd="0" destOrd="0" presId="urn:microsoft.com/office/officeart/2005/8/layout/vList5"/>
    <dgm:cxn modelId="{B27C967F-9164-408E-866D-88097F5561A3}" srcId="{91BDEF90-3E7B-4A0A-B396-B6D332033E76}" destId="{6AB2B3D1-D748-4068-B16A-5D2453F856D7}" srcOrd="1" destOrd="0" parTransId="{95A77D44-5B44-4303-B23A-DE780A559D0C}" sibTransId="{EE9C8763-345B-4666-9525-FDB8A00A59AA}"/>
    <dgm:cxn modelId="{F9A89B3B-8F51-480F-9335-0A2C698AD398}" type="presOf" srcId="{91BDEF90-3E7B-4A0A-B396-B6D332033E76}" destId="{C64E8D4B-9B75-40CF-A140-A199D621BA22}" srcOrd="0" destOrd="0" presId="urn:microsoft.com/office/officeart/2005/8/layout/vList5"/>
    <dgm:cxn modelId="{E767B5CB-9442-4430-BA2D-83F17E690A0C}" type="presOf" srcId="{69CAA9CB-685C-4E3B-91A4-EF8BC6397A63}" destId="{B9D55724-4D1C-4F6F-B9A3-68D706E7E3BD}" srcOrd="0" destOrd="0" presId="urn:microsoft.com/office/officeart/2005/8/layout/vList5"/>
    <dgm:cxn modelId="{206F76DA-86D3-4497-9960-1A823DB6F7B4}" type="presOf" srcId="{6AB2B3D1-D748-4068-B16A-5D2453F856D7}" destId="{C82771B2-CC54-4E9F-9F33-8126DDF7336D}" srcOrd="0" destOrd="0" presId="urn:microsoft.com/office/officeart/2005/8/layout/vList5"/>
    <dgm:cxn modelId="{5B25ADC2-C084-439B-86AC-0341BF8CA669}" srcId="{91BDEF90-3E7B-4A0A-B396-B6D332033E76}" destId="{ADB2A6E4-779E-4CBA-8A5F-AB4685F8B202}" srcOrd="3" destOrd="0" parTransId="{043669ED-8F0B-4A33-9A30-51E0FF16D8A2}" sibTransId="{1C463CF5-74AA-4D2E-9432-A9FD3CD30527}"/>
    <dgm:cxn modelId="{491BD9B9-1CCE-4C0A-96D6-12E8CEA27C33}" type="presParOf" srcId="{C64E8D4B-9B75-40CF-A140-A199D621BA22}" destId="{4FF1A640-9DBD-4152-9912-09503F9673E0}" srcOrd="0" destOrd="0" presId="urn:microsoft.com/office/officeart/2005/8/layout/vList5"/>
    <dgm:cxn modelId="{4288E078-F0BD-4B7A-821C-9AE62A96EC8D}" type="presParOf" srcId="{4FF1A640-9DBD-4152-9912-09503F9673E0}" destId="{B9D55724-4D1C-4F6F-B9A3-68D706E7E3BD}" srcOrd="0" destOrd="0" presId="urn:microsoft.com/office/officeart/2005/8/layout/vList5"/>
    <dgm:cxn modelId="{30CC9FFE-C2A3-48AC-9231-C4B19BC45314}" type="presParOf" srcId="{C64E8D4B-9B75-40CF-A140-A199D621BA22}" destId="{899E2D2F-9E9A-4B78-9081-DF4A0D4ACC22}" srcOrd="1" destOrd="0" presId="urn:microsoft.com/office/officeart/2005/8/layout/vList5"/>
    <dgm:cxn modelId="{E2775E0A-74A1-40A0-873F-C62D6EFAE99C}" type="presParOf" srcId="{C64E8D4B-9B75-40CF-A140-A199D621BA22}" destId="{790F267C-79A8-416D-81E9-9431B7DC2028}" srcOrd="2" destOrd="0" presId="urn:microsoft.com/office/officeart/2005/8/layout/vList5"/>
    <dgm:cxn modelId="{ED665F7C-6EF0-4BDF-BD03-7216AF6C532B}" type="presParOf" srcId="{790F267C-79A8-416D-81E9-9431B7DC2028}" destId="{C82771B2-CC54-4E9F-9F33-8126DDF7336D}" srcOrd="0" destOrd="0" presId="urn:microsoft.com/office/officeart/2005/8/layout/vList5"/>
    <dgm:cxn modelId="{E7D0A1BA-B35B-4D89-ABAC-3347F45E8C10}" type="presParOf" srcId="{C64E8D4B-9B75-40CF-A140-A199D621BA22}" destId="{FD27604C-84AC-4AD5-8600-C35834D136BF}" srcOrd="3" destOrd="0" presId="urn:microsoft.com/office/officeart/2005/8/layout/vList5"/>
    <dgm:cxn modelId="{DC5280FC-118E-4EC1-BABA-43453E2DA4E1}" type="presParOf" srcId="{C64E8D4B-9B75-40CF-A140-A199D621BA22}" destId="{7DD28504-1B57-418E-AACF-E2B39C4E6CD7}" srcOrd="4" destOrd="0" presId="urn:microsoft.com/office/officeart/2005/8/layout/vList5"/>
    <dgm:cxn modelId="{A62FEC1E-5EEF-4186-ABC4-84496FA7BC19}" type="presParOf" srcId="{7DD28504-1B57-418E-AACF-E2B39C4E6CD7}" destId="{08AC804F-5110-4465-BEDA-539B3DF2C565}" srcOrd="0" destOrd="0" presId="urn:microsoft.com/office/officeart/2005/8/layout/vList5"/>
    <dgm:cxn modelId="{FEDF5F8B-FBDD-4FFD-8664-46D86F21B6F7}" type="presParOf" srcId="{C64E8D4B-9B75-40CF-A140-A199D621BA22}" destId="{BCBC665F-C7BA-4383-AA9B-B6126C0E9CBC}" srcOrd="5" destOrd="0" presId="urn:microsoft.com/office/officeart/2005/8/layout/vList5"/>
    <dgm:cxn modelId="{C1DD9C11-8F16-47A6-9156-3392CCF481E1}" type="presParOf" srcId="{C64E8D4B-9B75-40CF-A140-A199D621BA22}" destId="{F46B1442-22F8-45DD-ABD3-823FB661EAB2}" srcOrd="6" destOrd="0" presId="urn:microsoft.com/office/officeart/2005/8/layout/vList5"/>
    <dgm:cxn modelId="{12EEEADB-997A-4C94-BC4B-91C8E61FEB92}" type="presParOf" srcId="{F46B1442-22F8-45DD-ABD3-823FB661EAB2}" destId="{CC503BDA-3323-4191-B452-80A8FF8E51B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BDEF90-3E7B-4A0A-B396-B6D332033E7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64E8D4B-9B75-40CF-A140-A199D621BA22}" type="pres">
      <dgm:prSet presAssocID="{91BDEF90-3E7B-4A0A-B396-B6D332033E76}" presName="Name0" presStyleCnt="0">
        <dgm:presLayoutVars>
          <dgm:dir/>
          <dgm:animLvl val="lvl"/>
          <dgm:resizeHandles val="exact"/>
        </dgm:presLayoutVars>
      </dgm:prSet>
      <dgm:spPr/>
      <dgm:t>
        <a:bodyPr/>
        <a:lstStyle/>
        <a:p>
          <a:endParaRPr lang="en-US"/>
        </a:p>
      </dgm:t>
    </dgm:pt>
  </dgm:ptLst>
  <dgm:cxnLst>
    <dgm:cxn modelId="{7FC6F58A-71F8-4AA7-982D-21D047193E27}" type="presOf" srcId="{91BDEF90-3E7B-4A0A-B396-B6D332033E76}" destId="{C64E8D4B-9B75-40CF-A140-A199D621BA2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55724-4D1C-4F6F-B9A3-68D706E7E3BD}">
      <dsp:nvSpPr>
        <dsp:cNvPr id="0" name=""/>
        <dsp:cNvSpPr/>
      </dsp:nvSpPr>
      <dsp:spPr>
        <a:xfrm>
          <a:off x="2633471" y="2265"/>
          <a:ext cx="2962656" cy="1089501"/>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smtClean="0"/>
            <a:t>Login và User</a:t>
          </a:r>
          <a:endParaRPr lang="en-US" sz="2700" kern="1200"/>
        </a:p>
      </dsp:txBody>
      <dsp:txXfrm>
        <a:off x="2686656" y="55450"/>
        <a:ext cx="2856286" cy="983131"/>
      </dsp:txXfrm>
    </dsp:sp>
    <dsp:sp modelId="{C82771B2-CC54-4E9F-9F33-8126DDF7336D}">
      <dsp:nvSpPr>
        <dsp:cNvPr id="0" name=""/>
        <dsp:cNvSpPr/>
      </dsp:nvSpPr>
      <dsp:spPr>
        <a:xfrm>
          <a:off x="2633471" y="1146241"/>
          <a:ext cx="2962656" cy="1089501"/>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smtClean="0"/>
            <a:t>Server Role</a:t>
          </a:r>
          <a:endParaRPr lang="en-US" sz="2700" kern="1200"/>
        </a:p>
      </dsp:txBody>
      <dsp:txXfrm>
        <a:off x="2686656" y="1199426"/>
        <a:ext cx="2856286" cy="983131"/>
      </dsp:txXfrm>
    </dsp:sp>
    <dsp:sp modelId="{08AC804F-5110-4465-BEDA-539B3DF2C565}">
      <dsp:nvSpPr>
        <dsp:cNvPr id="0" name=""/>
        <dsp:cNvSpPr/>
      </dsp:nvSpPr>
      <dsp:spPr>
        <a:xfrm>
          <a:off x="2633471" y="2290218"/>
          <a:ext cx="2962656" cy="1089501"/>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smtClean="0"/>
            <a:t>Database Role</a:t>
          </a:r>
          <a:endParaRPr lang="en-US" sz="2700" kern="1200"/>
        </a:p>
      </dsp:txBody>
      <dsp:txXfrm>
        <a:off x="2686656" y="2343403"/>
        <a:ext cx="2856286" cy="983131"/>
      </dsp:txXfrm>
    </dsp:sp>
    <dsp:sp modelId="{CC503BDA-3323-4191-B452-80A8FF8E51B4}">
      <dsp:nvSpPr>
        <dsp:cNvPr id="0" name=""/>
        <dsp:cNvSpPr/>
      </dsp:nvSpPr>
      <dsp:spPr>
        <a:xfrm>
          <a:off x="2633471" y="3434195"/>
          <a:ext cx="2962656" cy="1089501"/>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smtClean="0"/>
            <a:t>Authentication</a:t>
          </a:r>
          <a:endParaRPr lang="en-US" sz="2700" kern="1200"/>
        </a:p>
      </dsp:txBody>
      <dsp:txXfrm>
        <a:off x="2686656" y="3487380"/>
        <a:ext cx="2856286" cy="9831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10/11/2015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10/11/2015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10/11/2015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10/11/2015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10/11/2015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10/11/2015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10/11/2015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686800" cy="1752600"/>
          </a:xfrm>
        </p:spPr>
        <p:txBody>
          <a:bodyPr anchor="ctr">
            <a:noAutofit/>
          </a:bodyPr>
          <a:lstStyle/>
          <a:p>
            <a:pPr algn="l"/>
            <a:r>
              <a:rPr lang="en-US" sz="4400" b="1" dirty="0" smtClean="0">
                <a:solidFill>
                  <a:srgbClr val="C00000"/>
                </a:solidFill>
                <a:latin typeface="Times New Roman" pitchFamily="18" charset="0"/>
                <a:cs typeface="Times New Roman" pitchFamily="18" charset="0"/>
              </a:rPr>
              <a:t>Bài 5: Bảo mật và an toàn dữ liệu trong SQL Server</a:t>
            </a:r>
            <a:endParaRPr lang="en-US" sz="4400" b="1" dirty="0">
              <a:solidFill>
                <a:srgbClr val="C00000"/>
              </a:solidFill>
              <a:latin typeface="Times New Roman" pitchFamily="18" charset="0"/>
              <a:cs typeface="Times New Roman" pitchFamily="18" charset="0"/>
            </a:endParaRPr>
          </a:p>
        </p:txBody>
      </p:sp>
      <p:sp>
        <p:nvSpPr>
          <p:cNvPr id="4" name="Title 1"/>
          <p:cNvSpPr txBox="1">
            <a:spLocks/>
          </p:cNvSpPr>
          <p:nvPr/>
        </p:nvSpPr>
        <p:spPr>
          <a:xfrm>
            <a:off x="228600" y="2819400"/>
            <a:ext cx="8686800" cy="3581400"/>
          </a:xfrm>
          <a:prstGeom prst="rect">
            <a:avLst/>
          </a:prstGeom>
        </p:spPr>
        <p:txBody>
          <a:bodyPr vert="horz" anchor="t">
            <a:noAutofit/>
          </a:bodyPr>
          <a:lstStyle/>
          <a:p>
            <a:pPr marL="571500" indent="-571500"/>
            <a:r>
              <a:rPr lang="en-US" sz="2800" b="1" dirty="0" smtClean="0"/>
              <a:t>I. B</a:t>
            </a:r>
            <a:r>
              <a:rPr lang="vi-VN" sz="2800" b="1" dirty="0" smtClean="0"/>
              <a:t>ảo mật trong SQL Server</a:t>
            </a:r>
            <a:endParaRPr lang="en-US" sz="2800" b="1" dirty="0" smtClean="0"/>
          </a:p>
          <a:p>
            <a:pPr marL="571500" indent="-571500">
              <a:buAutoNum type="romanUcPeriod"/>
            </a:pPr>
            <a:endParaRPr lang="en-US" sz="2800" b="1" dirty="0" smtClean="0"/>
          </a:p>
          <a:p>
            <a:r>
              <a:rPr lang="vi-VN" sz="2800" b="1" dirty="0" smtClean="0"/>
              <a:t>II. Sao lưu (Backup) và khôi phục dữ liệu (Restore)</a:t>
            </a:r>
            <a:endParaRPr lang="en-US" sz="28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610600" cy="4614672"/>
          </a:xfrm>
        </p:spPr>
        <p:txBody>
          <a:bodyPr>
            <a:noAutofit/>
          </a:bodyPr>
          <a:lstStyle/>
          <a:p>
            <a:pPr marL="457200" indent="-457200">
              <a:buNone/>
            </a:pPr>
            <a:r>
              <a:rPr lang="vi-VN" sz="3000" smtClean="0">
                <a:latin typeface="Times New Roman" pitchFamily="18" charset="0"/>
                <a:cs typeface="Times New Roman" pitchFamily="18" charset="0"/>
              </a:rPr>
              <a:t>Khi </a:t>
            </a:r>
            <a:r>
              <a:rPr lang="vi-VN" sz="3000">
                <a:latin typeface="Times New Roman" pitchFamily="18" charset="0"/>
                <a:cs typeface="Times New Roman" pitchFamily="18" charset="0"/>
              </a:rPr>
              <a:t>đăng nhập vào SQL Server, </a:t>
            </a:r>
            <a:r>
              <a:rPr lang="en-US" sz="3000" smtClean="0">
                <a:latin typeface="Times New Roman" pitchFamily="18" charset="0"/>
                <a:cs typeface="Times New Roman" pitchFamily="18" charset="0"/>
              </a:rPr>
              <a:t>người dùng</a:t>
            </a:r>
            <a:r>
              <a:rPr lang="vi-VN" sz="3000" smtClean="0">
                <a:latin typeface="Times New Roman" pitchFamily="18" charset="0"/>
                <a:cs typeface="Times New Roman" pitchFamily="18" charset="0"/>
              </a:rPr>
              <a:t> </a:t>
            </a:r>
            <a:r>
              <a:rPr lang="vi-VN" sz="3000">
                <a:latin typeface="Times New Roman" pitchFamily="18" charset="0"/>
                <a:cs typeface="Times New Roman" pitchFamily="18" charset="0"/>
              </a:rPr>
              <a:t>cũng </a:t>
            </a:r>
            <a:r>
              <a:rPr lang="vi-VN" sz="3000" smtClean="0">
                <a:latin typeface="Times New Roman" pitchFamily="18" charset="0"/>
                <a:cs typeface="Times New Roman" pitchFamily="18" charset="0"/>
              </a:rPr>
              <a:t>phải </a:t>
            </a:r>
            <a:r>
              <a:rPr lang="vi-VN" sz="3000">
                <a:latin typeface="Times New Roman" pitchFamily="18" charset="0"/>
                <a:cs typeface="Times New Roman" pitchFamily="18" charset="0"/>
              </a:rPr>
              <a:t>chọn một trong hai cơ chế xác thực. Nếu chọn windows, chính account hiện đang đăng nhập vào windows được dùng</a:t>
            </a:r>
            <a:r>
              <a:rPr lang="vi-VN" sz="3000" smtClean="0">
                <a:latin typeface="Times New Roman" pitchFamily="18" charset="0"/>
                <a:cs typeface="Times New Roman" pitchFamily="18" charset="0"/>
              </a:rPr>
              <a:t>.</a:t>
            </a:r>
            <a:r>
              <a:rPr lang="en-US" sz="3000" smtClean="0">
                <a:latin typeface="Times New Roman" pitchFamily="18" charset="0"/>
                <a:cs typeface="Times New Roman" pitchFamily="18" charset="0"/>
              </a:rPr>
              <a:t> Người dùng </a:t>
            </a:r>
            <a:r>
              <a:rPr lang="vi-VN" sz="3000" smtClean="0">
                <a:latin typeface="Times New Roman" pitchFamily="18" charset="0"/>
                <a:cs typeface="Times New Roman" pitchFamily="18" charset="0"/>
              </a:rPr>
              <a:t>không </a:t>
            </a:r>
            <a:r>
              <a:rPr lang="vi-VN" sz="3000">
                <a:latin typeface="Times New Roman" pitchFamily="18" charset="0"/>
                <a:cs typeface="Times New Roman" pitchFamily="18" charset="0"/>
              </a:rPr>
              <a:t>có quyền chọn login và thực tế, SQL Server sẽ vòng xuống windows và kiểm tra xem account nào đang đăng nhập vào windows, nó sẽ lấy account đó và xem có nằm trong danh sách login của nó hay không. Nếu có thì nó cho vào còn nếu không nó sẽ chặn lại</a:t>
            </a:r>
            <a:r>
              <a:rPr lang="vi-VN" sz="3000" smtClean="0">
                <a:latin typeface="Times New Roman" pitchFamily="18" charset="0"/>
                <a:cs typeface="Times New Roman" pitchFamily="18" charset="0"/>
              </a:rPr>
              <a:t>.</a:t>
            </a:r>
            <a:endParaRPr lang="en-US" sz="3000" b="1"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vi-VN" sz="4400">
                <a:latin typeface="Times New Roman" pitchFamily="18" charset="0"/>
                <a:cs typeface="Times New Roman" pitchFamily="18" charset="0"/>
              </a:rPr>
              <a:t>windows authentication</a:t>
            </a:r>
            <a:endParaRPr lang="en-US" dirty="0">
              <a:solidFill>
                <a:srgbClr val="C00000"/>
              </a:solidFill>
            </a:endParaRPr>
          </a:p>
        </p:txBody>
      </p:sp>
    </p:spTree>
    <p:extLst>
      <p:ext uri="{BB962C8B-B14F-4D97-AF65-F5344CB8AC3E}">
        <p14:creationId xmlns:p14="http://schemas.microsoft.com/office/powerpoint/2010/main" val="3159235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457200" indent="-457200">
              <a:buNone/>
            </a:pPr>
            <a:r>
              <a:rPr lang="vi-VN" sz="3000" smtClean="0">
                <a:latin typeface="Times New Roman" pitchFamily="18" charset="0"/>
                <a:cs typeface="Times New Roman" pitchFamily="18" charset="0"/>
              </a:rPr>
              <a:t>Nếu </a:t>
            </a:r>
            <a:r>
              <a:rPr lang="vi-VN" sz="3000">
                <a:latin typeface="Times New Roman" pitchFamily="18" charset="0"/>
                <a:cs typeface="Times New Roman" pitchFamily="18" charset="0"/>
              </a:rPr>
              <a:t>chọn SQL Server authentication, bạn cần cung cấp login name và password và cả hai đều được lưu trong SQL </a:t>
            </a:r>
            <a:r>
              <a:rPr lang="vi-VN" sz="3000" smtClean="0">
                <a:latin typeface="Times New Roman" pitchFamily="18" charset="0"/>
                <a:cs typeface="Times New Roman" pitchFamily="18" charset="0"/>
              </a:rPr>
              <a:t>Server.</a:t>
            </a:r>
            <a:endParaRPr lang="en-US" sz="3000" smtClean="0">
              <a:latin typeface="Times New Roman" pitchFamily="18" charset="0"/>
              <a:cs typeface="Times New Roman" pitchFamily="18" charset="0"/>
            </a:endParaRPr>
          </a:p>
          <a:p>
            <a:pPr marL="457200" indent="-457200">
              <a:buNone/>
            </a:pPr>
            <a:r>
              <a:rPr lang="vi-VN" sz="3000" smtClean="0">
                <a:latin typeface="Times New Roman" pitchFamily="18" charset="0"/>
                <a:cs typeface="Times New Roman" pitchFamily="18" charset="0"/>
              </a:rPr>
              <a:t>Khi </a:t>
            </a:r>
            <a:r>
              <a:rPr lang="vi-VN" sz="3000">
                <a:latin typeface="Times New Roman" pitchFamily="18" charset="0"/>
                <a:cs typeface="Times New Roman" pitchFamily="18" charset="0"/>
              </a:rPr>
              <a:t>đăng nhập vào SQL Server, bạn cũng sẽ phải chọn một trong hai cơ chế xác </a:t>
            </a:r>
            <a:r>
              <a:rPr lang="vi-VN" sz="3000" smtClean="0">
                <a:latin typeface="Times New Roman" pitchFamily="18" charset="0"/>
                <a:cs typeface="Times New Roman" pitchFamily="18" charset="0"/>
              </a:rPr>
              <a:t>thực</a:t>
            </a:r>
            <a:r>
              <a:rPr lang="en-US" sz="3000" smtClean="0">
                <a:latin typeface="Times New Roman" pitchFamily="18" charset="0"/>
                <a:cs typeface="Times New Roman" pitchFamily="18" charset="0"/>
              </a:rPr>
              <a:t> trên</a:t>
            </a:r>
            <a:r>
              <a:rPr lang="vi-VN" sz="3000" smtClean="0">
                <a:latin typeface="Times New Roman" pitchFamily="18" charset="0"/>
                <a:cs typeface="Times New Roman" pitchFamily="18" charset="0"/>
              </a:rPr>
              <a:t>. </a:t>
            </a:r>
            <a:endParaRPr lang="en-US" sz="3000" smtClean="0">
              <a:latin typeface="Times New Roman" pitchFamily="18" charset="0"/>
              <a:cs typeface="Times New Roman" pitchFamily="18" charset="0"/>
            </a:endParaRPr>
          </a:p>
          <a:p>
            <a:pPr marL="457200" indent="-457200">
              <a:buNone/>
            </a:pPr>
            <a:r>
              <a:rPr lang="en-US" sz="3000" smtClean="0">
                <a:latin typeface="Times New Roman" pitchFamily="18" charset="0"/>
                <a:cs typeface="Times New Roman" pitchFamily="18" charset="0"/>
              </a:rPr>
              <a:t>Với </a:t>
            </a:r>
            <a:r>
              <a:rPr lang="vi-VN" sz="3000" smtClean="0">
                <a:latin typeface="Times New Roman" pitchFamily="18" charset="0"/>
                <a:cs typeface="Times New Roman" pitchFamily="18" charset="0"/>
              </a:rPr>
              <a:t>SQL </a:t>
            </a:r>
            <a:r>
              <a:rPr lang="vi-VN" sz="3000">
                <a:latin typeface="Times New Roman" pitchFamily="18" charset="0"/>
                <a:cs typeface="Times New Roman" pitchFamily="18" charset="0"/>
              </a:rPr>
              <a:t>Server </a:t>
            </a:r>
            <a:r>
              <a:rPr lang="vi-VN" sz="3000" smtClean="0">
                <a:latin typeface="Times New Roman" pitchFamily="18" charset="0"/>
                <a:cs typeface="Times New Roman" pitchFamily="18" charset="0"/>
              </a:rPr>
              <a:t>authentication</a:t>
            </a:r>
            <a:r>
              <a:rPr lang="en-US" sz="3000" smtClean="0">
                <a:latin typeface="Times New Roman" pitchFamily="18" charset="0"/>
                <a:cs typeface="Times New Roman" pitchFamily="18" charset="0"/>
              </a:rPr>
              <a:t>: </a:t>
            </a:r>
            <a:r>
              <a:rPr lang="vi-VN" sz="3000" smtClean="0">
                <a:latin typeface="Times New Roman" pitchFamily="18" charset="0"/>
                <a:cs typeface="Times New Roman" pitchFamily="18" charset="0"/>
              </a:rPr>
              <a:t> </a:t>
            </a:r>
            <a:r>
              <a:rPr lang="en-US" sz="3000" smtClean="0">
                <a:latin typeface="Times New Roman" pitchFamily="18" charset="0"/>
                <a:cs typeface="Times New Roman" pitchFamily="18" charset="0"/>
              </a:rPr>
              <a:t>người dùng </a:t>
            </a:r>
            <a:r>
              <a:rPr lang="vi-VN" sz="3000" smtClean="0">
                <a:latin typeface="Times New Roman" pitchFamily="18" charset="0"/>
                <a:cs typeface="Times New Roman" pitchFamily="18" charset="0"/>
              </a:rPr>
              <a:t>cung </a:t>
            </a:r>
            <a:r>
              <a:rPr lang="vi-VN" sz="3000">
                <a:latin typeface="Times New Roman" pitchFamily="18" charset="0"/>
                <a:cs typeface="Times New Roman" pitchFamily="18" charset="0"/>
              </a:rPr>
              <a:t>cấp login ID và password. SQL Server sẽ kiểm tra và quyết định có cho vào hay không.</a:t>
            </a:r>
            <a:br>
              <a:rPr lang="vi-VN" sz="3000">
                <a:latin typeface="Times New Roman" pitchFamily="18" charset="0"/>
                <a:cs typeface="Times New Roman" pitchFamily="18" charset="0"/>
              </a:rPr>
            </a:br>
            <a:endParaRPr lang="en-US" sz="3000" b="1"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vi-VN" sz="4400">
                <a:latin typeface="Times New Roman" pitchFamily="18" charset="0"/>
                <a:cs typeface="Times New Roman" pitchFamily="18" charset="0"/>
              </a:rPr>
              <a:t>SQL Server</a:t>
            </a:r>
            <a:r>
              <a:rPr lang="vi-VN" sz="4400" smtClean="0">
                <a:latin typeface="Times New Roman" pitchFamily="18" charset="0"/>
                <a:cs typeface="Times New Roman" pitchFamily="18" charset="0"/>
              </a:rPr>
              <a:t> </a:t>
            </a:r>
            <a:r>
              <a:rPr lang="vi-VN" sz="4400">
                <a:latin typeface="Times New Roman" pitchFamily="18" charset="0"/>
                <a:cs typeface="Times New Roman" pitchFamily="18" charset="0"/>
              </a:rPr>
              <a:t>authentication</a:t>
            </a:r>
            <a:endParaRPr lang="en-US" dirty="0">
              <a:solidFill>
                <a:srgbClr val="C00000"/>
              </a:solidFill>
            </a:endParaRPr>
          </a:p>
        </p:txBody>
      </p:sp>
    </p:spTree>
    <p:extLst>
      <p:ext uri="{BB962C8B-B14F-4D97-AF65-F5344CB8AC3E}">
        <p14:creationId xmlns:p14="http://schemas.microsoft.com/office/powerpoint/2010/main" val="4197210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457200" indent="-457200">
              <a:buNone/>
            </a:pPr>
            <a:r>
              <a:rPr lang="vi-VN" sz="3000" smtClean="0">
                <a:latin typeface="Times New Roman" pitchFamily="18" charset="0"/>
                <a:cs typeface="Times New Roman" pitchFamily="18" charset="0"/>
              </a:rPr>
              <a:t>Một </a:t>
            </a:r>
            <a:r>
              <a:rPr lang="vi-VN" sz="3000">
                <a:latin typeface="Times New Roman" pitchFamily="18" charset="0"/>
                <a:cs typeface="Times New Roman" pitchFamily="18" charset="0"/>
              </a:rPr>
              <a:t>điểm cần lưu ý là với login sử dụng windows authentication, SQL Server chỉ lưu login name và không hề lưu password. Và khi đăng nhập nếu bạn cố tình chọn sang SQL Server authentication, hệ thống sẽ không xác thực cho bạn</a:t>
            </a:r>
            <a:endParaRPr lang="en-US" sz="3000" b="1"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vi-VN" sz="4400">
                <a:latin typeface="Times New Roman" pitchFamily="18" charset="0"/>
                <a:cs typeface="Times New Roman" pitchFamily="18" charset="0"/>
              </a:rPr>
              <a:t>SQL Server</a:t>
            </a:r>
            <a:r>
              <a:rPr lang="vi-VN" sz="4400" smtClean="0">
                <a:latin typeface="Times New Roman" pitchFamily="18" charset="0"/>
                <a:cs typeface="Times New Roman" pitchFamily="18" charset="0"/>
              </a:rPr>
              <a:t> </a:t>
            </a:r>
            <a:r>
              <a:rPr lang="vi-VN" sz="4400">
                <a:latin typeface="Times New Roman" pitchFamily="18" charset="0"/>
                <a:cs typeface="Times New Roman" pitchFamily="18" charset="0"/>
              </a:rPr>
              <a:t>authentication</a:t>
            </a:r>
            <a:endParaRPr lang="en-US" dirty="0">
              <a:solidFill>
                <a:srgbClr val="C00000"/>
              </a:solidFill>
            </a:endParaRPr>
          </a:p>
        </p:txBody>
      </p:sp>
    </p:spTree>
    <p:extLst>
      <p:ext uri="{BB962C8B-B14F-4D97-AF65-F5344CB8AC3E}">
        <p14:creationId xmlns:p14="http://schemas.microsoft.com/office/powerpoint/2010/main" val="1240496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225425">
              <a:buNone/>
            </a:pPr>
            <a:r>
              <a:rPr lang="en-US" sz="2400" b="1" dirty="0" smtClean="0"/>
              <a:t>b. Tạo tài khoản người sử dụng</a:t>
            </a:r>
          </a:p>
          <a:p>
            <a:pPr marL="0" indent="225425">
              <a:buNone/>
            </a:pPr>
            <a:r>
              <a:rPr lang="en-US" sz="2400" dirty="0" smtClean="0"/>
              <a:t>-</a:t>
            </a:r>
            <a:r>
              <a:rPr lang="vi-VN" sz="2400" dirty="0" smtClean="0"/>
              <a:t> </a:t>
            </a:r>
            <a:r>
              <a:rPr lang="en-US" sz="2400" dirty="0" smtClean="0"/>
              <a:t>Mở </a:t>
            </a:r>
            <a:r>
              <a:rPr lang="vi-VN" sz="2400" dirty="0" smtClean="0"/>
              <a:t>rộng mục </a:t>
            </a:r>
            <a:r>
              <a:rPr lang="vi-VN" sz="2400" dirty="0" smtClean="0">
                <a:solidFill>
                  <a:srgbClr val="C00000"/>
                </a:solidFill>
              </a:rPr>
              <a:t>Security</a:t>
            </a:r>
            <a:r>
              <a:rPr lang="vi-VN" sz="2400" dirty="0" smtClean="0"/>
              <a:t>. </a:t>
            </a:r>
            <a:r>
              <a:rPr lang="en-US" sz="2400" dirty="0" smtClean="0"/>
              <a:t>Chuột phải </a:t>
            </a:r>
            <a:r>
              <a:rPr lang="vi-VN" sz="2400" dirty="0" smtClean="0"/>
              <a:t>lên</a:t>
            </a:r>
            <a:r>
              <a:rPr lang="vi-VN" sz="2400" dirty="0" smtClean="0">
                <a:solidFill>
                  <a:srgbClr val="C00000"/>
                </a:solidFill>
              </a:rPr>
              <a:t> Logins</a:t>
            </a:r>
            <a:r>
              <a:rPr lang="en-US" sz="2400" dirty="0" smtClean="0"/>
              <a:t>, chọn </a:t>
            </a:r>
            <a:r>
              <a:rPr lang="vi-VN" sz="2400" dirty="0" smtClean="0">
                <a:solidFill>
                  <a:srgbClr val="C00000"/>
                </a:solidFill>
              </a:rPr>
              <a:t>New Login</a:t>
            </a:r>
          </a:p>
        </p:txBody>
      </p:sp>
      <p:sp>
        <p:nvSpPr>
          <p:cNvPr id="2" name="Title 1"/>
          <p:cNvSpPr>
            <a:spLocks noGrp="1"/>
          </p:cNvSpPr>
          <p:nvPr>
            <p:ph type="title"/>
          </p:nvPr>
        </p:nvSpPr>
        <p:spPr/>
        <p:txBody>
          <a:bodyPr/>
          <a:lstStyle/>
          <a:p>
            <a:pPr algn="l"/>
            <a:r>
              <a:rPr lang="en-US" smtClean="0">
                <a:solidFill>
                  <a:srgbClr val="C00000"/>
                </a:solidFill>
              </a:rPr>
              <a:t>Quản </a:t>
            </a:r>
            <a:r>
              <a:rPr lang="en-US" dirty="0" smtClean="0">
                <a:solidFill>
                  <a:srgbClr val="C00000"/>
                </a:solidFill>
              </a:rPr>
              <a:t>trị người dùng</a:t>
            </a:r>
            <a:endParaRPr lang="en-US" dirty="0">
              <a:solidFill>
                <a:srgbClr val="C00000"/>
              </a:solidFill>
            </a:endParaRPr>
          </a:p>
        </p:txBody>
      </p:sp>
      <p:pic>
        <p:nvPicPr>
          <p:cNvPr id="36867" name="Picture 3"/>
          <p:cNvPicPr>
            <a:picLocks noChangeAspect="1" noChangeArrowheads="1"/>
          </p:cNvPicPr>
          <p:nvPr/>
        </p:nvPicPr>
        <p:blipFill>
          <a:blip r:embed="rId2"/>
          <a:srcRect/>
          <a:stretch>
            <a:fillRect/>
          </a:stretch>
        </p:blipFill>
        <p:spPr bwMode="auto">
          <a:xfrm>
            <a:off x="2667000" y="2819400"/>
            <a:ext cx="3657600" cy="2728913"/>
          </a:xfrm>
          <a:prstGeom prst="rect">
            <a:avLst/>
          </a:prstGeom>
          <a:noFill/>
          <a:ln w="9525">
            <a:noFill/>
            <a:miter lim="800000"/>
            <a:headEnd/>
            <a:tailEnd/>
          </a:ln>
          <a:effectLst/>
        </p:spPr>
      </p:pic>
    </p:spTree>
    <p:extLst>
      <p:ext uri="{BB962C8B-B14F-4D97-AF65-F5344CB8AC3E}">
        <p14:creationId xmlns:p14="http://schemas.microsoft.com/office/powerpoint/2010/main" val="359819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linds(horizontal)">
                                      <p:cBhvr>
                                        <p:cTn id="7"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225425">
              <a:buNone/>
            </a:pPr>
            <a:r>
              <a:rPr lang="en-US" sz="2400" dirty="0" smtClean="0"/>
              <a:t>+ </a:t>
            </a:r>
            <a:r>
              <a:rPr lang="vi-VN" sz="2400" dirty="0" smtClean="0">
                <a:solidFill>
                  <a:srgbClr val="C00000"/>
                </a:solidFill>
              </a:rPr>
              <a:t>Login Name</a:t>
            </a:r>
            <a:r>
              <a:rPr lang="vi-VN" sz="2400" dirty="0" smtClean="0"/>
              <a:t>: Nhập tên tài khoản  đăng nhập. Nếu chọn chế độ xác thực bằng Window thì tên tài khoản đăng nhập phải là tài khoản  đã tồn tại trong Windows. </a:t>
            </a:r>
          </a:p>
          <a:p>
            <a:pPr marL="0" indent="225425">
              <a:buNone/>
            </a:pPr>
            <a:r>
              <a:rPr lang="en-US" sz="2400" dirty="0" smtClean="0"/>
              <a:t>+ </a:t>
            </a:r>
            <a:r>
              <a:rPr lang="vi-VN" sz="2400" dirty="0" smtClean="0">
                <a:solidFill>
                  <a:srgbClr val="C00000"/>
                </a:solidFill>
              </a:rPr>
              <a:t>Default database</a:t>
            </a:r>
            <a:r>
              <a:rPr lang="vi-VN" sz="2400" dirty="0" smtClean="0"/>
              <a:t>: Chọn CSDL mặc  định  được sử dụng. </a:t>
            </a:r>
          </a:p>
          <a:p>
            <a:pPr marL="0" indent="225425">
              <a:buNone/>
            </a:pPr>
            <a:r>
              <a:rPr lang="en-US" sz="2400" dirty="0" smtClean="0"/>
              <a:t>+ </a:t>
            </a:r>
            <a:r>
              <a:rPr lang="vi-VN" sz="2400" dirty="0" smtClean="0">
                <a:solidFill>
                  <a:srgbClr val="C00000"/>
                </a:solidFill>
              </a:rPr>
              <a:t>Default language</a:t>
            </a:r>
            <a:r>
              <a:rPr lang="vi-VN" sz="2400" dirty="0" smtClean="0"/>
              <a:t>: Chọn ngôn ngữ mặc định. </a:t>
            </a:r>
            <a:endParaRPr lang="vi-VN" sz="2400" dirty="0" smtClean="0">
              <a:solidFill>
                <a:srgbClr val="C00000"/>
              </a:solidFill>
            </a:endParaRPr>
          </a:p>
        </p:txBody>
      </p:sp>
      <p:sp>
        <p:nvSpPr>
          <p:cNvPr id="2" name="Title 1"/>
          <p:cNvSpPr>
            <a:spLocks noGrp="1"/>
          </p:cNvSpPr>
          <p:nvPr>
            <p:ph type="title"/>
          </p:nvPr>
        </p:nvSpPr>
        <p:spPr/>
        <p:txBody>
          <a:bodyPr/>
          <a:lstStyle/>
          <a:p>
            <a:pPr algn="l"/>
            <a:r>
              <a:rPr lang="en-US" smtClean="0">
                <a:solidFill>
                  <a:srgbClr val="C00000"/>
                </a:solidFill>
              </a:rPr>
              <a:t>Quản </a:t>
            </a:r>
            <a:r>
              <a:rPr lang="en-US" dirty="0" smtClean="0">
                <a:solidFill>
                  <a:srgbClr val="C00000"/>
                </a:solidFill>
              </a:rPr>
              <a:t>trị người dùng</a:t>
            </a:r>
            <a:endParaRPr lang="en-US" dirty="0">
              <a:solidFill>
                <a:srgbClr val="C00000"/>
              </a:solidFill>
            </a:endParaRPr>
          </a:p>
        </p:txBody>
      </p:sp>
    </p:spTree>
    <p:extLst>
      <p:ext uri="{BB962C8B-B14F-4D97-AF65-F5344CB8AC3E}">
        <p14:creationId xmlns:p14="http://schemas.microsoft.com/office/powerpoint/2010/main" val="1167019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225425">
              <a:buNone/>
            </a:pPr>
            <a:r>
              <a:rPr lang="vi-VN" sz="2400" dirty="0" smtClean="0"/>
              <a:t>+  Trang </a:t>
            </a:r>
            <a:r>
              <a:rPr lang="vi-VN" sz="2400" dirty="0" smtClean="0">
                <a:solidFill>
                  <a:srgbClr val="C00000"/>
                </a:solidFill>
              </a:rPr>
              <a:t>Server Roles </a:t>
            </a:r>
            <a:r>
              <a:rPr lang="vi-VN" sz="2400" dirty="0" smtClean="0"/>
              <a:t>có các lựa chọn: Chọn nhóm quyền server cho đăng nhập mới bằng cách chọn các nhóm quyền trong danh sách</a:t>
            </a:r>
          </a:p>
          <a:p>
            <a:pPr marL="0" indent="225425">
              <a:buNone/>
            </a:pPr>
            <a:r>
              <a:rPr lang="vi-VN" sz="2400" dirty="0" smtClean="0"/>
              <a:t>+  Trang </a:t>
            </a:r>
            <a:r>
              <a:rPr lang="vi-VN" sz="2400" dirty="0" smtClean="0">
                <a:solidFill>
                  <a:srgbClr val="C00000"/>
                </a:solidFill>
              </a:rPr>
              <a:t>User Mapping</a:t>
            </a:r>
            <a:r>
              <a:rPr lang="en-US" sz="2400" dirty="0" smtClean="0"/>
              <a:t>: </a:t>
            </a:r>
            <a:r>
              <a:rPr lang="vi-VN" sz="2400" dirty="0" smtClean="0"/>
              <a:t>Cho phép chọn CSDL mà người dùng được phép truy cập. </a:t>
            </a:r>
            <a:endParaRPr lang="vi-VN" sz="2400" dirty="0" smtClean="0">
              <a:solidFill>
                <a:srgbClr val="C00000"/>
              </a:solidFill>
            </a:endParaRPr>
          </a:p>
        </p:txBody>
      </p:sp>
      <p:sp>
        <p:nvSpPr>
          <p:cNvPr id="2" name="Title 1"/>
          <p:cNvSpPr>
            <a:spLocks noGrp="1"/>
          </p:cNvSpPr>
          <p:nvPr>
            <p:ph type="title"/>
          </p:nvPr>
        </p:nvSpPr>
        <p:spPr/>
        <p:txBody>
          <a:bodyPr/>
          <a:lstStyle/>
          <a:p>
            <a:pPr algn="l"/>
            <a:r>
              <a:rPr lang="en-US" smtClean="0">
                <a:solidFill>
                  <a:srgbClr val="C00000"/>
                </a:solidFill>
              </a:rPr>
              <a:t>Quản </a:t>
            </a:r>
            <a:r>
              <a:rPr lang="en-US" dirty="0" smtClean="0">
                <a:solidFill>
                  <a:srgbClr val="C00000"/>
                </a:solidFill>
              </a:rPr>
              <a:t>trị người dùng</a:t>
            </a:r>
            <a:endParaRPr lang="en-US" dirty="0">
              <a:solidFill>
                <a:srgbClr val="C00000"/>
              </a:solidFill>
            </a:endParaRPr>
          </a:p>
        </p:txBody>
      </p:sp>
    </p:spTree>
    <p:extLst>
      <p:ext uri="{BB962C8B-B14F-4D97-AF65-F5344CB8AC3E}">
        <p14:creationId xmlns:p14="http://schemas.microsoft.com/office/powerpoint/2010/main" val="563959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225425">
              <a:buNone/>
            </a:pPr>
            <a:r>
              <a:rPr lang="en-US" sz="2400" b="1" dirty="0" smtClean="0">
                <a:solidFill>
                  <a:srgbClr val="C00000"/>
                </a:solidFill>
              </a:rPr>
              <a:t>Các nhóm quyền:</a:t>
            </a:r>
          </a:p>
          <a:p>
            <a:pPr marL="0" indent="225425">
              <a:buNone/>
            </a:pPr>
            <a:r>
              <a:rPr lang="vi-VN" sz="2400" dirty="0" smtClean="0"/>
              <a:t>+ </a:t>
            </a:r>
            <a:r>
              <a:rPr lang="vi-VN" sz="2400" dirty="0" smtClean="0">
                <a:solidFill>
                  <a:srgbClr val="C00000"/>
                </a:solidFill>
              </a:rPr>
              <a:t>bulkadmin</a:t>
            </a:r>
            <a:r>
              <a:rPr lang="vi-VN" sz="2400" dirty="0" smtClean="0"/>
              <a:t>: Có thể thực thi lệnh BULK INSERT để thêm lượng lớn dữ liệu vào bảng.</a:t>
            </a:r>
            <a:endParaRPr lang="en-US" sz="2400" dirty="0" smtClean="0"/>
          </a:p>
          <a:p>
            <a:pPr marL="0" indent="225425">
              <a:buNone/>
            </a:pPr>
            <a:endParaRPr lang="en-US" sz="2400" dirty="0" smtClean="0"/>
          </a:p>
          <a:p>
            <a:pPr marL="0" indent="225425">
              <a:buNone/>
            </a:pPr>
            <a:r>
              <a:rPr lang="vi-VN" sz="2400" dirty="0" smtClean="0"/>
              <a:t>+ </a:t>
            </a:r>
            <a:r>
              <a:rPr lang="vi-VN" sz="2400" dirty="0" smtClean="0">
                <a:solidFill>
                  <a:srgbClr val="C00000"/>
                </a:solidFill>
              </a:rPr>
              <a:t>dbcreator</a:t>
            </a:r>
            <a:r>
              <a:rPr lang="vi-VN" sz="2400" dirty="0" smtClean="0"/>
              <a:t>: Có thể tạo và sửa đổi CSDL. </a:t>
            </a:r>
            <a:endParaRPr lang="en-US" sz="2400" dirty="0" smtClean="0"/>
          </a:p>
          <a:p>
            <a:pPr marL="0" indent="225425">
              <a:buNone/>
            </a:pPr>
            <a:endParaRPr lang="vi-VN" sz="2400" dirty="0" smtClean="0"/>
          </a:p>
          <a:p>
            <a:pPr marL="0" indent="225425">
              <a:buNone/>
            </a:pPr>
            <a:r>
              <a:rPr lang="vi-VN" sz="2400" dirty="0" smtClean="0"/>
              <a:t>+ </a:t>
            </a:r>
            <a:r>
              <a:rPr lang="vi-VN" sz="2400" dirty="0" smtClean="0">
                <a:solidFill>
                  <a:srgbClr val="C00000"/>
                </a:solidFill>
              </a:rPr>
              <a:t>diskadmin</a:t>
            </a:r>
            <a:r>
              <a:rPr lang="vi-VN" sz="2400" dirty="0" smtClean="0"/>
              <a:t>: Có thẻ quản lý các tập tin trên đĩa. </a:t>
            </a:r>
            <a:endParaRPr lang="en-US" sz="2400" dirty="0" smtClean="0"/>
          </a:p>
          <a:p>
            <a:pPr marL="0" indent="225425">
              <a:buNone/>
            </a:pPr>
            <a:endParaRPr lang="vi-VN" sz="2400" dirty="0" smtClean="0"/>
          </a:p>
          <a:p>
            <a:pPr marL="0" indent="225425">
              <a:buNone/>
            </a:pPr>
            <a:r>
              <a:rPr lang="vi-VN" sz="2400" dirty="0" smtClean="0"/>
              <a:t>+ </a:t>
            </a:r>
            <a:r>
              <a:rPr lang="vi-VN" sz="2400" dirty="0" smtClean="0">
                <a:solidFill>
                  <a:srgbClr val="C00000"/>
                </a:solidFill>
              </a:rPr>
              <a:t>processadmin</a:t>
            </a:r>
            <a:r>
              <a:rPr lang="vi-VN" sz="2400" dirty="0" smtClean="0"/>
              <a:t>: Có thể quản lý các quá trình của SQL Server. </a:t>
            </a:r>
            <a:endParaRPr lang="en-US" sz="2400" dirty="0" smtClean="0"/>
          </a:p>
          <a:p>
            <a:pPr marL="0" indent="225425">
              <a:buNone/>
            </a:pPr>
            <a:endParaRPr lang="vi-VN" sz="2400" dirty="0" smtClean="0"/>
          </a:p>
        </p:txBody>
      </p:sp>
      <p:sp>
        <p:nvSpPr>
          <p:cNvPr id="2" name="Title 1"/>
          <p:cNvSpPr>
            <a:spLocks noGrp="1"/>
          </p:cNvSpPr>
          <p:nvPr>
            <p:ph type="title"/>
          </p:nvPr>
        </p:nvSpPr>
        <p:spPr/>
        <p:txBody>
          <a:bodyPr/>
          <a:lstStyle/>
          <a:p>
            <a:pPr algn="l"/>
            <a:r>
              <a:rPr lang="en-US" smtClean="0">
                <a:solidFill>
                  <a:srgbClr val="C00000"/>
                </a:solidFill>
              </a:rPr>
              <a:t>Quản </a:t>
            </a:r>
            <a:r>
              <a:rPr lang="en-US" dirty="0" smtClean="0">
                <a:solidFill>
                  <a:srgbClr val="C00000"/>
                </a:solidFill>
              </a:rPr>
              <a:t>trị người dùng</a:t>
            </a:r>
            <a:endParaRPr lang="en-US" dirty="0">
              <a:solidFill>
                <a:srgbClr val="C00000"/>
              </a:solidFill>
            </a:endParaRPr>
          </a:p>
        </p:txBody>
      </p:sp>
    </p:spTree>
    <p:extLst>
      <p:ext uri="{BB962C8B-B14F-4D97-AF65-F5344CB8AC3E}">
        <p14:creationId xmlns:p14="http://schemas.microsoft.com/office/powerpoint/2010/main" val="330513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225425">
              <a:buNone/>
            </a:pPr>
            <a:r>
              <a:rPr lang="vi-VN" sz="2400" dirty="0" smtClean="0"/>
              <a:t>+ </a:t>
            </a:r>
            <a:r>
              <a:rPr lang="vi-VN" sz="2400" dirty="0" smtClean="0">
                <a:solidFill>
                  <a:srgbClr val="C00000"/>
                </a:solidFill>
              </a:rPr>
              <a:t>securityadmin</a:t>
            </a:r>
            <a:r>
              <a:rPr lang="vi-VN" sz="2400" dirty="0" smtClean="0"/>
              <a:t>: Có thể quản lý đăng nhập và tạo các quyền CSDL.</a:t>
            </a:r>
          </a:p>
          <a:p>
            <a:pPr marL="0" indent="225425">
              <a:buNone/>
            </a:pPr>
            <a:endParaRPr lang="en-US" sz="2400" dirty="0" smtClean="0"/>
          </a:p>
          <a:p>
            <a:pPr marL="0" indent="225425">
              <a:buNone/>
            </a:pPr>
            <a:r>
              <a:rPr lang="vi-VN" sz="2400" dirty="0" smtClean="0"/>
              <a:t>+ </a:t>
            </a:r>
            <a:r>
              <a:rPr lang="vi-VN" sz="2400" dirty="0" smtClean="0">
                <a:solidFill>
                  <a:srgbClr val="C00000"/>
                </a:solidFill>
              </a:rPr>
              <a:t>serveradmin</a:t>
            </a:r>
            <a:r>
              <a:rPr lang="vi-VN" sz="2400" dirty="0" smtClean="0"/>
              <a:t>: Có thể thiết lập bất kỳ tùy chọn server nào và có thể đóng CSDL. </a:t>
            </a:r>
            <a:endParaRPr lang="en-US" sz="2400" dirty="0" smtClean="0"/>
          </a:p>
          <a:p>
            <a:pPr marL="0" indent="225425">
              <a:buNone/>
            </a:pPr>
            <a:endParaRPr lang="vi-VN" sz="2400" dirty="0" smtClean="0"/>
          </a:p>
          <a:p>
            <a:pPr marL="0" indent="225425">
              <a:buNone/>
            </a:pPr>
            <a:r>
              <a:rPr lang="vi-VN" sz="2400" dirty="0" smtClean="0"/>
              <a:t>+ </a:t>
            </a:r>
            <a:r>
              <a:rPr lang="vi-VN" sz="2400" dirty="0" smtClean="0">
                <a:solidFill>
                  <a:srgbClr val="C00000"/>
                </a:solidFill>
              </a:rPr>
              <a:t>setupadmin</a:t>
            </a:r>
            <a:r>
              <a:rPr lang="vi-VN" sz="2400" dirty="0" smtClean="0"/>
              <a:t>: Có thể quản lý các server liên kết và có thể đóng CSDL. </a:t>
            </a:r>
            <a:endParaRPr lang="en-US" sz="2400" dirty="0" smtClean="0"/>
          </a:p>
          <a:p>
            <a:pPr marL="0" indent="225425">
              <a:buNone/>
            </a:pPr>
            <a:endParaRPr lang="vi-VN" sz="2400" dirty="0" smtClean="0"/>
          </a:p>
          <a:p>
            <a:pPr marL="0" indent="225425">
              <a:buNone/>
            </a:pPr>
            <a:r>
              <a:rPr lang="vi-VN" sz="2400" dirty="0" smtClean="0"/>
              <a:t>+ </a:t>
            </a:r>
            <a:r>
              <a:rPr lang="vi-VN" sz="2400" dirty="0" smtClean="0">
                <a:solidFill>
                  <a:srgbClr val="C00000"/>
                </a:solidFill>
              </a:rPr>
              <a:t>sysadmin</a:t>
            </a:r>
            <a:r>
              <a:rPr lang="vi-VN" sz="2400" dirty="0" smtClean="0"/>
              <a:t>: Có thể thực hiện bất kỳ hoạt động server nào. </a:t>
            </a:r>
          </a:p>
        </p:txBody>
      </p:sp>
      <p:sp>
        <p:nvSpPr>
          <p:cNvPr id="2" name="Title 1"/>
          <p:cNvSpPr>
            <a:spLocks noGrp="1"/>
          </p:cNvSpPr>
          <p:nvPr>
            <p:ph type="title"/>
          </p:nvPr>
        </p:nvSpPr>
        <p:spPr/>
        <p:txBody>
          <a:bodyPr/>
          <a:lstStyle/>
          <a:p>
            <a:pPr algn="l"/>
            <a:r>
              <a:rPr lang="en-US" smtClean="0">
                <a:solidFill>
                  <a:srgbClr val="C00000"/>
                </a:solidFill>
              </a:rPr>
              <a:t>Quản </a:t>
            </a:r>
            <a:r>
              <a:rPr lang="en-US" dirty="0" smtClean="0">
                <a:solidFill>
                  <a:srgbClr val="C00000"/>
                </a:solidFill>
              </a:rPr>
              <a:t>trị người dùng</a:t>
            </a:r>
            <a:endParaRPr lang="en-US" dirty="0">
              <a:solidFill>
                <a:srgbClr val="C00000"/>
              </a:solidFill>
            </a:endParaRPr>
          </a:p>
        </p:txBody>
      </p:sp>
    </p:spTree>
    <p:extLst>
      <p:ext uri="{BB962C8B-B14F-4D97-AF65-F5344CB8AC3E}">
        <p14:creationId xmlns:p14="http://schemas.microsoft.com/office/powerpoint/2010/main" val="91354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3900">
                <a:solidFill>
                  <a:srgbClr val="963735"/>
                </a:solidFill>
              </a:rPr>
              <a:t>Tạo </a:t>
            </a:r>
            <a:r>
              <a:rPr lang="en-US" sz="3900" smtClean="0">
                <a:solidFill>
                  <a:srgbClr val="963735"/>
                </a:solidFill>
              </a:rPr>
              <a:t>window Login </a:t>
            </a:r>
            <a:r>
              <a:rPr lang="en-US" sz="3900">
                <a:solidFill>
                  <a:srgbClr val="963735"/>
                </a:solidFill>
              </a:rPr>
              <a:t>ID</a:t>
            </a:r>
          </a:p>
          <a:p>
            <a:pPr marL="0" indent="0">
              <a:buNone/>
            </a:pPr>
            <a:endParaRPr lang="en-US" sz="2800" smtClean="0">
              <a:solidFill>
                <a:srgbClr val="0000FF"/>
              </a:solidFill>
              <a:latin typeface="Arial"/>
            </a:endParaRPr>
          </a:p>
          <a:p>
            <a:pPr marL="0" indent="0">
              <a:buNone/>
            </a:pPr>
            <a:r>
              <a:rPr lang="en-US" sz="2800" smtClean="0">
                <a:solidFill>
                  <a:srgbClr val="0000FF"/>
                </a:solidFill>
                <a:latin typeface="Arial"/>
              </a:rPr>
              <a:t>CREATE </a:t>
            </a:r>
            <a:r>
              <a:rPr lang="en-US" sz="2800">
                <a:solidFill>
                  <a:srgbClr val="0000FF"/>
                </a:solidFill>
                <a:latin typeface="Arial"/>
              </a:rPr>
              <a:t>LOGIN </a:t>
            </a:r>
            <a:r>
              <a:rPr lang="en-US" sz="2800">
                <a:latin typeface="Arial"/>
              </a:rPr>
              <a:t>&lt;tên đăng nhập&gt; </a:t>
            </a:r>
            <a:r>
              <a:rPr lang="en-US" sz="2800">
                <a:solidFill>
                  <a:srgbClr val="0000FF"/>
                </a:solidFill>
                <a:latin typeface="Arial"/>
              </a:rPr>
              <a:t>FROM WINDOWS</a:t>
            </a:r>
          </a:p>
          <a:p>
            <a:pPr marL="0" indent="0">
              <a:buNone/>
            </a:pPr>
            <a:r>
              <a:rPr lang="vi-VN" sz="2800">
                <a:solidFill>
                  <a:srgbClr val="FF0000"/>
                </a:solidFill>
                <a:latin typeface="Arial"/>
              </a:rPr>
              <a:t>[WITH [DEFAULT_DATABASE = </a:t>
            </a:r>
            <a:r>
              <a:rPr lang="vi-VN" sz="2800">
                <a:latin typeface="Arial"/>
              </a:rPr>
              <a:t>&lt;Tên cơ sở dữ liệu</a:t>
            </a:r>
            <a:r>
              <a:rPr lang="vi-VN" sz="2800">
                <a:solidFill>
                  <a:srgbClr val="FF0000"/>
                </a:solidFill>
                <a:latin typeface="Arial"/>
              </a:rPr>
              <a:t>&gt;]</a:t>
            </a:r>
          </a:p>
          <a:p>
            <a:pPr marL="0" indent="0">
              <a:buNone/>
            </a:pPr>
            <a:r>
              <a:rPr lang="en-US" sz="2800">
                <a:solidFill>
                  <a:srgbClr val="FF0000"/>
                </a:solidFill>
                <a:latin typeface="Arial"/>
              </a:rPr>
              <a:t>[, DEFAULT_LANGUAGE = </a:t>
            </a:r>
            <a:r>
              <a:rPr lang="en-US" sz="2800">
                <a:latin typeface="Arial"/>
              </a:rPr>
              <a:t>&lt;Ngôn ngữ</a:t>
            </a:r>
            <a:r>
              <a:rPr lang="en-US" sz="2800" smtClean="0">
                <a:solidFill>
                  <a:srgbClr val="FF0000"/>
                </a:solidFill>
                <a:latin typeface="Arial"/>
              </a:rPr>
              <a:t>&gt;]]</a:t>
            </a:r>
            <a:endParaRPr lang="en-US" sz="2800">
              <a:solidFill>
                <a:srgbClr val="FF0000"/>
              </a:solidFill>
              <a:latin typeface="Arial"/>
            </a:endParaRPr>
          </a:p>
        </p:txBody>
      </p:sp>
      <p:sp>
        <p:nvSpPr>
          <p:cNvPr id="2" name="Title 1"/>
          <p:cNvSpPr>
            <a:spLocks noGrp="1"/>
          </p:cNvSpPr>
          <p:nvPr>
            <p:ph type="title"/>
          </p:nvPr>
        </p:nvSpPr>
        <p:spPr/>
        <p:txBody>
          <a:bodyPr/>
          <a:lstStyle/>
          <a:p>
            <a:r>
              <a:rPr lang="en-US" smtClean="0"/>
              <a:t>LOGIN </a:t>
            </a:r>
            <a:endParaRPr lang="en-US"/>
          </a:p>
        </p:txBody>
      </p:sp>
    </p:spTree>
    <p:extLst>
      <p:ext uri="{BB962C8B-B14F-4D97-AF65-F5344CB8AC3E}">
        <p14:creationId xmlns:p14="http://schemas.microsoft.com/office/powerpoint/2010/main" val="2226427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000" smtClean="0">
                <a:solidFill>
                  <a:srgbClr val="963735"/>
                </a:solidFill>
                <a:latin typeface="Tahoma"/>
              </a:rPr>
              <a:t>Tạo </a:t>
            </a:r>
            <a:r>
              <a:rPr lang="en-US" sz="4000">
                <a:solidFill>
                  <a:srgbClr val="963735"/>
                </a:solidFill>
                <a:latin typeface="Tahoma"/>
              </a:rPr>
              <a:t>SQL Login ID</a:t>
            </a:r>
          </a:p>
          <a:p>
            <a:pPr marL="0" indent="0">
              <a:buNone/>
            </a:pPr>
            <a:r>
              <a:rPr lang="en-US" sz="2800">
                <a:solidFill>
                  <a:srgbClr val="0000FF"/>
                </a:solidFill>
                <a:latin typeface="Arial"/>
              </a:rPr>
              <a:t>CREATE LOGIN </a:t>
            </a:r>
            <a:r>
              <a:rPr lang="en-US" sz="2800">
                <a:latin typeface="Arial"/>
              </a:rPr>
              <a:t>&lt;Tên đăng nhập&gt;</a:t>
            </a:r>
          </a:p>
          <a:p>
            <a:pPr marL="0" indent="0">
              <a:buNone/>
            </a:pPr>
            <a:r>
              <a:rPr lang="en-US" sz="2800">
                <a:solidFill>
                  <a:srgbClr val="0000FF"/>
                </a:solidFill>
                <a:latin typeface="Arial"/>
              </a:rPr>
              <a:t>WITH PASSWORD </a:t>
            </a:r>
            <a:r>
              <a:rPr lang="en-US" sz="2800">
                <a:solidFill>
                  <a:srgbClr val="818181"/>
                </a:solidFill>
                <a:latin typeface="Arial"/>
              </a:rPr>
              <a:t>= </a:t>
            </a:r>
            <a:r>
              <a:rPr lang="en-US" sz="2800">
                <a:latin typeface="Arial"/>
              </a:rPr>
              <a:t>'password</a:t>
            </a:r>
            <a:r>
              <a:rPr lang="en-US" sz="2800">
                <a:solidFill>
                  <a:srgbClr val="FF0000"/>
                </a:solidFill>
                <a:latin typeface="Arial"/>
              </a:rPr>
              <a:t>‘ [MUST_CHANGE]</a:t>
            </a:r>
          </a:p>
          <a:p>
            <a:pPr marL="0" indent="0">
              <a:buNone/>
            </a:pPr>
            <a:r>
              <a:rPr lang="vi-VN" sz="2800">
                <a:solidFill>
                  <a:srgbClr val="FF0000"/>
                </a:solidFill>
                <a:latin typeface="Arial"/>
              </a:rPr>
              <a:t>[, DEFAULT_DATABASE = &lt;</a:t>
            </a:r>
            <a:r>
              <a:rPr lang="vi-VN" sz="2800">
                <a:latin typeface="Arial"/>
              </a:rPr>
              <a:t>Tên cơ sở dữ liệu</a:t>
            </a:r>
            <a:r>
              <a:rPr lang="vi-VN" sz="2800">
                <a:solidFill>
                  <a:srgbClr val="FF0000"/>
                </a:solidFill>
                <a:latin typeface="Arial"/>
              </a:rPr>
              <a:t>&gt;]</a:t>
            </a:r>
          </a:p>
          <a:p>
            <a:pPr marL="0" indent="0">
              <a:buNone/>
            </a:pPr>
            <a:r>
              <a:rPr lang="en-US" sz="2800">
                <a:solidFill>
                  <a:srgbClr val="FF0000"/>
                </a:solidFill>
                <a:latin typeface="Arial"/>
              </a:rPr>
              <a:t>[, DEFAULT_LANGUAGE = &lt;</a:t>
            </a:r>
            <a:r>
              <a:rPr lang="en-US" sz="2800">
                <a:latin typeface="Arial"/>
              </a:rPr>
              <a:t>Ngôn ngữ</a:t>
            </a:r>
            <a:r>
              <a:rPr lang="en-US" sz="2800">
                <a:solidFill>
                  <a:srgbClr val="FF0000"/>
                </a:solidFill>
                <a:latin typeface="Arial"/>
              </a:rPr>
              <a:t>&gt;]</a:t>
            </a:r>
          </a:p>
          <a:p>
            <a:pPr marL="0" indent="0">
              <a:buNone/>
            </a:pPr>
            <a:r>
              <a:rPr lang="en-US" sz="2800">
                <a:solidFill>
                  <a:srgbClr val="FF0000"/>
                </a:solidFill>
                <a:latin typeface="Arial"/>
              </a:rPr>
              <a:t>[, CHECK_EXPIRATION = {</a:t>
            </a:r>
            <a:r>
              <a:rPr lang="en-US" sz="2800">
                <a:latin typeface="Arial"/>
              </a:rPr>
              <a:t>ON|OFF</a:t>
            </a:r>
            <a:r>
              <a:rPr lang="en-US" sz="2800">
                <a:solidFill>
                  <a:srgbClr val="FF0000"/>
                </a:solidFill>
                <a:latin typeface="Arial"/>
              </a:rPr>
              <a:t>}</a:t>
            </a:r>
          </a:p>
          <a:p>
            <a:pPr marL="0" indent="0">
              <a:buNone/>
            </a:pPr>
            <a:r>
              <a:rPr lang="en-US" sz="2800">
                <a:solidFill>
                  <a:srgbClr val="FF0000"/>
                </a:solidFill>
                <a:latin typeface="Arial"/>
              </a:rPr>
              <a:t>[, CHECK_POLICY = {</a:t>
            </a:r>
            <a:r>
              <a:rPr lang="en-US" sz="2800">
                <a:latin typeface="Arial"/>
              </a:rPr>
              <a:t>ON|OFF</a:t>
            </a:r>
            <a:r>
              <a:rPr lang="en-US" sz="2800">
                <a:solidFill>
                  <a:srgbClr val="FF0000"/>
                </a:solidFill>
                <a:latin typeface="Arial"/>
              </a:rPr>
              <a:t>}</a:t>
            </a:r>
            <a:endParaRPr lang="en-US"/>
          </a:p>
        </p:txBody>
      </p:sp>
      <p:sp>
        <p:nvSpPr>
          <p:cNvPr id="2" name="Title 1"/>
          <p:cNvSpPr>
            <a:spLocks noGrp="1"/>
          </p:cNvSpPr>
          <p:nvPr>
            <p:ph type="title"/>
          </p:nvPr>
        </p:nvSpPr>
        <p:spPr/>
        <p:txBody>
          <a:bodyPr/>
          <a:lstStyle/>
          <a:p>
            <a:r>
              <a:rPr lang="en-US" smtClean="0"/>
              <a:t>LOGIN </a:t>
            </a:r>
            <a:endParaRPr lang="en-US"/>
          </a:p>
        </p:txBody>
      </p:sp>
    </p:spTree>
    <p:extLst>
      <p:ext uri="{BB962C8B-B14F-4D97-AF65-F5344CB8AC3E}">
        <p14:creationId xmlns:p14="http://schemas.microsoft.com/office/powerpoint/2010/main" val="1606999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sz="3000" smtClean="0">
                <a:latin typeface="Times New Roman" pitchFamily="18" charset="0"/>
                <a:cs typeface="Times New Roman" pitchFamily="18" charset="0"/>
              </a:rPr>
              <a:t>Người dùng CSDL:</a:t>
            </a:r>
          </a:p>
          <a:p>
            <a:pPr marL="109728" indent="0">
              <a:buNone/>
            </a:pPr>
            <a:r>
              <a:rPr lang="en-US" sz="3000" smtClean="0">
                <a:latin typeface="Times New Roman" pitchFamily="18" charset="0"/>
                <a:cs typeface="Times New Roman" pitchFamily="18" charset="0"/>
              </a:rPr>
              <a:t>- quản trị CSDL</a:t>
            </a:r>
          </a:p>
          <a:p>
            <a:pPr marL="109728" indent="0">
              <a:buNone/>
            </a:pPr>
            <a:r>
              <a:rPr lang="en-US" sz="3000" smtClean="0">
                <a:latin typeface="Times New Roman" pitchFamily="18" charset="0"/>
                <a:cs typeface="Times New Roman" pitchFamily="18" charset="0"/>
              </a:rPr>
              <a:t>- Application User</a:t>
            </a:r>
          </a:p>
          <a:p>
            <a:pPr marL="109728" indent="0">
              <a:buNone/>
            </a:pPr>
            <a:r>
              <a:rPr lang="en-US" sz="3000" smtClean="0">
                <a:latin typeface="Times New Roman" pitchFamily="18" charset="0"/>
                <a:cs typeface="Times New Roman" pitchFamily="18" charset="0"/>
              </a:rPr>
              <a:t>- Người dùng cuối</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44076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Font typeface="Arial" pitchFamily="34" charset="0"/>
              <a:buChar char="•"/>
            </a:pPr>
            <a:r>
              <a:rPr lang="vi-VN" sz="2800">
                <a:latin typeface="Times New Roman" pitchFamily="18" charset="0"/>
                <a:cs typeface="Times New Roman" pitchFamily="18" charset="0"/>
              </a:rPr>
              <a:t>Không để trống trường Password hoặc sử dụng các </a:t>
            </a:r>
            <a:r>
              <a:rPr lang="vi-VN" sz="2800" smtClean="0">
                <a:latin typeface="Times New Roman" pitchFamily="18" charset="0"/>
                <a:cs typeface="Times New Roman" pitchFamily="18" charset="0"/>
              </a:rPr>
              <a:t>giá</a:t>
            </a:r>
            <a:r>
              <a:rPr lang="en-US" sz="2800" smtClean="0">
                <a:latin typeface="Times New Roman" pitchFamily="18" charset="0"/>
                <a:cs typeface="Times New Roman" pitchFamily="18" charset="0"/>
              </a:rPr>
              <a:t> trị </a:t>
            </a:r>
            <a:r>
              <a:rPr lang="en-US" sz="2800">
                <a:latin typeface="Times New Roman" pitchFamily="18" charset="0"/>
                <a:cs typeface="Times New Roman" pitchFamily="18" charset="0"/>
              </a:rPr>
              <a:t>“Password”, “Admin”, “Administrator”, “sa”, </a:t>
            </a:r>
            <a:r>
              <a:rPr lang="en-US" sz="2800" smtClean="0">
                <a:latin typeface="Times New Roman" pitchFamily="18" charset="0"/>
                <a:cs typeface="Times New Roman" pitchFamily="18" charset="0"/>
              </a:rPr>
              <a:t>hay “</a:t>
            </a:r>
            <a:r>
              <a:rPr lang="en-US" sz="2800">
                <a:latin typeface="Times New Roman" pitchFamily="18" charset="0"/>
                <a:cs typeface="Times New Roman" pitchFamily="18" charset="0"/>
              </a:rPr>
              <a:t>sysadmin”</a:t>
            </a:r>
          </a:p>
          <a:p>
            <a:r>
              <a:rPr lang="vi-VN" sz="2800">
                <a:latin typeface="Times New Roman" pitchFamily="18" charset="0"/>
                <a:cs typeface="Times New Roman" pitchFamily="18" charset="0"/>
              </a:rPr>
              <a:t>Không sử dụng tên máy, hoặc tên người dùng hiện thời</a:t>
            </a:r>
          </a:p>
          <a:p>
            <a:r>
              <a:rPr lang="vi-VN" sz="2800">
                <a:latin typeface="Times New Roman" pitchFamily="18" charset="0"/>
                <a:cs typeface="Times New Roman" pitchFamily="18" charset="0"/>
              </a:rPr>
              <a:t>Có nhiều hơn 8 kí tự</a:t>
            </a:r>
          </a:p>
          <a:p>
            <a:r>
              <a:rPr lang="en-US" sz="2800">
                <a:latin typeface="Times New Roman" pitchFamily="18" charset="0"/>
                <a:cs typeface="Times New Roman" pitchFamily="18" charset="0"/>
              </a:rPr>
              <a:t>Phải chứa ít nhất ba trong số các loại kí tự sau: Chữ cái</a:t>
            </a:r>
          </a:p>
          <a:p>
            <a:pPr marL="0" indent="0">
              <a:buNone/>
            </a:pPr>
            <a:r>
              <a:rPr lang="vi-VN" sz="2800">
                <a:latin typeface="Times New Roman" pitchFamily="18" charset="0"/>
                <a:cs typeface="Times New Roman" pitchFamily="18" charset="0"/>
              </a:rPr>
              <a:t>viết hoa, Chữ cái viết thường, kí tự số, Các kí tự đặc biệt</a:t>
            </a:r>
          </a:p>
          <a:p>
            <a:pPr marL="0" indent="0">
              <a:buNone/>
            </a:pPr>
            <a:r>
              <a:rPr lang="en-US" sz="2800">
                <a:latin typeface="Times New Roman" pitchFamily="18" charset="0"/>
                <a:cs typeface="Times New Roman" pitchFamily="18" charset="0"/>
              </a:rPr>
              <a:t>(#, %, &amp;, …)</a:t>
            </a: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smtClean="0"/>
              <a:t>LOGIN </a:t>
            </a:r>
            <a:endParaRPr lang="en-US"/>
          </a:p>
        </p:txBody>
      </p:sp>
    </p:spTree>
    <p:extLst>
      <p:ext uri="{BB962C8B-B14F-4D97-AF65-F5344CB8AC3E}">
        <p14:creationId xmlns:p14="http://schemas.microsoft.com/office/powerpoint/2010/main" val="829605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None/>
            </a:pPr>
            <a:r>
              <a:rPr lang="en-US" sz="2400" b="1" smtClean="0"/>
              <a:t>Ví dụ:</a:t>
            </a:r>
          </a:p>
          <a:p>
            <a:pPr marL="457200" indent="-457200">
              <a:buNone/>
            </a:pPr>
            <a:r>
              <a:rPr lang="en-US" sz="3000" smtClean="0">
                <a:latin typeface="Times New Roman" pitchFamily="18" charset="0"/>
                <a:cs typeface="Times New Roman" pitchFamily="18" charset="0"/>
              </a:rPr>
              <a:t>Một </a:t>
            </a:r>
            <a:r>
              <a:rPr lang="vi-VN" sz="3000" smtClean="0">
                <a:latin typeface="Times New Roman" pitchFamily="18" charset="0"/>
                <a:cs typeface="Times New Roman" pitchFamily="18" charset="0"/>
              </a:rPr>
              <a:t>login </a:t>
            </a:r>
            <a:r>
              <a:rPr lang="vi-VN" sz="3000">
                <a:latin typeface="Times New Roman" pitchFamily="18" charset="0"/>
                <a:cs typeface="Times New Roman" pitchFamily="18" charset="0"/>
              </a:rPr>
              <a:t>tên là </a:t>
            </a:r>
            <a:r>
              <a:rPr lang="en-US" sz="3000" smtClean="0">
                <a:latin typeface="Times New Roman" pitchFamily="18" charset="0"/>
                <a:cs typeface="Times New Roman" pitchFamily="18" charset="0"/>
              </a:rPr>
              <a:t>t36 </a:t>
            </a:r>
            <a:r>
              <a:rPr lang="vi-VN" sz="3000" smtClean="0">
                <a:latin typeface="Times New Roman" pitchFamily="18" charset="0"/>
                <a:cs typeface="Times New Roman" pitchFamily="18" charset="0"/>
              </a:rPr>
              <a:t>trong </a:t>
            </a:r>
            <a:r>
              <a:rPr lang="vi-VN" sz="3000">
                <a:latin typeface="Times New Roman" pitchFamily="18" charset="0"/>
                <a:cs typeface="Times New Roman" pitchFamily="18" charset="0"/>
              </a:rPr>
              <a:t>SQL Server. Ở database </a:t>
            </a:r>
            <a:r>
              <a:rPr lang="en-US" sz="3000" smtClean="0">
                <a:latin typeface="Times New Roman" pitchFamily="18" charset="0"/>
                <a:cs typeface="Times New Roman" pitchFamily="18" charset="0"/>
              </a:rPr>
              <a:t>Qlbanhang </a:t>
            </a:r>
            <a:r>
              <a:rPr lang="vi-VN" sz="3000" smtClean="0">
                <a:latin typeface="Times New Roman" pitchFamily="18" charset="0"/>
                <a:cs typeface="Times New Roman" pitchFamily="18" charset="0"/>
              </a:rPr>
              <a:t>có </a:t>
            </a:r>
            <a:r>
              <a:rPr lang="vi-VN" sz="3000">
                <a:latin typeface="Times New Roman" pitchFamily="18" charset="0"/>
                <a:cs typeface="Times New Roman" pitchFamily="18" charset="0"/>
              </a:rPr>
              <a:t>user </a:t>
            </a:r>
            <a:r>
              <a:rPr lang="en-US" sz="3000" smtClean="0">
                <a:latin typeface="Times New Roman" pitchFamily="18" charset="0"/>
                <a:cs typeface="Times New Roman" pitchFamily="18" charset="0"/>
              </a:rPr>
              <a:t>t36 </a:t>
            </a:r>
            <a:r>
              <a:rPr lang="vi-VN" sz="3000" smtClean="0">
                <a:latin typeface="Times New Roman" pitchFamily="18" charset="0"/>
                <a:cs typeface="Times New Roman" pitchFamily="18" charset="0"/>
              </a:rPr>
              <a:t>được </a:t>
            </a:r>
            <a:r>
              <a:rPr lang="vi-VN" sz="3000">
                <a:latin typeface="Times New Roman" pitchFamily="18" charset="0"/>
                <a:cs typeface="Times New Roman" pitchFamily="18" charset="0"/>
              </a:rPr>
              <a:t>gắn với login </a:t>
            </a:r>
            <a:r>
              <a:rPr lang="en-US" sz="3000">
                <a:latin typeface="Times New Roman" pitchFamily="18" charset="0"/>
                <a:cs typeface="Times New Roman" pitchFamily="18" charset="0"/>
              </a:rPr>
              <a:t>t36 </a:t>
            </a:r>
            <a:r>
              <a:rPr lang="vi-VN" sz="3000" smtClean="0">
                <a:latin typeface="Times New Roman" pitchFamily="18" charset="0"/>
                <a:cs typeface="Times New Roman" pitchFamily="18" charset="0"/>
              </a:rPr>
              <a:t>, </a:t>
            </a:r>
            <a:r>
              <a:rPr lang="vi-VN" sz="3000">
                <a:latin typeface="Times New Roman" pitchFamily="18" charset="0"/>
                <a:cs typeface="Times New Roman" pitchFamily="18" charset="0"/>
              </a:rPr>
              <a:t>và user này chỉ có quyền đọc. Ở database </a:t>
            </a:r>
            <a:r>
              <a:rPr lang="en-US" sz="3000" smtClean="0">
                <a:latin typeface="Times New Roman" pitchFamily="18" charset="0"/>
                <a:cs typeface="Times New Roman" pitchFamily="18" charset="0"/>
              </a:rPr>
              <a:t>PCGiangday </a:t>
            </a:r>
            <a:r>
              <a:rPr lang="vi-VN" sz="3000" smtClean="0">
                <a:latin typeface="Times New Roman" pitchFamily="18" charset="0"/>
                <a:cs typeface="Times New Roman" pitchFamily="18" charset="0"/>
              </a:rPr>
              <a:t>có </a:t>
            </a:r>
            <a:r>
              <a:rPr lang="vi-VN" sz="3000">
                <a:latin typeface="Times New Roman" pitchFamily="18" charset="0"/>
                <a:cs typeface="Times New Roman" pitchFamily="18" charset="0"/>
              </a:rPr>
              <a:t>user </a:t>
            </a:r>
            <a:r>
              <a:rPr lang="en-US" sz="3000" smtClean="0">
                <a:latin typeface="Times New Roman" pitchFamily="18" charset="0"/>
                <a:cs typeface="Times New Roman" pitchFamily="18" charset="0"/>
              </a:rPr>
              <a:t>t36 </a:t>
            </a:r>
            <a:r>
              <a:rPr lang="vi-VN" sz="3000" smtClean="0">
                <a:latin typeface="Times New Roman" pitchFamily="18" charset="0"/>
                <a:cs typeface="Times New Roman" pitchFamily="18" charset="0"/>
              </a:rPr>
              <a:t>được </a:t>
            </a:r>
            <a:r>
              <a:rPr lang="vi-VN" sz="3000">
                <a:latin typeface="Times New Roman" pitchFamily="18" charset="0"/>
                <a:cs typeface="Times New Roman" pitchFamily="18" charset="0"/>
              </a:rPr>
              <a:t>gắn với cùng login trên, và user này có quyền đọc/ghi. Khi truy nhập vào SQL Server bằng login </a:t>
            </a:r>
            <a:r>
              <a:rPr lang="en-US" sz="3000" smtClean="0">
                <a:latin typeface="Times New Roman" pitchFamily="18" charset="0"/>
                <a:cs typeface="Times New Roman" pitchFamily="18" charset="0"/>
              </a:rPr>
              <a:t>t36</a:t>
            </a:r>
            <a:r>
              <a:rPr lang="vi-VN" sz="3000" smtClean="0">
                <a:latin typeface="Times New Roman" pitchFamily="18" charset="0"/>
                <a:cs typeface="Times New Roman" pitchFamily="18" charset="0"/>
              </a:rPr>
              <a:t>, </a:t>
            </a:r>
            <a:r>
              <a:rPr lang="en-US" sz="3000" smtClean="0">
                <a:latin typeface="Times New Roman" pitchFamily="18" charset="0"/>
                <a:cs typeface="Times New Roman" pitchFamily="18" charset="0"/>
              </a:rPr>
              <a:t>người dùng </a:t>
            </a:r>
            <a:r>
              <a:rPr lang="vi-VN" sz="3000" smtClean="0">
                <a:latin typeface="Times New Roman" pitchFamily="18" charset="0"/>
                <a:cs typeface="Times New Roman" pitchFamily="18" charset="0"/>
              </a:rPr>
              <a:t>sẽ </a:t>
            </a:r>
            <a:r>
              <a:rPr lang="vi-VN" sz="3000">
                <a:latin typeface="Times New Roman" pitchFamily="18" charset="0"/>
                <a:cs typeface="Times New Roman" pitchFamily="18" charset="0"/>
              </a:rPr>
              <a:t>có quyền đọc trên database </a:t>
            </a:r>
            <a:r>
              <a:rPr lang="en-US" sz="3000">
                <a:latin typeface="Times New Roman" pitchFamily="18" charset="0"/>
                <a:cs typeface="Times New Roman" pitchFamily="18" charset="0"/>
              </a:rPr>
              <a:t>Qlbanhang </a:t>
            </a:r>
            <a:r>
              <a:rPr lang="vi-VN" sz="3000" smtClean="0">
                <a:latin typeface="Times New Roman" pitchFamily="18" charset="0"/>
                <a:cs typeface="Times New Roman" pitchFamily="18" charset="0"/>
              </a:rPr>
              <a:t>và </a:t>
            </a:r>
            <a:r>
              <a:rPr lang="vi-VN" sz="3000">
                <a:latin typeface="Times New Roman" pitchFamily="18" charset="0"/>
                <a:cs typeface="Times New Roman" pitchFamily="18" charset="0"/>
              </a:rPr>
              <a:t>đọc/ghi trên database </a:t>
            </a:r>
            <a:r>
              <a:rPr lang="en-US" sz="3000" smtClean="0">
                <a:latin typeface="Times New Roman" pitchFamily="18" charset="0"/>
                <a:cs typeface="Times New Roman" pitchFamily="18" charset="0"/>
              </a:rPr>
              <a:t>PCGiangday</a:t>
            </a:r>
            <a:r>
              <a:rPr lang="vi-VN" sz="3000" smtClean="0">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a:solidFill>
                  <a:srgbClr val="C00000"/>
                </a:solidFill>
              </a:rPr>
              <a:t>LOGIN và USER</a:t>
            </a:r>
            <a:endParaRPr lang="en-US" dirty="0">
              <a:solidFill>
                <a:srgbClr val="C00000"/>
              </a:solidFill>
            </a:endParaRPr>
          </a:p>
        </p:txBody>
      </p:sp>
    </p:spTree>
    <p:extLst>
      <p:ext uri="{BB962C8B-B14F-4D97-AF65-F5344CB8AC3E}">
        <p14:creationId xmlns:p14="http://schemas.microsoft.com/office/powerpoint/2010/main" val="4017386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3500">
                <a:solidFill>
                  <a:srgbClr val="963735"/>
                </a:solidFill>
              </a:rPr>
              <a:t>Cú pháp tạo Database User</a:t>
            </a:r>
          </a:p>
          <a:p>
            <a:pPr marL="0" indent="0">
              <a:buNone/>
            </a:pPr>
            <a:r>
              <a:rPr lang="en-US" sz="3500" smtClean="0">
                <a:solidFill>
                  <a:srgbClr val="0000FF"/>
                </a:solidFill>
              </a:rPr>
              <a:t>CREATE </a:t>
            </a:r>
            <a:r>
              <a:rPr lang="en-US" sz="3500">
                <a:solidFill>
                  <a:srgbClr val="0000FF"/>
                </a:solidFill>
              </a:rPr>
              <a:t>USER &lt;</a:t>
            </a:r>
            <a:r>
              <a:rPr lang="en-US" sz="3500" b="1"/>
              <a:t>Tên user</a:t>
            </a:r>
            <a:r>
              <a:rPr lang="en-US" sz="3500">
                <a:solidFill>
                  <a:srgbClr val="0000FF"/>
                </a:solidFill>
              </a:rPr>
              <a:t>&gt;</a:t>
            </a:r>
          </a:p>
          <a:p>
            <a:pPr marL="0" indent="0">
              <a:buNone/>
            </a:pPr>
            <a:r>
              <a:rPr lang="vi-VN" sz="3500">
                <a:solidFill>
                  <a:srgbClr val="0000FF"/>
                </a:solidFill>
              </a:rPr>
              <a:t>[{FOR|FROM} LOGIN &lt;</a:t>
            </a:r>
            <a:r>
              <a:rPr lang="vi-VN" sz="3500" b="1"/>
              <a:t>Tên đăng nhập</a:t>
            </a:r>
            <a:r>
              <a:rPr lang="vi-VN" sz="3500">
                <a:solidFill>
                  <a:srgbClr val="0000FF"/>
                </a:solidFill>
              </a:rPr>
              <a:t>&gt;]</a:t>
            </a:r>
          </a:p>
          <a:p>
            <a:pPr marL="0" indent="0">
              <a:buNone/>
            </a:pPr>
            <a:r>
              <a:rPr lang="en-US" sz="3500" smtClean="0">
                <a:solidFill>
                  <a:srgbClr val="963735"/>
                </a:solidFill>
              </a:rPr>
              <a:t>Chú </a:t>
            </a:r>
            <a:r>
              <a:rPr lang="en-US" sz="3500">
                <a:solidFill>
                  <a:srgbClr val="963735"/>
                </a:solidFill>
              </a:rPr>
              <a:t>ý</a:t>
            </a:r>
            <a:r>
              <a:rPr lang="en-US" sz="3500" smtClean="0">
                <a:solidFill>
                  <a:srgbClr val="963735"/>
                </a:solidFill>
              </a:rPr>
              <a:t>: </a:t>
            </a:r>
            <a:r>
              <a:rPr lang="en-US" sz="2400">
                <a:solidFill>
                  <a:srgbClr val="963735"/>
                </a:solidFill>
              </a:rPr>
              <a:t>Câu lệnh CREATE user tạo một user mới </a:t>
            </a:r>
            <a:r>
              <a:rPr lang="en-US" sz="2400" smtClean="0">
                <a:solidFill>
                  <a:srgbClr val="963735"/>
                </a:solidFill>
              </a:rPr>
              <a:t>trong </a:t>
            </a:r>
            <a:r>
              <a:rPr lang="vi-VN" sz="2400" smtClean="0">
                <a:solidFill>
                  <a:srgbClr val="963735"/>
                </a:solidFill>
              </a:rPr>
              <a:t>CSDL </a:t>
            </a:r>
            <a:r>
              <a:rPr lang="vi-VN" sz="2400">
                <a:solidFill>
                  <a:srgbClr val="963735"/>
                </a:solidFill>
              </a:rPr>
              <a:t>hiện thời. Do đó </a:t>
            </a:r>
            <a:r>
              <a:rPr lang="vi-VN" sz="2400" smtClean="0">
                <a:solidFill>
                  <a:srgbClr val="963735"/>
                </a:solidFill>
              </a:rPr>
              <a:t>phải </a:t>
            </a:r>
            <a:r>
              <a:rPr lang="vi-VN" sz="2400">
                <a:solidFill>
                  <a:srgbClr val="963735"/>
                </a:solidFill>
              </a:rPr>
              <a:t>chọn ngữ cảnh </a:t>
            </a:r>
            <a:r>
              <a:rPr lang="vi-VN" sz="2400" smtClean="0">
                <a:solidFill>
                  <a:srgbClr val="963735"/>
                </a:solidFill>
              </a:rPr>
              <a:t>CSDL</a:t>
            </a:r>
            <a:r>
              <a:rPr lang="en-US" sz="2400" smtClean="0">
                <a:solidFill>
                  <a:srgbClr val="963735"/>
                </a:solidFill>
              </a:rPr>
              <a:t> </a:t>
            </a:r>
            <a:r>
              <a:rPr lang="vi-VN" sz="2400" smtClean="0">
                <a:solidFill>
                  <a:srgbClr val="963735"/>
                </a:solidFill>
              </a:rPr>
              <a:t>trước </a:t>
            </a:r>
            <a:r>
              <a:rPr lang="vi-VN" sz="2400">
                <a:solidFill>
                  <a:srgbClr val="963735"/>
                </a:solidFill>
              </a:rPr>
              <a:t>khi thực thi câu lệnh</a:t>
            </a:r>
            <a:endParaRPr lang="en-US" sz="2400"/>
          </a:p>
        </p:txBody>
      </p:sp>
      <p:sp>
        <p:nvSpPr>
          <p:cNvPr id="2" name="Title 1"/>
          <p:cNvSpPr>
            <a:spLocks noGrp="1"/>
          </p:cNvSpPr>
          <p:nvPr>
            <p:ph type="title"/>
          </p:nvPr>
        </p:nvSpPr>
        <p:spPr/>
        <p:txBody>
          <a:bodyPr/>
          <a:lstStyle/>
          <a:p>
            <a:r>
              <a:rPr lang="en-US" smtClean="0"/>
              <a:t>Database User</a:t>
            </a:r>
            <a:endParaRPr lang="en-US"/>
          </a:p>
        </p:txBody>
      </p:sp>
    </p:spTree>
    <p:extLst>
      <p:ext uri="{BB962C8B-B14F-4D97-AF65-F5344CB8AC3E}">
        <p14:creationId xmlns:p14="http://schemas.microsoft.com/office/powerpoint/2010/main" val="17234820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3500" smtClean="0">
                <a:solidFill>
                  <a:srgbClr val="963735"/>
                </a:solidFill>
              </a:rPr>
              <a:t>Cú </a:t>
            </a:r>
            <a:r>
              <a:rPr lang="en-US" sz="3500">
                <a:solidFill>
                  <a:srgbClr val="963735"/>
                </a:solidFill>
              </a:rPr>
              <a:t>pháp sửa Database </a:t>
            </a:r>
            <a:r>
              <a:rPr lang="en-US" sz="3500" smtClean="0">
                <a:solidFill>
                  <a:srgbClr val="963735"/>
                </a:solidFill>
              </a:rPr>
              <a:t>User: </a:t>
            </a:r>
            <a:endParaRPr lang="en-US" sz="3500">
              <a:solidFill>
                <a:srgbClr val="963735"/>
              </a:solidFill>
            </a:endParaRPr>
          </a:p>
          <a:p>
            <a:pPr marL="0" indent="0">
              <a:buNone/>
            </a:pPr>
            <a:r>
              <a:rPr lang="en-US" sz="3500">
                <a:solidFill>
                  <a:srgbClr val="0000FF"/>
                </a:solidFill>
              </a:rPr>
              <a:t>ALTER </a:t>
            </a:r>
            <a:r>
              <a:rPr lang="en-US" sz="3500">
                <a:solidFill>
                  <a:srgbClr val="0070C0"/>
                </a:solidFill>
              </a:rPr>
              <a:t>USER</a:t>
            </a:r>
            <a:r>
              <a:rPr lang="en-US" sz="3500">
                <a:solidFill>
                  <a:srgbClr val="FF00FF"/>
                </a:solidFill>
              </a:rPr>
              <a:t> &lt;</a:t>
            </a:r>
            <a:r>
              <a:rPr lang="en-US" sz="3500"/>
              <a:t>Tên user</a:t>
            </a:r>
            <a:r>
              <a:rPr lang="en-US" sz="3500">
                <a:solidFill>
                  <a:srgbClr val="FF00FF"/>
                </a:solidFill>
              </a:rPr>
              <a:t>&gt; </a:t>
            </a:r>
            <a:r>
              <a:rPr lang="en-US" sz="3500">
                <a:solidFill>
                  <a:srgbClr val="0000FF"/>
                </a:solidFill>
              </a:rPr>
              <a:t>WITH</a:t>
            </a:r>
          </a:p>
          <a:p>
            <a:pPr marL="0" indent="0">
              <a:buNone/>
            </a:pPr>
            <a:r>
              <a:rPr lang="en-US" sz="3500">
                <a:solidFill>
                  <a:srgbClr val="0000FF"/>
                </a:solidFill>
              </a:rPr>
              <a:t>[NAME = &lt;</a:t>
            </a:r>
            <a:r>
              <a:rPr lang="en-US" sz="3500"/>
              <a:t>Tên user mới</a:t>
            </a:r>
            <a:r>
              <a:rPr lang="en-US" sz="3500">
                <a:solidFill>
                  <a:srgbClr val="0000FF"/>
                </a:solidFill>
              </a:rPr>
              <a:t>&gt;]</a:t>
            </a:r>
          </a:p>
          <a:p>
            <a:pPr marL="0" indent="0">
              <a:buNone/>
            </a:pPr>
            <a:r>
              <a:rPr lang="en-US" sz="3500" smtClean="0">
                <a:solidFill>
                  <a:srgbClr val="963735"/>
                </a:solidFill>
              </a:rPr>
              <a:t>Cú </a:t>
            </a:r>
            <a:r>
              <a:rPr lang="en-US" sz="3500">
                <a:solidFill>
                  <a:srgbClr val="963735"/>
                </a:solidFill>
              </a:rPr>
              <a:t>pháp xóa Database User</a:t>
            </a:r>
          </a:p>
          <a:p>
            <a:pPr marL="0" indent="0">
              <a:buNone/>
            </a:pPr>
            <a:r>
              <a:rPr lang="en-US" sz="3500">
                <a:solidFill>
                  <a:srgbClr val="0000FF"/>
                </a:solidFill>
              </a:rPr>
              <a:t>DROP USER</a:t>
            </a:r>
            <a:r>
              <a:rPr lang="en-US" sz="3500">
                <a:solidFill>
                  <a:srgbClr val="FF00FF"/>
                </a:solidFill>
              </a:rPr>
              <a:t> </a:t>
            </a:r>
            <a:r>
              <a:rPr lang="en-US" sz="3500"/>
              <a:t>&lt;Tên user</a:t>
            </a:r>
            <a:r>
              <a:rPr lang="en-US" sz="3500" smtClean="0"/>
              <a:t>&gt;</a:t>
            </a:r>
            <a:endParaRPr lang="en-US" sz="3500"/>
          </a:p>
        </p:txBody>
      </p:sp>
      <p:sp>
        <p:nvSpPr>
          <p:cNvPr id="2" name="Title 1"/>
          <p:cNvSpPr>
            <a:spLocks noGrp="1"/>
          </p:cNvSpPr>
          <p:nvPr>
            <p:ph type="title"/>
          </p:nvPr>
        </p:nvSpPr>
        <p:spPr/>
        <p:txBody>
          <a:bodyPr/>
          <a:lstStyle/>
          <a:p>
            <a:r>
              <a:rPr lang="en-US" smtClean="0"/>
              <a:t>Database User</a:t>
            </a:r>
            <a:endParaRPr lang="en-US"/>
          </a:p>
        </p:txBody>
      </p:sp>
    </p:spTree>
    <p:extLst>
      <p:ext uri="{BB962C8B-B14F-4D97-AF65-F5344CB8AC3E}">
        <p14:creationId xmlns:p14="http://schemas.microsoft.com/office/powerpoint/2010/main" val="12545668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109728" indent="0">
              <a:buNone/>
            </a:pPr>
            <a:r>
              <a:rPr lang="en-US" sz="2800" smtClean="0">
                <a:solidFill>
                  <a:srgbClr val="963735"/>
                </a:solidFill>
                <a:latin typeface="Tahoma"/>
              </a:rPr>
              <a:t>Role là </a:t>
            </a:r>
            <a:r>
              <a:rPr lang="en-US" sz="2800">
                <a:solidFill>
                  <a:srgbClr val="963735"/>
                </a:solidFill>
                <a:latin typeface="Tahoma"/>
              </a:rPr>
              <a:t>một tập các </a:t>
            </a:r>
            <a:r>
              <a:rPr lang="en-US" sz="2800" smtClean="0">
                <a:solidFill>
                  <a:srgbClr val="963735"/>
                </a:solidFill>
                <a:latin typeface="Tahoma"/>
              </a:rPr>
              <a:t>quyền </a:t>
            </a:r>
            <a:r>
              <a:rPr lang="vi-VN" sz="2800" smtClean="0">
                <a:solidFill>
                  <a:srgbClr val="000000"/>
                </a:solidFill>
                <a:latin typeface="Tahoma"/>
              </a:rPr>
              <a:t>Có </a:t>
            </a:r>
            <a:r>
              <a:rPr lang="vi-VN" sz="2800">
                <a:solidFill>
                  <a:srgbClr val="000000"/>
                </a:solidFill>
                <a:latin typeface="Tahoma"/>
              </a:rPr>
              <a:t>thể dùng để gán cho một người dùng hoặc một </a:t>
            </a:r>
            <a:r>
              <a:rPr lang="vi-VN" sz="2800" smtClean="0">
                <a:solidFill>
                  <a:srgbClr val="000000"/>
                </a:solidFill>
                <a:latin typeface="Tahoma"/>
              </a:rPr>
              <a:t>nhóm</a:t>
            </a:r>
            <a:r>
              <a:rPr lang="en-US" sz="2800" smtClean="0">
                <a:solidFill>
                  <a:srgbClr val="000000"/>
                </a:solidFill>
                <a:latin typeface="Tahoma"/>
              </a:rPr>
              <a:t> </a:t>
            </a:r>
            <a:r>
              <a:rPr lang="vi-VN" sz="2800" smtClean="0">
                <a:solidFill>
                  <a:srgbClr val="000000"/>
                </a:solidFill>
                <a:latin typeface="Tahoma"/>
              </a:rPr>
              <a:t>người </a:t>
            </a:r>
            <a:r>
              <a:rPr lang="vi-VN" sz="2800">
                <a:solidFill>
                  <a:srgbClr val="000000"/>
                </a:solidFill>
                <a:latin typeface="Tahoma"/>
              </a:rPr>
              <a:t>dùng</a:t>
            </a:r>
            <a:r>
              <a:rPr lang="vi-VN" sz="2800" smtClean="0">
                <a:solidFill>
                  <a:srgbClr val="000000"/>
                </a:solidFill>
                <a:latin typeface="Tahoma"/>
              </a:rPr>
              <a:t>.</a:t>
            </a:r>
            <a:r>
              <a:rPr lang="en-US" sz="2800" smtClean="0">
                <a:solidFill>
                  <a:srgbClr val="000000"/>
                </a:solidFill>
                <a:latin typeface="Tahoma"/>
              </a:rPr>
              <a:t> (</a:t>
            </a:r>
            <a:r>
              <a:rPr lang="vi-VN" sz="2800">
                <a:latin typeface="Times New Roman" pitchFamily="18" charset="0"/>
                <a:cs typeface="Times New Roman" pitchFamily="18" charset="0"/>
              </a:rPr>
              <a:t>tập hợp một nhóm các quyền và đại diện bằng một tên để thuận tiện cho </a:t>
            </a:r>
            <a:r>
              <a:rPr lang="vi-VN" sz="2800" smtClean="0">
                <a:latin typeface="Times New Roman" pitchFamily="18" charset="0"/>
                <a:cs typeface="Times New Roman" pitchFamily="18" charset="0"/>
              </a:rPr>
              <a:t>quản lý</a:t>
            </a:r>
            <a:r>
              <a:rPr lang="en-US" sz="2800" smtClean="0">
                <a:latin typeface="Times New Roman" pitchFamily="18" charset="0"/>
                <a:cs typeface="Times New Roman" pitchFamily="18" charset="0"/>
              </a:rPr>
              <a:t>)</a:t>
            </a:r>
            <a:endParaRPr lang="vi-VN" sz="2800">
              <a:solidFill>
                <a:srgbClr val="000000"/>
              </a:solidFill>
              <a:latin typeface="Tahoma"/>
            </a:endParaRPr>
          </a:p>
          <a:p>
            <a:pPr marL="109728" indent="0">
              <a:buNone/>
            </a:pPr>
            <a:r>
              <a:rPr lang="vi-VN" sz="2800">
                <a:solidFill>
                  <a:srgbClr val="963735"/>
                </a:solidFill>
                <a:latin typeface="Tahoma"/>
              </a:rPr>
              <a:t>SQL Server </a:t>
            </a:r>
            <a:r>
              <a:rPr lang="vi-VN" sz="2800" smtClean="0">
                <a:solidFill>
                  <a:srgbClr val="963735"/>
                </a:solidFill>
                <a:latin typeface="Tahoma"/>
              </a:rPr>
              <a:t>đ</a:t>
            </a:r>
            <a:r>
              <a:rPr lang="en-US" sz="2800">
                <a:solidFill>
                  <a:srgbClr val="963735"/>
                </a:solidFill>
                <a:latin typeface="Tahoma"/>
              </a:rPr>
              <a:t>ã</a:t>
            </a:r>
            <a:r>
              <a:rPr lang="vi-VN" sz="2800" smtClean="0">
                <a:solidFill>
                  <a:srgbClr val="963735"/>
                </a:solidFill>
                <a:latin typeface="Tahoma"/>
              </a:rPr>
              <a:t> </a:t>
            </a:r>
            <a:r>
              <a:rPr lang="vi-VN" sz="2800">
                <a:solidFill>
                  <a:srgbClr val="963735"/>
                </a:solidFill>
                <a:latin typeface="Tahoma"/>
              </a:rPr>
              <a:t>xây dựng sẵn các </a:t>
            </a:r>
            <a:r>
              <a:rPr lang="en-US" sz="2800" smtClean="0">
                <a:solidFill>
                  <a:srgbClr val="963735"/>
                </a:solidFill>
                <a:latin typeface="Tahoma"/>
              </a:rPr>
              <a:t>Role  </a:t>
            </a:r>
            <a:r>
              <a:rPr lang="vi-VN" sz="2800" smtClean="0">
                <a:solidFill>
                  <a:srgbClr val="963735"/>
                </a:solidFill>
                <a:latin typeface="Tahoma"/>
              </a:rPr>
              <a:t>mặc </a:t>
            </a:r>
            <a:r>
              <a:rPr lang="vi-VN" sz="2800">
                <a:solidFill>
                  <a:srgbClr val="963735"/>
                </a:solidFill>
                <a:latin typeface="Tahoma"/>
              </a:rPr>
              <a:t>định gồm</a:t>
            </a:r>
          </a:p>
          <a:p>
            <a:pPr>
              <a:buFont typeface="Wingdings" pitchFamily="2" charset="2"/>
              <a:buChar char="§"/>
            </a:pPr>
            <a:r>
              <a:rPr lang="pt-BR" sz="2800" smtClean="0">
                <a:solidFill>
                  <a:srgbClr val="000000"/>
                </a:solidFill>
                <a:latin typeface="Tahoma"/>
              </a:rPr>
              <a:t>Role Server </a:t>
            </a:r>
            <a:r>
              <a:rPr lang="pt-BR" sz="2800">
                <a:solidFill>
                  <a:srgbClr val="000000"/>
                </a:solidFill>
                <a:latin typeface="Tahoma"/>
              </a:rPr>
              <a:t>mặc định</a:t>
            </a:r>
          </a:p>
          <a:p>
            <a:pPr>
              <a:buFont typeface="Wingdings" pitchFamily="2" charset="2"/>
              <a:buChar char="§"/>
            </a:pPr>
            <a:r>
              <a:rPr lang="en-US" sz="2800" smtClean="0">
                <a:solidFill>
                  <a:srgbClr val="000000"/>
                </a:solidFill>
                <a:latin typeface="Tahoma"/>
              </a:rPr>
              <a:t>Role </a:t>
            </a:r>
            <a:r>
              <a:rPr lang="vi-VN" sz="2800" smtClean="0">
                <a:solidFill>
                  <a:srgbClr val="000000"/>
                </a:solidFill>
                <a:latin typeface="Tahoma"/>
              </a:rPr>
              <a:t>CSDL </a:t>
            </a:r>
            <a:r>
              <a:rPr lang="vi-VN" sz="2800">
                <a:solidFill>
                  <a:srgbClr val="000000"/>
                </a:solidFill>
                <a:latin typeface="Tahoma"/>
              </a:rPr>
              <a:t>mặc định</a:t>
            </a:r>
          </a:p>
          <a:p>
            <a:pPr marL="109728" indent="0">
              <a:buNone/>
            </a:pPr>
            <a:r>
              <a:rPr lang="en-US" sz="2800" smtClean="0">
                <a:solidFill>
                  <a:srgbClr val="963735"/>
                </a:solidFill>
                <a:latin typeface="Tahoma"/>
              </a:rPr>
              <a:t>Ngoài ra Người dùng</a:t>
            </a:r>
            <a:r>
              <a:rPr lang="vi-VN" sz="2800" smtClean="0">
                <a:solidFill>
                  <a:srgbClr val="963735"/>
                </a:solidFill>
                <a:latin typeface="Tahoma"/>
              </a:rPr>
              <a:t> </a:t>
            </a:r>
            <a:r>
              <a:rPr lang="vi-VN" sz="2800">
                <a:solidFill>
                  <a:srgbClr val="963735"/>
                </a:solidFill>
                <a:latin typeface="Tahoma"/>
              </a:rPr>
              <a:t>có thể tự định nghĩa thêm các </a:t>
            </a:r>
            <a:r>
              <a:rPr lang="en-US" sz="2800" smtClean="0">
                <a:solidFill>
                  <a:srgbClr val="963735"/>
                </a:solidFill>
                <a:latin typeface="Tahoma"/>
              </a:rPr>
              <a:t>role</a:t>
            </a:r>
            <a:r>
              <a:rPr lang="vi-VN" sz="2800" smtClean="0">
                <a:solidFill>
                  <a:srgbClr val="963735"/>
                </a:solidFill>
                <a:latin typeface="Tahoma"/>
              </a:rPr>
              <a:t> </a:t>
            </a:r>
            <a:r>
              <a:rPr lang="vi-VN" sz="2800">
                <a:solidFill>
                  <a:srgbClr val="963735"/>
                </a:solidFill>
                <a:latin typeface="Tahoma"/>
              </a:rPr>
              <a:t>mới</a:t>
            </a:r>
          </a:p>
          <a:p>
            <a:pPr marL="109728" indent="0">
              <a:buNone/>
            </a:pPr>
            <a:r>
              <a:rPr lang="en-US" sz="2800" smtClean="0">
                <a:solidFill>
                  <a:srgbClr val="963735"/>
                </a:solidFill>
                <a:latin typeface="Tahoma"/>
              </a:rPr>
              <a:t>- </a:t>
            </a:r>
            <a:r>
              <a:rPr lang="vi-VN" sz="2800" smtClean="0">
                <a:solidFill>
                  <a:srgbClr val="963735"/>
                </a:solidFill>
                <a:latin typeface="Tahoma"/>
              </a:rPr>
              <a:t>Mỗi </a:t>
            </a:r>
            <a:r>
              <a:rPr lang="en-US" sz="2800" smtClean="0">
                <a:solidFill>
                  <a:srgbClr val="963735"/>
                </a:solidFill>
                <a:latin typeface="Tahoma"/>
              </a:rPr>
              <a:t>role </a:t>
            </a:r>
            <a:r>
              <a:rPr lang="vi-VN" sz="2800" smtClean="0">
                <a:solidFill>
                  <a:srgbClr val="963735"/>
                </a:solidFill>
                <a:latin typeface="Tahoma"/>
              </a:rPr>
              <a:t>được </a:t>
            </a:r>
            <a:r>
              <a:rPr lang="vi-VN" sz="2800">
                <a:solidFill>
                  <a:srgbClr val="963735"/>
                </a:solidFill>
                <a:latin typeface="Tahoma"/>
              </a:rPr>
              <a:t>gán một tập quyền</a:t>
            </a:r>
          </a:p>
          <a:p>
            <a:pPr marL="109728" indent="0">
              <a:buNone/>
            </a:pPr>
            <a:r>
              <a:rPr lang="en-US" sz="2800">
                <a:solidFill>
                  <a:srgbClr val="000000"/>
                </a:solidFill>
                <a:latin typeface="Tahoma"/>
              </a:rPr>
              <a:t>Ví dụ </a:t>
            </a:r>
            <a:r>
              <a:rPr lang="en-US" sz="2800" smtClean="0">
                <a:solidFill>
                  <a:srgbClr val="000000"/>
                </a:solidFill>
                <a:latin typeface="Tahoma"/>
              </a:rPr>
              <a:t>role dbcreator </a:t>
            </a:r>
            <a:r>
              <a:rPr lang="en-US" sz="2800">
                <a:solidFill>
                  <a:srgbClr val="000000"/>
                </a:solidFill>
                <a:latin typeface="Tahoma"/>
              </a:rPr>
              <a:t>có thể thực thi các câu lệnh</a:t>
            </a:r>
          </a:p>
          <a:p>
            <a:pPr marL="109728" indent="0">
              <a:buNone/>
            </a:pPr>
            <a:r>
              <a:rPr lang="en-US" sz="2800">
                <a:solidFill>
                  <a:srgbClr val="000000"/>
                </a:solidFill>
                <a:latin typeface="Tahoma"/>
              </a:rPr>
              <a:t>CREATE/ALTER/DROP DATABASE, RESTORE DATABASE</a:t>
            </a:r>
            <a:endParaRPr lang="en-US"/>
          </a:p>
        </p:txBody>
      </p:sp>
      <p:sp>
        <p:nvSpPr>
          <p:cNvPr id="2" name="Title 1"/>
          <p:cNvSpPr>
            <a:spLocks noGrp="1"/>
          </p:cNvSpPr>
          <p:nvPr>
            <p:ph type="title"/>
          </p:nvPr>
        </p:nvSpPr>
        <p:spPr/>
        <p:txBody>
          <a:bodyPr/>
          <a:lstStyle/>
          <a:p>
            <a:r>
              <a:rPr lang="en-US" smtClean="0"/>
              <a:t>ROLE</a:t>
            </a:r>
            <a:endParaRPr lang="en-US"/>
          </a:p>
        </p:txBody>
      </p:sp>
    </p:spTree>
    <p:extLst>
      <p:ext uri="{BB962C8B-B14F-4D97-AF65-F5344CB8AC3E}">
        <p14:creationId xmlns:p14="http://schemas.microsoft.com/office/powerpoint/2010/main" val="1749199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706565"/>
            <a:ext cx="8229600" cy="407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ROLE</a:t>
            </a:r>
            <a:endParaRPr lang="en-US"/>
          </a:p>
        </p:txBody>
      </p:sp>
    </p:spTree>
    <p:extLst>
      <p:ext uri="{BB962C8B-B14F-4D97-AF65-F5344CB8AC3E}">
        <p14:creationId xmlns:p14="http://schemas.microsoft.com/office/powerpoint/2010/main" val="1731497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457200" indent="-457200">
              <a:buNone/>
            </a:pPr>
            <a:r>
              <a:rPr lang="vi-VN" sz="2800" smtClean="0">
                <a:latin typeface="Times New Roman" pitchFamily="18" charset="0"/>
                <a:cs typeface="Times New Roman" pitchFamily="18" charset="0"/>
              </a:rPr>
              <a:t>Server </a:t>
            </a:r>
            <a:r>
              <a:rPr lang="vi-VN" sz="2800">
                <a:latin typeface="Times New Roman" pitchFamily="18" charset="0"/>
                <a:cs typeface="Times New Roman" pitchFamily="18" charset="0"/>
              </a:rPr>
              <a:t>role là nhóm các quyền ở mức server mà login khi được cấp sẽ có thể thực hiện một số thao tác nhất định ở mức server</a:t>
            </a:r>
            <a:r>
              <a:rPr lang="vi-VN" sz="2800" smtClean="0">
                <a:latin typeface="Times New Roman" pitchFamily="18" charset="0"/>
                <a:cs typeface="Times New Roman" pitchFamily="18" charset="0"/>
              </a:rPr>
              <a:t>.</a:t>
            </a:r>
            <a:endParaRPr lang="en-US" sz="2800" smtClean="0">
              <a:latin typeface="Times New Roman" pitchFamily="18" charset="0"/>
              <a:cs typeface="Times New Roman" pitchFamily="18" charset="0"/>
            </a:endParaRPr>
          </a:p>
          <a:p>
            <a:pPr marL="457200" indent="-457200">
              <a:buNone/>
            </a:pPr>
            <a:r>
              <a:rPr lang="vi-VN" sz="2800" smtClean="0">
                <a:latin typeface="Times New Roman" pitchFamily="18" charset="0"/>
                <a:cs typeface="Times New Roman" pitchFamily="18" charset="0"/>
              </a:rPr>
              <a:t> </a:t>
            </a:r>
            <a:r>
              <a:rPr lang="vi-VN" sz="2800">
                <a:latin typeface="Times New Roman" pitchFamily="18" charset="0"/>
                <a:cs typeface="Times New Roman" pitchFamily="18" charset="0"/>
              </a:rPr>
              <a:t>Ví dụ role sysadmin có toàn quyền hoạt động trong server (tạo database, khởi động lại server…) và </a:t>
            </a:r>
            <a:r>
              <a:rPr lang="vi-VN" sz="2800" smtClean="0">
                <a:latin typeface="Times New Roman" pitchFamily="18" charset="0"/>
                <a:cs typeface="Times New Roman" pitchFamily="18" charset="0"/>
              </a:rPr>
              <a:t>quyền </a:t>
            </a:r>
            <a:r>
              <a:rPr lang="vi-VN" sz="2800">
                <a:latin typeface="Times New Roman" pitchFamily="18" charset="0"/>
                <a:cs typeface="Times New Roman" pitchFamily="18" charset="0"/>
              </a:rPr>
              <a:t>truy nhập vào tất cả </a:t>
            </a:r>
            <a:r>
              <a:rPr lang="vi-VN" sz="2800" smtClean="0">
                <a:latin typeface="Times New Roman" pitchFamily="18" charset="0"/>
                <a:cs typeface="Times New Roman" pitchFamily="18" charset="0"/>
              </a:rPr>
              <a:t>database</a:t>
            </a:r>
            <a:r>
              <a:rPr lang="en-US" sz="2800" smtClean="0">
                <a:latin typeface="Times New Roman" pitchFamily="18" charset="0"/>
                <a:cs typeface="Times New Roman" pitchFamily="18" charset="0"/>
              </a:rPr>
              <a:t>.</a:t>
            </a:r>
          </a:p>
          <a:p>
            <a:pPr marL="457200" indent="-457200">
              <a:buNone/>
            </a:pPr>
            <a:r>
              <a:rPr lang="vi-VN" sz="2800" smtClean="0">
                <a:latin typeface="Times New Roman" pitchFamily="18" charset="0"/>
                <a:cs typeface="Times New Roman" pitchFamily="18" charset="0"/>
              </a:rPr>
              <a:t>diskadmin </a:t>
            </a:r>
            <a:r>
              <a:rPr lang="vi-VN" sz="2800">
                <a:latin typeface="Times New Roman" pitchFamily="18" charset="0"/>
                <a:cs typeface="Times New Roman" pitchFamily="18" charset="0"/>
              </a:rPr>
              <a:t>chỉ có quyền trong các thao tác về đĩa (như bổ sung thêm file vào database</a:t>
            </a:r>
            <a:r>
              <a:rPr lang="vi-VN" sz="2800" smtClean="0">
                <a:latin typeface="Times New Roman" pitchFamily="18" charset="0"/>
                <a:cs typeface="Times New Roman" pitchFamily="18" charset="0"/>
              </a:rPr>
              <a:t>…).</a:t>
            </a:r>
            <a:endParaRPr lang="en-US" sz="2800" smtClean="0">
              <a:latin typeface="Times New Roman" pitchFamily="18" charset="0"/>
              <a:cs typeface="Times New Roman" pitchFamily="18" charset="0"/>
            </a:endParaRPr>
          </a:p>
          <a:p>
            <a:pPr marL="457200" indent="-457200">
              <a:buNone/>
            </a:pPr>
            <a:r>
              <a:rPr lang="vi-VN" sz="280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solidFill>
                  <a:srgbClr val="C00000"/>
                </a:solidFill>
              </a:rPr>
              <a:t>Server role</a:t>
            </a:r>
            <a:endParaRPr lang="en-US" dirty="0">
              <a:solidFill>
                <a:srgbClr val="C00000"/>
              </a:solidFill>
            </a:endParaRPr>
          </a:p>
        </p:txBody>
      </p:sp>
    </p:spTree>
    <p:extLst>
      <p:ext uri="{BB962C8B-B14F-4D97-AF65-F5344CB8AC3E}">
        <p14:creationId xmlns:p14="http://schemas.microsoft.com/office/powerpoint/2010/main" val="691029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457200" indent="-457200">
              <a:buNone/>
            </a:pPr>
            <a:r>
              <a:rPr lang="vi-VN" sz="2800" smtClean="0">
                <a:latin typeface="Times New Roman" pitchFamily="18" charset="0"/>
                <a:cs typeface="Times New Roman" pitchFamily="18" charset="0"/>
              </a:rPr>
              <a:t>Login </a:t>
            </a:r>
            <a:r>
              <a:rPr lang="vi-VN" sz="2800">
                <a:latin typeface="Times New Roman" pitchFamily="18" charset="0"/>
                <a:cs typeface="Times New Roman" pitchFamily="18" charset="0"/>
              </a:rPr>
              <a:t>khi mới được tạo sẽ có role public, role này thực chất không có quyền gì ngoài quyền truy nhập vào server. Thông thường chỉ </a:t>
            </a:r>
            <a:r>
              <a:rPr lang="vi-VN" sz="2800" smtClean="0">
                <a:latin typeface="Times New Roman" pitchFamily="18" charset="0"/>
                <a:cs typeface="Times New Roman" pitchFamily="18" charset="0"/>
              </a:rPr>
              <a:t>DBA</a:t>
            </a:r>
            <a:r>
              <a:rPr lang="en-US" sz="2800" smtClean="0">
                <a:latin typeface="Times New Roman" pitchFamily="18" charset="0"/>
                <a:cs typeface="Times New Roman" pitchFamily="18" charset="0"/>
              </a:rPr>
              <a:t>(database administrator)</a:t>
            </a:r>
            <a:r>
              <a:rPr lang="vi-VN" sz="2800" smtClean="0">
                <a:latin typeface="Times New Roman" pitchFamily="18" charset="0"/>
                <a:cs typeface="Times New Roman" pitchFamily="18" charset="0"/>
              </a:rPr>
              <a:t> mới </a:t>
            </a:r>
            <a:r>
              <a:rPr lang="vi-VN" sz="2800">
                <a:latin typeface="Times New Roman" pitchFamily="18" charset="0"/>
                <a:cs typeface="Times New Roman" pitchFamily="18" charset="0"/>
              </a:rPr>
              <a:t>nên có quyền sysadmin, còn các developer chỉ cần role public và bổ sung thêm khi cần.</a:t>
            </a:r>
            <a:endParaRPr lang="en-US" sz="2800" b="1"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solidFill>
                  <a:srgbClr val="C00000"/>
                </a:solidFill>
              </a:rPr>
              <a:t>Server role</a:t>
            </a:r>
            <a:endParaRPr lang="en-US" dirty="0">
              <a:solidFill>
                <a:srgbClr val="C00000"/>
              </a:solidFill>
            </a:endParaRPr>
          </a:p>
        </p:txBody>
      </p:sp>
    </p:spTree>
    <p:extLst>
      <p:ext uri="{BB962C8B-B14F-4D97-AF65-F5344CB8AC3E}">
        <p14:creationId xmlns:p14="http://schemas.microsoft.com/office/powerpoint/2010/main" val="3926781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smtClean="0">
                <a:solidFill>
                  <a:srgbClr val="963735"/>
                </a:solidFill>
                <a:latin typeface="Tahoma"/>
              </a:rPr>
              <a:t>Role </a:t>
            </a:r>
            <a:r>
              <a:rPr lang="vi-VN" sz="2800" smtClean="0">
                <a:solidFill>
                  <a:srgbClr val="963735"/>
                </a:solidFill>
                <a:latin typeface="Tahoma"/>
              </a:rPr>
              <a:t>Server </a:t>
            </a:r>
            <a:r>
              <a:rPr lang="vi-VN" sz="2800">
                <a:solidFill>
                  <a:srgbClr val="963735"/>
                </a:solidFill>
                <a:latin typeface="Tahoma"/>
              </a:rPr>
              <a:t>mặc định bao gồm những người </a:t>
            </a:r>
            <a:r>
              <a:rPr lang="vi-VN" sz="2800" smtClean="0">
                <a:solidFill>
                  <a:srgbClr val="963735"/>
                </a:solidFill>
                <a:latin typeface="Tahoma"/>
              </a:rPr>
              <a:t>dùng</a:t>
            </a:r>
            <a:r>
              <a:rPr lang="en-US" sz="2800" smtClean="0">
                <a:solidFill>
                  <a:srgbClr val="963735"/>
                </a:solidFill>
                <a:latin typeface="Tahoma"/>
              </a:rPr>
              <a:t> quản </a:t>
            </a:r>
            <a:r>
              <a:rPr lang="en-US" sz="2800">
                <a:solidFill>
                  <a:srgbClr val="963735"/>
                </a:solidFill>
                <a:latin typeface="Tahoma"/>
              </a:rPr>
              <a:t>trị </a:t>
            </a:r>
            <a:r>
              <a:rPr lang="en-US" sz="2800" smtClean="0">
                <a:solidFill>
                  <a:srgbClr val="963735"/>
                </a:solidFill>
                <a:latin typeface="Tahoma"/>
              </a:rPr>
              <a:t>Server</a:t>
            </a:r>
          </a:p>
          <a:p>
            <a:endParaRPr lang="en-US"/>
          </a:p>
        </p:txBody>
      </p:sp>
      <p:sp>
        <p:nvSpPr>
          <p:cNvPr id="2" name="Title 1"/>
          <p:cNvSpPr>
            <a:spLocks noGrp="1"/>
          </p:cNvSpPr>
          <p:nvPr>
            <p:ph type="title"/>
          </p:nvPr>
        </p:nvSpPr>
        <p:spPr/>
        <p:txBody>
          <a:bodyPr/>
          <a:lstStyle/>
          <a:p>
            <a:r>
              <a:rPr lang="en-US" smtClean="0"/>
              <a:t>ROLE</a:t>
            </a:r>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816292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4772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a:p>
        </p:txBody>
      </p:sp>
      <p:sp>
        <p:nvSpPr>
          <p:cNvPr id="2" name="Title 1"/>
          <p:cNvSpPr>
            <a:spLocks noGrp="1"/>
          </p:cNvSpPr>
          <p:nvPr>
            <p:ph type="title"/>
          </p:nvPr>
        </p:nvSpPr>
        <p:spPr/>
        <p:txBody>
          <a:bodyPr/>
          <a:lstStyle/>
          <a:p>
            <a:r>
              <a:rPr lang="en-US" smtClean="0"/>
              <a:t>ROLE</a:t>
            </a:r>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1295400"/>
            <a:ext cx="959167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09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96458166"/>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b="1" smtClean="0">
                <a:solidFill>
                  <a:srgbClr val="C00000"/>
                </a:solidFill>
              </a:rPr>
              <a:t>MỘT SỐ KHÁI NIỆM</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55" y="1143000"/>
            <a:ext cx="9220200" cy="4919472"/>
          </a:xfrm>
        </p:spPr>
        <p:txBody>
          <a:bodyPr>
            <a:noAutofit/>
          </a:bodyPr>
          <a:lstStyle/>
          <a:p>
            <a:pPr marL="457200" indent="-457200">
              <a:buNone/>
            </a:pPr>
            <a:r>
              <a:rPr lang="en-US" sz="3000" smtClean="0">
                <a:latin typeface="Times New Roman" pitchFamily="18" charset="0"/>
                <a:cs typeface="Times New Roman" pitchFamily="18" charset="0"/>
              </a:rPr>
              <a:t>		D</a:t>
            </a:r>
            <a:r>
              <a:rPr lang="vi-VN" sz="3000" smtClean="0">
                <a:latin typeface="Times New Roman" pitchFamily="18" charset="0"/>
                <a:cs typeface="Times New Roman" pitchFamily="18" charset="0"/>
              </a:rPr>
              <a:t>atabase </a:t>
            </a:r>
            <a:r>
              <a:rPr lang="vi-VN" sz="3000">
                <a:latin typeface="Times New Roman" pitchFamily="18" charset="0"/>
                <a:cs typeface="Times New Roman" pitchFamily="18" charset="0"/>
              </a:rPr>
              <a:t>role tập hợp các quyền truy nhập vào </a:t>
            </a:r>
            <a:r>
              <a:rPr lang="en-US" sz="3000" smtClean="0">
                <a:latin typeface="Times New Roman" pitchFamily="18" charset="0"/>
                <a:cs typeface="Times New Roman" pitchFamily="18" charset="0"/>
              </a:rPr>
              <a:t>d</a:t>
            </a:r>
            <a:r>
              <a:rPr lang="vi-VN" sz="3000" smtClean="0">
                <a:latin typeface="Times New Roman" pitchFamily="18" charset="0"/>
                <a:cs typeface="Times New Roman" pitchFamily="18" charset="0"/>
              </a:rPr>
              <a:t>atabase </a:t>
            </a:r>
            <a:r>
              <a:rPr lang="vi-VN" sz="3000">
                <a:latin typeface="Times New Roman" pitchFamily="18" charset="0"/>
                <a:cs typeface="Times New Roman" pitchFamily="18" charset="0"/>
              </a:rPr>
              <a:t>thành từng </a:t>
            </a:r>
            <a:r>
              <a:rPr lang="vi-VN" sz="3000" smtClean="0">
                <a:latin typeface="Times New Roman" pitchFamily="18" charset="0"/>
                <a:cs typeface="Times New Roman" pitchFamily="18" charset="0"/>
              </a:rPr>
              <a:t>nhóm</a:t>
            </a:r>
            <a:r>
              <a:rPr lang="en-US" sz="3000" smtClean="0">
                <a:latin typeface="Times New Roman" pitchFamily="18" charset="0"/>
                <a:cs typeface="Times New Roman" pitchFamily="18" charset="0"/>
              </a:rPr>
              <a:t> </a:t>
            </a:r>
            <a:r>
              <a:rPr lang="vi-VN" sz="3000" smtClean="0">
                <a:latin typeface="Times New Roman" pitchFamily="18" charset="0"/>
                <a:cs typeface="Times New Roman" pitchFamily="18" charset="0"/>
              </a:rPr>
              <a:t>để </a:t>
            </a:r>
            <a:r>
              <a:rPr lang="vi-VN" sz="3000">
                <a:latin typeface="Times New Roman" pitchFamily="18" charset="0"/>
                <a:cs typeface="Times New Roman" pitchFamily="18" charset="0"/>
              </a:rPr>
              <a:t>dễ tạo lập và sửa đổi. </a:t>
            </a:r>
            <a:endParaRPr lang="en-US" sz="3000" smtClean="0">
              <a:latin typeface="Times New Roman" pitchFamily="18" charset="0"/>
              <a:cs typeface="Times New Roman" pitchFamily="18" charset="0"/>
            </a:endParaRPr>
          </a:p>
          <a:p>
            <a:pPr marL="457200" indent="-457200">
              <a:buNone/>
            </a:pPr>
            <a:r>
              <a:rPr lang="en-US" sz="3000">
                <a:latin typeface="Times New Roman" pitchFamily="18" charset="0"/>
                <a:cs typeface="Times New Roman" pitchFamily="18" charset="0"/>
              </a:rPr>
              <a:t>	</a:t>
            </a:r>
            <a:r>
              <a:rPr lang="en-US" sz="3000" smtClean="0">
                <a:latin typeface="Times New Roman" pitchFamily="18" charset="0"/>
                <a:cs typeface="Times New Roman" pitchFamily="18" charset="0"/>
              </a:rPr>
              <a:t>-</a:t>
            </a:r>
            <a:r>
              <a:rPr lang="vi-VN" sz="3000" smtClean="0">
                <a:latin typeface="Times New Roman" pitchFamily="18" charset="0"/>
                <a:cs typeface="Times New Roman" pitchFamily="18" charset="0"/>
              </a:rPr>
              <a:t> </a:t>
            </a:r>
            <a:r>
              <a:rPr lang="en-US" sz="3000">
                <a:latin typeface="Times New Roman" pitchFamily="18" charset="0"/>
                <a:cs typeface="Times New Roman" pitchFamily="18" charset="0"/>
              </a:rPr>
              <a:t>R</a:t>
            </a:r>
            <a:r>
              <a:rPr lang="vi-VN" sz="3000" smtClean="0">
                <a:latin typeface="Times New Roman" pitchFamily="18" charset="0"/>
                <a:cs typeface="Times New Roman" pitchFamily="18" charset="0"/>
              </a:rPr>
              <a:t>ole </a:t>
            </a:r>
            <a:r>
              <a:rPr lang="vi-VN" sz="3000">
                <a:latin typeface="Times New Roman" pitchFamily="18" charset="0"/>
                <a:cs typeface="Times New Roman" pitchFamily="18" charset="0"/>
              </a:rPr>
              <a:t>db_datareader có quyền đọc dữ liệu từ tất cả các </a:t>
            </a:r>
            <a:r>
              <a:rPr lang="vi-VN" sz="3000" smtClean="0">
                <a:latin typeface="Times New Roman" pitchFamily="18" charset="0"/>
                <a:cs typeface="Times New Roman" pitchFamily="18" charset="0"/>
              </a:rPr>
              <a:t>bảng</a:t>
            </a:r>
            <a:r>
              <a:rPr lang="en-US" sz="3000" smtClean="0">
                <a:latin typeface="Times New Roman" pitchFamily="18" charset="0"/>
                <a:cs typeface="Times New Roman" pitchFamily="18" charset="0"/>
              </a:rPr>
              <a:t>.</a:t>
            </a:r>
          </a:p>
          <a:p>
            <a:pPr marL="457200" indent="-457200">
              <a:buNone/>
            </a:pPr>
            <a:r>
              <a:rPr lang="en-US" sz="3000">
                <a:latin typeface="Times New Roman" pitchFamily="18" charset="0"/>
                <a:cs typeface="Times New Roman" pitchFamily="18" charset="0"/>
              </a:rPr>
              <a:t>	</a:t>
            </a:r>
            <a:r>
              <a:rPr lang="vi-VN" sz="3000" smtClean="0">
                <a:latin typeface="Times New Roman" pitchFamily="18" charset="0"/>
                <a:cs typeface="Times New Roman" pitchFamily="18" charset="0"/>
              </a:rPr>
              <a:t> </a:t>
            </a:r>
            <a:r>
              <a:rPr lang="en-US" sz="3000" smtClean="0">
                <a:latin typeface="Times New Roman" pitchFamily="18" charset="0"/>
                <a:cs typeface="Times New Roman" pitchFamily="18" charset="0"/>
              </a:rPr>
              <a:t>- R</a:t>
            </a:r>
            <a:r>
              <a:rPr lang="vi-VN" sz="3000" smtClean="0">
                <a:latin typeface="Times New Roman" pitchFamily="18" charset="0"/>
                <a:cs typeface="Times New Roman" pitchFamily="18" charset="0"/>
              </a:rPr>
              <a:t>ole </a:t>
            </a:r>
            <a:r>
              <a:rPr lang="vi-VN" sz="3000">
                <a:latin typeface="Times New Roman" pitchFamily="18" charset="0"/>
                <a:cs typeface="Times New Roman" pitchFamily="18" charset="0"/>
              </a:rPr>
              <a:t>db_datawriter có quyền ghi vào tất cả các </a:t>
            </a:r>
            <a:r>
              <a:rPr lang="vi-VN" sz="3000" smtClean="0">
                <a:latin typeface="Times New Roman" pitchFamily="18" charset="0"/>
                <a:cs typeface="Times New Roman" pitchFamily="18" charset="0"/>
              </a:rPr>
              <a:t>bảng;</a:t>
            </a:r>
            <a:endParaRPr lang="en-US" sz="3000" smtClean="0">
              <a:latin typeface="Times New Roman" pitchFamily="18" charset="0"/>
              <a:cs typeface="Times New Roman" pitchFamily="18" charset="0"/>
            </a:endParaRPr>
          </a:p>
          <a:p>
            <a:pPr marL="457200" indent="-457200">
              <a:buNone/>
            </a:pPr>
            <a:r>
              <a:rPr lang="en-US" sz="3000">
                <a:latin typeface="Times New Roman" pitchFamily="18" charset="0"/>
                <a:cs typeface="Times New Roman" pitchFamily="18" charset="0"/>
              </a:rPr>
              <a:t>	</a:t>
            </a:r>
            <a:r>
              <a:rPr lang="en-US" sz="3000" smtClean="0">
                <a:latin typeface="Times New Roman" pitchFamily="18" charset="0"/>
                <a:cs typeface="Times New Roman" pitchFamily="18" charset="0"/>
              </a:rPr>
              <a:t> - R</a:t>
            </a:r>
            <a:r>
              <a:rPr lang="vi-VN" sz="3000" smtClean="0">
                <a:latin typeface="Times New Roman" pitchFamily="18" charset="0"/>
                <a:cs typeface="Times New Roman" pitchFamily="18" charset="0"/>
              </a:rPr>
              <a:t>ole </a:t>
            </a:r>
            <a:r>
              <a:rPr lang="vi-VN" sz="3000">
                <a:latin typeface="Times New Roman" pitchFamily="18" charset="0"/>
                <a:cs typeface="Times New Roman" pitchFamily="18" charset="0"/>
              </a:rPr>
              <a:t>db_owner có quyền cao nhất trong database (tạo bảng, tạo thủ tục, thực thi thủ tục…). </a:t>
            </a:r>
            <a:endParaRPr lang="en-US" sz="3000" smtClean="0">
              <a:latin typeface="Times New Roman" pitchFamily="18" charset="0"/>
              <a:cs typeface="Times New Roman" pitchFamily="18" charset="0"/>
            </a:endParaRPr>
          </a:p>
          <a:p>
            <a:pPr marL="457200" indent="-457200">
              <a:buNone/>
            </a:pPr>
            <a:r>
              <a:rPr lang="en-US" sz="3000">
                <a:latin typeface="Times New Roman" pitchFamily="18" charset="0"/>
                <a:cs typeface="Times New Roman" pitchFamily="18" charset="0"/>
              </a:rPr>
              <a:t>	</a:t>
            </a:r>
            <a:r>
              <a:rPr lang="en-US" sz="3000" smtClean="0">
                <a:latin typeface="Times New Roman" pitchFamily="18" charset="0"/>
                <a:cs typeface="Times New Roman" pitchFamily="18" charset="0"/>
              </a:rPr>
              <a:t>- </a:t>
            </a:r>
            <a:r>
              <a:rPr lang="vi-VN" sz="3000" smtClean="0">
                <a:latin typeface="Times New Roman" pitchFamily="18" charset="0"/>
                <a:cs typeface="Times New Roman" pitchFamily="18" charset="0"/>
              </a:rPr>
              <a:t>Các </a:t>
            </a:r>
            <a:r>
              <a:rPr lang="vi-VN" sz="3000">
                <a:latin typeface="Times New Roman" pitchFamily="18" charset="0"/>
                <a:cs typeface="Times New Roman" pitchFamily="18" charset="0"/>
              </a:rPr>
              <a:t>user đều mặc định có role public. Khi user chỉ có role public, user chỉ có thể nhìn thấy tên database mà không có quyền gì khác</a:t>
            </a:r>
            <a:r>
              <a:rPr lang="vi-VN" sz="3000" smtClean="0">
                <a:latin typeface="Times New Roman" pitchFamily="18" charset="0"/>
                <a:cs typeface="Times New Roman" pitchFamily="18" charset="0"/>
              </a:rPr>
              <a:t>.</a:t>
            </a:r>
            <a:endParaRPr lang="en-US" sz="3000" b="1"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smtClean="0">
                <a:solidFill>
                  <a:srgbClr val="C00000"/>
                </a:solidFill>
              </a:rPr>
              <a:t>DATABASE ROLE</a:t>
            </a:r>
            <a:endParaRPr lang="en-US" dirty="0">
              <a:solidFill>
                <a:srgbClr val="C00000"/>
              </a:solidFill>
            </a:endParaRPr>
          </a:p>
        </p:txBody>
      </p:sp>
    </p:spTree>
    <p:extLst>
      <p:ext uri="{BB962C8B-B14F-4D97-AF65-F5344CB8AC3E}">
        <p14:creationId xmlns:p14="http://schemas.microsoft.com/office/powerpoint/2010/main" val="2324268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915400" cy="5257800"/>
          </a:xfrm>
        </p:spPr>
        <p:txBody>
          <a:bodyPr>
            <a:normAutofit fontScale="92500" lnSpcReduction="10000"/>
          </a:bodyPr>
          <a:lstStyle/>
          <a:p>
            <a:pPr marL="109728" indent="0">
              <a:buNone/>
            </a:pPr>
            <a:r>
              <a:rPr lang="en-US" sz="3500">
                <a:solidFill>
                  <a:srgbClr val="963735"/>
                </a:solidFill>
                <a:latin typeface="Tahoma"/>
              </a:rPr>
              <a:t>Cú pháp câu lệnh tạo </a:t>
            </a:r>
            <a:r>
              <a:rPr lang="en-US" sz="3500" smtClean="0">
                <a:solidFill>
                  <a:srgbClr val="963735"/>
                </a:solidFill>
                <a:latin typeface="Tahoma"/>
              </a:rPr>
              <a:t>ROLE</a:t>
            </a:r>
            <a:endParaRPr lang="en-US" sz="3500">
              <a:solidFill>
                <a:srgbClr val="963735"/>
              </a:solidFill>
              <a:latin typeface="Tahoma"/>
            </a:endParaRPr>
          </a:p>
          <a:p>
            <a:pPr marL="109728" indent="0">
              <a:buNone/>
            </a:pPr>
            <a:r>
              <a:rPr lang="en-US" sz="2800" smtClean="0">
                <a:solidFill>
                  <a:srgbClr val="0000FF"/>
                </a:solidFill>
                <a:latin typeface="Arial"/>
              </a:rPr>
              <a:t>CREATE </a:t>
            </a:r>
            <a:r>
              <a:rPr lang="en-US" sz="2800">
                <a:solidFill>
                  <a:srgbClr val="0000FF"/>
                </a:solidFill>
                <a:latin typeface="Arial"/>
              </a:rPr>
              <a:t>ROLE </a:t>
            </a:r>
            <a:r>
              <a:rPr lang="en-US" sz="2800">
                <a:latin typeface="Arial"/>
              </a:rPr>
              <a:t>role_name</a:t>
            </a:r>
            <a:r>
              <a:rPr lang="en-US" sz="2800">
                <a:solidFill>
                  <a:srgbClr val="0000FF"/>
                </a:solidFill>
                <a:latin typeface="Arial"/>
              </a:rPr>
              <a:t> </a:t>
            </a:r>
            <a:r>
              <a:rPr lang="en-US" sz="2800" smtClean="0">
                <a:solidFill>
                  <a:srgbClr val="0000FF"/>
                </a:solidFill>
                <a:latin typeface="Arial"/>
              </a:rPr>
              <a:t> [</a:t>
            </a:r>
            <a:r>
              <a:rPr lang="en-US" sz="2800">
                <a:solidFill>
                  <a:srgbClr val="0000FF"/>
                </a:solidFill>
                <a:latin typeface="Arial"/>
              </a:rPr>
              <a:t>AUTHORIZATION owner_name]</a:t>
            </a:r>
          </a:p>
          <a:p>
            <a:pPr marL="109728" indent="0">
              <a:buNone/>
            </a:pPr>
            <a:r>
              <a:rPr lang="en-US" sz="3500">
                <a:solidFill>
                  <a:srgbClr val="963735"/>
                </a:solidFill>
                <a:latin typeface="Tahoma"/>
              </a:rPr>
              <a:t>Cú pháp câu lệnh xóa </a:t>
            </a:r>
            <a:r>
              <a:rPr lang="en-US" sz="3500" smtClean="0">
                <a:solidFill>
                  <a:srgbClr val="963735"/>
                </a:solidFill>
                <a:latin typeface="Tahoma"/>
              </a:rPr>
              <a:t>ROLE</a:t>
            </a:r>
            <a:endParaRPr lang="en-US" sz="3500">
              <a:solidFill>
                <a:srgbClr val="963735"/>
              </a:solidFill>
              <a:latin typeface="Tahoma"/>
            </a:endParaRPr>
          </a:p>
          <a:p>
            <a:pPr marL="109728" indent="0">
              <a:buNone/>
            </a:pPr>
            <a:r>
              <a:rPr lang="en-US" sz="2800">
                <a:solidFill>
                  <a:srgbClr val="0000FF"/>
                </a:solidFill>
                <a:latin typeface="Arial"/>
              </a:rPr>
              <a:t>DROP ROLE </a:t>
            </a:r>
            <a:r>
              <a:rPr lang="en-US" sz="2800">
                <a:latin typeface="Arial"/>
              </a:rPr>
              <a:t>role_name</a:t>
            </a:r>
          </a:p>
          <a:p>
            <a:pPr marL="109728" indent="0">
              <a:buNone/>
            </a:pPr>
            <a:r>
              <a:rPr lang="en-US" sz="3500">
                <a:solidFill>
                  <a:srgbClr val="963735"/>
                </a:solidFill>
                <a:latin typeface="Tahoma"/>
              </a:rPr>
              <a:t>Ví dụ </a:t>
            </a:r>
            <a:r>
              <a:rPr lang="en-US" sz="3500" smtClean="0">
                <a:solidFill>
                  <a:srgbClr val="963735"/>
                </a:solidFill>
                <a:latin typeface="Tahoma"/>
              </a:rPr>
              <a:t>:</a:t>
            </a:r>
            <a:endParaRPr lang="en-US" sz="3500">
              <a:solidFill>
                <a:srgbClr val="963735"/>
              </a:solidFill>
              <a:latin typeface="Tahoma"/>
            </a:endParaRPr>
          </a:p>
          <a:p>
            <a:pPr marL="109728" indent="0">
              <a:buNone/>
            </a:pPr>
            <a:r>
              <a:rPr lang="en-US" sz="2800">
                <a:solidFill>
                  <a:srgbClr val="0000FF"/>
                </a:solidFill>
                <a:latin typeface="Arial"/>
              </a:rPr>
              <a:t>CREATE ROLE </a:t>
            </a:r>
            <a:r>
              <a:rPr lang="en-US" sz="2800" smtClean="0">
                <a:latin typeface="Arial"/>
              </a:rPr>
              <a:t>NhapXuatKho</a:t>
            </a:r>
            <a:endParaRPr lang="en-US" sz="2800">
              <a:latin typeface="Arial"/>
            </a:endParaRPr>
          </a:p>
          <a:p>
            <a:pPr marL="109728" indent="0">
              <a:buNone/>
            </a:pPr>
            <a:r>
              <a:rPr lang="en-US" sz="3600" smtClean="0">
                <a:solidFill>
                  <a:srgbClr val="963735"/>
                </a:solidFill>
                <a:latin typeface="Tahoma"/>
              </a:rPr>
              <a:t>Chú </a:t>
            </a:r>
            <a:r>
              <a:rPr lang="en-US" sz="3600">
                <a:solidFill>
                  <a:srgbClr val="963735"/>
                </a:solidFill>
                <a:latin typeface="Tahoma"/>
              </a:rPr>
              <a:t>ý</a:t>
            </a:r>
            <a:r>
              <a:rPr lang="en-US" sz="3600" smtClean="0">
                <a:solidFill>
                  <a:srgbClr val="963735"/>
                </a:solidFill>
                <a:latin typeface="Tahoma"/>
              </a:rPr>
              <a:t>:</a:t>
            </a:r>
            <a:endParaRPr lang="en-US" sz="3600">
              <a:solidFill>
                <a:srgbClr val="963735"/>
              </a:solidFill>
              <a:latin typeface="Tahoma"/>
            </a:endParaRPr>
          </a:p>
          <a:p>
            <a:pPr marL="109728" indent="0">
              <a:buNone/>
            </a:pPr>
            <a:r>
              <a:rPr lang="vi-VN" sz="2800">
                <a:solidFill>
                  <a:srgbClr val="000000"/>
                </a:solidFill>
                <a:latin typeface="Tahoma"/>
              </a:rPr>
              <a:t>Câu lệnh CREATE ROLE sẽ tạo một </a:t>
            </a:r>
            <a:r>
              <a:rPr lang="en-US" sz="2800" smtClean="0">
                <a:solidFill>
                  <a:srgbClr val="000000"/>
                </a:solidFill>
                <a:latin typeface="Tahoma"/>
              </a:rPr>
              <a:t>role mới cho </a:t>
            </a:r>
            <a:r>
              <a:rPr lang="vi-VN" sz="2800" smtClean="0">
                <a:solidFill>
                  <a:srgbClr val="000000"/>
                </a:solidFill>
                <a:latin typeface="Tahoma"/>
              </a:rPr>
              <a:t>cơ </a:t>
            </a:r>
            <a:r>
              <a:rPr lang="vi-VN" sz="2800">
                <a:solidFill>
                  <a:srgbClr val="000000"/>
                </a:solidFill>
                <a:latin typeface="Tahoma"/>
              </a:rPr>
              <a:t>sở dữ liệu hiện thời</a:t>
            </a:r>
          </a:p>
          <a:p>
            <a:pPr marL="109728" indent="0">
              <a:buNone/>
            </a:pPr>
            <a:r>
              <a:rPr lang="vi-VN" sz="2800">
                <a:solidFill>
                  <a:srgbClr val="000000"/>
                </a:solidFill>
                <a:latin typeface="Tahoma"/>
              </a:rPr>
              <a:t>Tên </a:t>
            </a:r>
            <a:r>
              <a:rPr lang="en-US" sz="2800" smtClean="0">
                <a:solidFill>
                  <a:srgbClr val="000000"/>
                </a:solidFill>
                <a:latin typeface="Tahoma"/>
              </a:rPr>
              <a:t>role </a:t>
            </a:r>
            <a:r>
              <a:rPr lang="vi-VN" sz="2800" smtClean="0">
                <a:solidFill>
                  <a:srgbClr val="000000"/>
                </a:solidFill>
                <a:latin typeface="Tahoma"/>
              </a:rPr>
              <a:t>chứa </a:t>
            </a:r>
            <a:r>
              <a:rPr lang="vi-VN" sz="2800">
                <a:solidFill>
                  <a:srgbClr val="000000"/>
                </a:solidFill>
                <a:latin typeface="Tahoma"/>
              </a:rPr>
              <a:t>tối đa 128 kí tự bao gồm các chữ cái, biểu tượng, </a:t>
            </a:r>
            <a:r>
              <a:rPr lang="vi-VN" sz="2800" smtClean="0">
                <a:solidFill>
                  <a:srgbClr val="000000"/>
                </a:solidFill>
                <a:latin typeface="Tahoma"/>
              </a:rPr>
              <a:t>số</a:t>
            </a:r>
            <a:r>
              <a:rPr lang="en-US" sz="2800" smtClean="0">
                <a:solidFill>
                  <a:srgbClr val="000000"/>
                </a:solidFill>
                <a:latin typeface="Tahoma"/>
              </a:rPr>
              <a:t> và </a:t>
            </a:r>
            <a:r>
              <a:rPr lang="en-US" sz="2800">
                <a:solidFill>
                  <a:srgbClr val="000000"/>
                </a:solidFill>
                <a:latin typeface="Tahoma"/>
              </a:rPr>
              <a:t>không chứa kí tự </a:t>
            </a:r>
            <a:endParaRPr lang="en-US"/>
          </a:p>
        </p:txBody>
      </p:sp>
      <p:sp>
        <p:nvSpPr>
          <p:cNvPr id="2" name="Title 1"/>
          <p:cNvSpPr>
            <a:spLocks noGrp="1"/>
          </p:cNvSpPr>
          <p:nvPr>
            <p:ph type="title"/>
          </p:nvPr>
        </p:nvSpPr>
        <p:spPr/>
        <p:txBody>
          <a:bodyPr/>
          <a:lstStyle/>
          <a:p>
            <a:r>
              <a:rPr lang="en-US" smtClean="0"/>
              <a:t>ROLE</a:t>
            </a:r>
            <a:endParaRPr lang="en-US"/>
          </a:p>
        </p:txBody>
      </p:sp>
    </p:spTree>
    <p:extLst>
      <p:ext uri="{BB962C8B-B14F-4D97-AF65-F5344CB8AC3E}">
        <p14:creationId xmlns:p14="http://schemas.microsoft.com/office/powerpoint/2010/main" val="180284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225425">
              <a:buNone/>
            </a:pPr>
            <a:r>
              <a:rPr lang="vi-VN" sz="2400" dirty="0" smtClean="0"/>
              <a:t>Câu lệnh </a:t>
            </a:r>
            <a:r>
              <a:rPr lang="vi-VN" sz="2400" dirty="0" smtClean="0">
                <a:solidFill>
                  <a:srgbClr val="C00000"/>
                </a:solidFill>
              </a:rPr>
              <a:t>GRANT</a:t>
            </a:r>
            <a:r>
              <a:rPr lang="vi-VN" sz="2400" dirty="0" smtClean="0"/>
              <a:t> được sử dụng để cấp phát quyền cho người dùng hay nhóm người</a:t>
            </a:r>
            <a:r>
              <a:rPr lang="en-US" sz="2400" dirty="0" smtClean="0"/>
              <a:t> </a:t>
            </a:r>
            <a:r>
              <a:rPr lang="vi-VN" sz="2400" dirty="0" smtClean="0"/>
              <a:t>dùng trên các đối tượng cơ sở dữ liệu</a:t>
            </a:r>
          </a:p>
          <a:p>
            <a:pPr marL="0" indent="225425">
              <a:buNone/>
            </a:pPr>
            <a:r>
              <a:rPr lang="vi-VN" sz="2400" dirty="0" smtClean="0"/>
              <a:t>- Cú pháp: </a:t>
            </a:r>
          </a:p>
          <a:p>
            <a:pPr marL="0" indent="225425">
              <a:buNone/>
            </a:pPr>
            <a:r>
              <a:rPr lang="vi-VN" sz="2400" dirty="0" smtClean="0">
                <a:solidFill>
                  <a:srgbClr val="C00000"/>
                </a:solidFill>
              </a:rPr>
              <a:t>GRANT</a:t>
            </a:r>
            <a:r>
              <a:rPr lang="vi-VN" sz="2400" dirty="0" smtClean="0"/>
              <a:t> &lt;Quyền&gt; </a:t>
            </a:r>
            <a:r>
              <a:rPr lang="vi-VN" sz="2400" smtClean="0">
                <a:solidFill>
                  <a:srgbClr val="C00000"/>
                </a:solidFill>
              </a:rPr>
              <a:t>ON</a:t>
            </a:r>
            <a:r>
              <a:rPr lang="vi-VN" sz="2400" smtClean="0"/>
              <a:t> &lt;</a:t>
            </a:r>
            <a:r>
              <a:rPr lang="en-US" sz="2400" smtClean="0"/>
              <a:t>Tên_object</a:t>
            </a:r>
            <a:r>
              <a:rPr lang="vi-VN" sz="2400" smtClean="0"/>
              <a:t>&gt; </a:t>
            </a:r>
            <a:r>
              <a:rPr lang="vi-VN" sz="2400" dirty="0" smtClean="0">
                <a:solidFill>
                  <a:srgbClr val="C00000"/>
                </a:solidFill>
              </a:rPr>
              <a:t>TO</a:t>
            </a:r>
            <a:r>
              <a:rPr lang="vi-VN" sz="2400" dirty="0" smtClean="0"/>
              <a:t> &lt;user&gt;  </a:t>
            </a:r>
          </a:p>
          <a:p>
            <a:pPr marL="0" indent="225425">
              <a:buNone/>
            </a:pPr>
            <a:r>
              <a:rPr lang="vi-VN" sz="2400" dirty="0" smtClean="0">
                <a:solidFill>
                  <a:srgbClr val="C00000"/>
                </a:solidFill>
              </a:rPr>
              <a:t>[WITH GRANT OPITION] </a:t>
            </a:r>
          </a:p>
          <a:p>
            <a:pPr marL="0" indent="225425">
              <a:buNone/>
            </a:pPr>
            <a:r>
              <a:rPr lang="en-US" sz="2400" smtClean="0"/>
              <a:t>+ </a:t>
            </a:r>
            <a:r>
              <a:rPr lang="vi-VN" sz="2400" dirty="0" smtClean="0"/>
              <a:t>Các quyền có thể trao là: All, Select, update, delete, insert, index, alter, </a:t>
            </a:r>
            <a:r>
              <a:rPr lang="en-US" sz="2400" dirty="0" smtClean="0"/>
              <a:t> </a:t>
            </a:r>
            <a:r>
              <a:rPr lang="vi-VN" sz="2400" dirty="0" smtClean="0"/>
              <a:t>read, write,… </a:t>
            </a:r>
          </a:p>
          <a:p>
            <a:pPr marL="0" indent="225425">
              <a:buNone/>
            </a:pPr>
            <a:r>
              <a:rPr lang="en-US" sz="2400" dirty="0" smtClean="0"/>
              <a:t>+ </a:t>
            </a:r>
            <a:r>
              <a:rPr lang="vi-VN" sz="2400" dirty="0" smtClean="0"/>
              <a:t>User có thể là: Public, tên một user cụ thể,… </a:t>
            </a:r>
          </a:p>
          <a:p>
            <a:pPr marL="0" indent="225425">
              <a:buNone/>
            </a:pPr>
            <a:r>
              <a:rPr lang="vi-VN" sz="2400" i="1" smtClean="0"/>
              <a:t>Chú </a:t>
            </a:r>
            <a:r>
              <a:rPr lang="vi-VN" sz="2400" i="1" dirty="0" smtClean="0"/>
              <a:t>ý: </a:t>
            </a:r>
            <a:r>
              <a:rPr lang="vi-VN" sz="2400" dirty="0" smtClean="0"/>
              <a:t>Nếu được trao quyền với chỉ định WITH GRANT OPITION thì anh ta có thể trao lại quyền ấy cho người khác.</a:t>
            </a:r>
          </a:p>
        </p:txBody>
      </p:sp>
      <p:sp>
        <p:nvSpPr>
          <p:cNvPr id="2" name="Title 1"/>
          <p:cNvSpPr>
            <a:spLocks noGrp="1"/>
          </p:cNvSpPr>
          <p:nvPr>
            <p:ph type="title"/>
          </p:nvPr>
        </p:nvSpPr>
        <p:spPr>
          <a:xfrm>
            <a:off x="457200" y="0"/>
            <a:ext cx="8229600" cy="1143000"/>
          </a:xfrm>
        </p:spPr>
        <p:txBody>
          <a:bodyPr/>
          <a:lstStyle/>
          <a:p>
            <a:pPr algn="l"/>
            <a:r>
              <a:rPr lang="en-US" smtClean="0">
                <a:solidFill>
                  <a:srgbClr val="C00000"/>
                </a:solidFill>
              </a:rPr>
              <a:t>Cấp </a:t>
            </a:r>
            <a:r>
              <a:rPr lang="en-US" dirty="0" smtClean="0">
                <a:solidFill>
                  <a:srgbClr val="C00000"/>
                </a:solidFill>
              </a:rPr>
              <a:t>phát quyền</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839200" cy="4648200"/>
          </a:xfrm>
        </p:spPr>
        <p:txBody>
          <a:bodyPr>
            <a:noAutofit/>
          </a:bodyPr>
          <a:lstStyle/>
          <a:p>
            <a:pPr marL="0" indent="225425">
              <a:buNone/>
            </a:pPr>
            <a:r>
              <a:rPr lang="vi-VN" sz="3200">
                <a:solidFill>
                  <a:srgbClr val="C00000"/>
                </a:solidFill>
              </a:rPr>
              <a:t>GRANT</a:t>
            </a:r>
            <a:r>
              <a:rPr lang="vi-VN" sz="3200"/>
              <a:t> &lt;Quyền&gt; </a:t>
            </a:r>
            <a:r>
              <a:rPr lang="vi-VN" sz="3200">
                <a:solidFill>
                  <a:srgbClr val="C00000"/>
                </a:solidFill>
              </a:rPr>
              <a:t>ON</a:t>
            </a:r>
            <a:r>
              <a:rPr lang="vi-VN" sz="3200"/>
              <a:t> &lt;</a:t>
            </a:r>
            <a:r>
              <a:rPr lang="en-US" sz="3200"/>
              <a:t>Tên_object</a:t>
            </a:r>
            <a:r>
              <a:rPr lang="vi-VN" sz="3200"/>
              <a:t>&gt; </a:t>
            </a:r>
            <a:r>
              <a:rPr lang="vi-VN" sz="3200">
                <a:solidFill>
                  <a:srgbClr val="C00000"/>
                </a:solidFill>
              </a:rPr>
              <a:t>TO</a:t>
            </a:r>
            <a:r>
              <a:rPr lang="vi-VN" sz="3200"/>
              <a:t> &lt;user&gt;  </a:t>
            </a:r>
            <a:r>
              <a:rPr lang="vi-VN" sz="3200" smtClean="0">
                <a:solidFill>
                  <a:srgbClr val="C00000"/>
                </a:solidFill>
              </a:rPr>
              <a:t>[</a:t>
            </a:r>
            <a:r>
              <a:rPr lang="vi-VN" sz="3200">
                <a:solidFill>
                  <a:srgbClr val="C00000"/>
                </a:solidFill>
              </a:rPr>
              <a:t>WITH GRANT OPITION] </a:t>
            </a:r>
          </a:p>
          <a:p>
            <a:pPr marL="109728" indent="0">
              <a:buNone/>
            </a:pPr>
            <a:r>
              <a:rPr lang="en-US" sz="3000" smtClean="0">
                <a:latin typeface="Times New Roman" pitchFamily="18" charset="0"/>
                <a:cs typeface="Times New Roman" pitchFamily="18" charset="0"/>
              </a:rPr>
              <a:t>- Quyền: </a:t>
            </a:r>
            <a:r>
              <a:rPr lang="vi-VN" sz="3000" smtClean="0">
                <a:latin typeface="Times New Roman" pitchFamily="18" charset="0"/>
                <a:cs typeface="Times New Roman" pitchFamily="18" charset="0"/>
              </a:rPr>
              <a:t>Nếu </a:t>
            </a:r>
            <a:r>
              <a:rPr lang="vi-VN" sz="3000">
                <a:latin typeface="Times New Roman" pitchFamily="18" charset="0"/>
                <a:cs typeface="Times New Roman" pitchFamily="18" charset="0"/>
              </a:rPr>
              <a:t>nhiều hơn một quyền thì các quyền </a:t>
            </a:r>
            <a:r>
              <a:rPr lang="vi-VN" sz="3000" smtClean="0">
                <a:latin typeface="Times New Roman" pitchFamily="18" charset="0"/>
                <a:cs typeface="Times New Roman" pitchFamily="18" charset="0"/>
              </a:rPr>
              <a:t>đó </a:t>
            </a:r>
            <a:r>
              <a:rPr lang="vi-VN" sz="3000">
                <a:latin typeface="Times New Roman" pitchFamily="18" charset="0"/>
                <a:cs typeface="Times New Roman" pitchFamily="18" charset="0"/>
              </a:rPr>
              <a:t>được cách nhau bởi dấu phẩy.</a:t>
            </a:r>
            <a:br>
              <a:rPr lang="vi-VN" sz="3000">
                <a:latin typeface="Times New Roman" pitchFamily="18" charset="0"/>
                <a:cs typeface="Times New Roman" pitchFamily="18" charset="0"/>
              </a:rPr>
            </a:br>
            <a:r>
              <a:rPr lang="en-US" sz="3000" smtClean="0">
                <a:latin typeface="Times New Roman" pitchFamily="18" charset="0"/>
                <a:cs typeface="Times New Roman" pitchFamily="18" charset="0"/>
              </a:rPr>
              <a:t>- Tên_</a:t>
            </a:r>
            <a:r>
              <a:rPr lang="vi-VN" sz="3000" smtClean="0">
                <a:latin typeface="Times New Roman" pitchFamily="18" charset="0"/>
                <a:cs typeface="Times New Roman" pitchFamily="18" charset="0"/>
              </a:rPr>
              <a:t>object</a:t>
            </a:r>
            <a:r>
              <a:rPr lang="en-US" sz="3000" smtClean="0">
                <a:latin typeface="Times New Roman" pitchFamily="18" charset="0"/>
                <a:cs typeface="Times New Roman" pitchFamily="18" charset="0"/>
              </a:rPr>
              <a:t>:</a:t>
            </a:r>
            <a:r>
              <a:rPr lang="vi-VN" sz="3000" smtClean="0">
                <a:latin typeface="Times New Roman" pitchFamily="18" charset="0"/>
                <a:cs typeface="Times New Roman" pitchFamily="18" charset="0"/>
              </a:rPr>
              <a:t> </a:t>
            </a:r>
            <a:r>
              <a:rPr lang="vi-VN" sz="3000">
                <a:latin typeface="Times New Roman" pitchFamily="18" charset="0"/>
                <a:cs typeface="Times New Roman" pitchFamily="18" charset="0"/>
              </a:rPr>
              <a:t>là tên của table, view, hay stored procedure mà user sẽ được gán quyền hay bị tước quyền.</a:t>
            </a:r>
            <a:br>
              <a:rPr lang="vi-VN" sz="3000">
                <a:latin typeface="Times New Roman" pitchFamily="18" charset="0"/>
                <a:cs typeface="Times New Roman" pitchFamily="18" charset="0"/>
              </a:rPr>
            </a:br>
            <a:r>
              <a:rPr lang="en-US" sz="3000" smtClean="0">
                <a:latin typeface="Times New Roman" pitchFamily="18" charset="0"/>
                <a:cs typeface="Times New Roman" pitchFamily="18" charset="0"/>
              </a:rPr>
              <a:t>- Tên_Role/user: </a:t>
            </a:r>
            <a:r>
              <a:rPr lang="vi-VN" sz="3000" smtClean="0">
                <a:latin typeface="Times New Roman" pitchFamily="18" charset="0"/>
                <a:cs typeface="Times New Roman" pitchFamily="18" charset="0"/>
              </a:rPr>
              <a:t>là </a:t>
            </a:r>
            <a:r>
              <a:rPr lang="vi-VN" sz="3000">
                <a:latin typeface="Times New Roman" pitchFamily="18" charset="0"/>
                <a:cs typeface="Times New Roman" pitchFamily="18" charset="0"/>
              </a:rPr>
              <a:t>danh sách user hay group sẽ được gán quyền hay bị tước quyền. Giữa các tên user hoặc group ngăn cách bằng dấu phẩy. Nếu sử dụng từ khóa PUBLIC thì tác vụ gán chung cho toàn bộ các user.</a:t>
            </a:r>
          </a:p>
          <a:p>
            <a:pPr marL="109728" indent="0">
              <a:buNone/>
            </a:pPr>
            <a:endParaRPr lang="en-US" sz="3000">
              <a:latin typeface="Times New Roman" pitchFamily="18" charset="0"/>
              <a:cs typeface="Times New Roman" pitchFamily="18" charset="0"/>
            </a:endParaRPr>
          </a:p>
        </p:txBody>
      </p:sp>
      <p:sp>
        <p:nvSpPr>
          <p:cNvPr id="4" name="Title 3"/>
          <p:cNvSpPr>
            <a:spLocks noGrp="1"/>
          </p:cNvSpPr>
          <p:nvPr>
            <p:ph type="title"/>
          </p:nvPr>
        </p:nvSpPr>
        <p:spPr>
          <a:xfrm>
            <a:off x="381000" y="76200"/>
            <a:ext cx="8229600" cy="1143000"/>
          </a:xfrm>
        </p:spPr>
        <p:txBody>
          <a:bodyPr/>
          <a:lstStyle/>
          <a:p>
            <a:r>
              <a:rPr lang="en-US">
                <a:solidFill>
                  <a:srgbClr val="C00000"/>
                </a:solidFill>
              </a:rPr>
              <a:t>Cấp phát quyền</a:t>
            </a:r>
            <a:endParaRPr lang="en-US"/>
          </a:p>
        </p:txBody>
      </p:sp>
    </p:spTree>
    <p:extLst>
      <p:ext uri="{BB962C8B-B14F-4D97-AF65-F5344CB8AC3E}">
        <p14:creationId xmlns:p14="http://schemas.microsoft.com/office/powerpoint/2010/main" val="3760163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4648200"/>
          </a:xfrm>
        </p:spPr>
        <p:txBody>
          <a:bodyPr>
            <a:noAutofit/>
          </a:bodyPr>
          <a:lstStyle/>
          <a:p>
            <a:pPr marL="109728" indent="0">
              <a:buNone/>
            </a:pPr>
            <a:r>
              <a:rPr lang="en-US" sz="2800" smtClean="0">
                <a:solidFill>
                  <a:srgbClr val="0000FF"/>
                </a:solidFill>
                <a:latin typeface="Times New Roman" pitchFamily="18" charset="0"/>
                <a:cs typeface="Times New Roman" pitchFamily="18" charset="0"/>
              </a:rPr>
              <a:t>Ví dụ:</a:t>
            </a:r>
          </a:p>
          <a:p>
            <a:pPr marL="109728" indent="0">
              <a:buNone/>
            </a:pPr>
            <a:r>
              <a:rPr lang="en-US" sz="2800" smtClean="0">
                <a:solidFill>
                  <a:srgbClr val="0000FF"/>
                </a:solidFill>
                <a:latin typeface="Times New Roman" pitchFamily="18" charset="0"/>
                <a:cs typeface="Times New Roman" pitchFamily="18" charset="0"/>
              </a:rPr>
              <a:t>GRANT </a:t>
            </a:r>
            <a:r>
              <a:rPr lang="en-US" sz="2800">
                <a:latin typeface="Times New Roman" pitchFamily="18" charset="0"/>
                <a:cs typeface="Times New Roman" pitchFamily="18" charset="0"/>
              </a:rPr>
              <a:t>INSERT, UPDATE</a:t>
            </a:r>
          </a:p>
          <a:p>
            <a:pPr marL="109728" indent="0">
              <a:buNone/>
            </a:pPr>
            <a:r>
              <a:rPr lang="en-US" sz="2800" smtClean="0">
                <a:solidFill>
                  <a:srgbClr val="0000FF"/>
                </a:solidFill>
                <a:latin typeface="Times New Roman" pitchFamily="18" charset="0"/>
                <a:cs typeface="Times New Roman" pitchFamily="18" charset="0"/>
              </a:rPr>
              <a:t>ON Vattu</a:t>
            </a:r>
            <a:endParaRPr lang="en-US" sz="2800">
              <a:latin typeface="Times New Roman" pitchFamily="18" charset="0"/>
              <a:cs typeface="Times New Roman" pitchFamily="18" charset="0"/>
            </a:endParaRPr>
          </a:p>
          <a:p>
            <a:pPr marL="109728" indent="0">
              <a:buNone/>
            </a:pPr>
            <a:r>
              <a:rPr lang="en-US" sz="2800">
                <a:solidFill>
                  <a:srgbClr val="0000FF"/>
                </a:solidFill>
                <a:latin typeface="Times New Roman" pitchFamily="18" charset="0"/>
                <a:cs typeface="Times New Roman" pitchFamily="18" charset="0"/>
              </a:rPr>
              <a:t>TO </a:t>
            </a:r>
            <a:r>
              <a:rPr lang="en-US" sz="2800" smtClean="0">
                <a:latin typeface="Times New Roman" pitchFamily="18" charset="0"/>
                <a:cs typeface="Times New Roman" pitchFamily="18" charset="0"/>
              </a:rPr>
              <a:t>T36</a:t>
            </a:r>
          </a:p>
        </p:txBody>
      </p:sp>
      <p:sp>
        <p:nvSpPr>
          <p:cNvPr id="4" name="Title 3"/>
          <p:cNvSpPr>
            <a:spLocks noGrp="1"/>
          </p:cNvSpPr>
          <p:nvPr>
            <p:ph type="title"/>
          </p:nvPr>
        </p:nvSpPr>
        <p:spPr>
          <a:xfrm>
            <a:off x="381000" y="13855"/>
            <a:ext cx="8229600" cy="1143000"/>
          </a:xfrm>
        </p:spPr>
        <p:txBody>
          <a:bodyPr/>
          <a:lstStyle/>
          <a:p>
            <a:r>
              <a:rPr lang="en-US" smtClean="0"/>
              <a:t>Cấp phát và thu hồi quyền</a:t>
            </a:r>
            <a:endParaRPr lang="en-US"/>
          </a:p>
        </p:txBody>
      </p:sp>
    </p:spTree>
    <p:extLst>
      <p:ext uri="{BB962C8B-B14F-4D97-AF65-F5344CB8AC3E}">
        <p14:creationId xmlns:p14="http://schemas.microsoft.com/office/powerpoint/2010/main" val="198645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225425">
              <a:buNone/>
            </a:pPr>
            <a:r>
              <a:rPr lang="vi-VN" sz="2400" dirty="0" smtClean="0"/>
              <a:t>Câu </a:t>
            </a:r>
            <a:r>
              <a:rPr lang="vi-VN" sz="2400" smtClean="0"/>
              <a:t>lệnh </a:t>
            </a:r>
            <a:r>
              <a:rPr lang="en-US" sz="2400" smtClean="0">
                <a:solidFill>
                  <a:srgbClr val="C00000"/>
                </a:solidFill>
              </a:rPr>
              <a:t>REVOKE</a:t>
            </a:r>
            <a:r>
              <a:rPr lang="vi-VN" sz="2400" smtClean="0"/>
              <a:t> </a:t>
            </a:r>
            <a:r>
              <a:rPr lang="vi-VN" sz="2400" dirty="0" smtClean="0"/>
              <a:t>được sử dụng để </a:t>
            </a:r>
            <a:r>
              <a:rPr lang="en-US" sz="2400" dirty="0" smtClean="0"/>
              <a:t>thu hồi</a:t>
            </a:r>
            <a:r>
              <a:rPr lang="vi-VN" sz="2400" dirty="0" smtClean="0"/>
              <a:t> quyền </a:t>
            </a:r>
            <a:r>
              <a:rPr lang="en-US" sz="2400" dirty="0" smtClean="0"/>
              <a:t>của</a:t>
            </a:r>
            <a:r>
              <a:rPr lang="vi-VN" sz="2400" dirty="0" smtClean="0"/>
              <a:t> người dùng hay nhóm người</a:t>
            </a:r>
            <a:r>
              <a:rPr lang="en-US" sz="2400" dirty="0" smtClean="0"/>
              <a:t> </a:t>
            </a:r>
            <a:r>
              <a:rPr lang="vi-VN" sz="2400" dirty="0" smtClean="0"/>
              <a:t>dùng trên các đối tượng cơ sở dữ liệu</a:t>
            </a:r>
          </a:p>
          <a:p>
            <a:pPr marL="0" indent="225425">
              <a:buNone/>
            </a:pPr>
            <a:r>
              <a:rPr lang="vi-VN" sz="2400" dirty="0" smtClean="0"/>
              <a:t>- Cú pháp:</a:t>
            </a:r>
            <a:endParaRPr lang="en-US" sz="2400" dirty="0" smtClean="0"/>
          </a:p>
          <a:p>
            <a:pPr marL="0" indent="225425">
              <a:buNone/>
            </a:pPr>
            <a:r>
              <a:rPr lang="vi-VN" sz="2400" smtClean="0">
                <a:solidFill>
                  <a:srgbClr val="C00000"/>
                </a:solidFill>
              </a:rPr>
              <a:t>REVO</a:t>
            </a:r>
            <a:r>
              <a:rPr lang="en-US" sz="2400" smtClean="0">
                <a:solidFill>
                  <a:srgbClr val="C00000"/>
                </a:solidFill>
              </a:rPr>
              <a:t>K</a:t>
            </a:r>
            <a:r>
              <a:rPr lang="vi-VN" sz="2400" smtClean="0">
                <a:solidFill>
                  <a:srgbClr val="C00000"/>
                </a:solidFill>
              </a:rPr>
              <a:t>E</a:t>
            </a:r>
            <a:r>
              <a:rPr lang="vi-VN" sz="2400" smtClean="0"/>
              <a:t> </a:t>
            </a:r>
            <a:r>
              <a:rPr lang="vi-VN" sz="2400" dirty="0" smtClean="0"/>
              <a:t>&lt;Quyền&gt; </a:t>
            </a:r>
            <a:r>
              <a:rPr lang="vi-VN" sz="2400" dirty="0" smtClean="0">
                <a:solidFill>
                  <a:srgbClr val="C00000"/>
                </a:solidFill>
              </a:rPr>
              <a:t>ON</a:t>
            </a:r>
            <a:r>
              <a:rPr lang="vi-VN" sz="2400" dirty="0" smtClean="0"/>
              <a:t> &lt;Tên bảng/ Tên View&gt; </a:t>
            </a:r>
            <a:r>
              <a:rPr lang="vi-VN" sz="2400" dirty="0" smtClean="0">
                <a:solidFill>
                  <a:srgbClr val="C00000"/>
                </a:solidFill>
              </a:rPr>
              <a:t>FROM</a:t>
            </a:r>
            <a:r>
              <a:rPr lang="vi-VN" sz="2400" dirty="0" smtClean="0"/>
              <a:t> &lt;user&gt;</a:t>
            </a:r>
            <a:endParaRPr lang="en-US" sz="2400" dirty="0" smtClean="0"/>
          </a:p>
          <a:p>
            <a:pPr marL="0" indent="225425">
              <a:buNone/>
            </a:pPr>
            <a:endParaRPr lang="en-US" sz="2400" dirty="0" smtClean="0"/>
          </a:p>
          <a:p>
            <a:pPr marL="0" indent="225425">
              <a:buNone/>
            </a:pPr>
            <a:r>
              <a:rPr lang="vi-VN" sz="2400" dirty="0" smtClean="0"/>
              <a:t> </a:t>
            </a:r>
            <a:r>
              <a:rPr lang="en-US" sz="2400" dirty="0" smtClean="0"/>
              <a:t>- VD:</a:t>
            </a:r>
            <a:r>
              <a:rPr lang="vi-VN" sz="2400" dirty="0" smtClean="0"/>
              <a:t> Thu hồi quyền Select của acount Lannt </a:t>
            </a:r>
          </a:p>
          <a:p>
            <a:pPr marL="0" indent="225425">
              <a:buNone/>
            </a:pPr>
            <a:r>
              <a:rPr lang="vi-VN" sz="2400" smtClean="0"/>
              <a:t>     </a:t>
            </a:r>
            <a:r>
              <a:rPr lang="vi-VN" sz="2400">
                <a:solidFill>
                  <a:srgbClr val="C00000"/>
                </a:solidFill>
              </a:rPr>
              <a:t>GRANT</a:t>
            </a:r>
            <a:r>
              <a:rPr lang="vi-VN" sz="2400"/>
              <a:t> Select </a:t>
            </a:r>
            <a:r>
              <a:rPr lang="vi-VN" sz="2400">
                <a:solidFill>
                  <a:srgbClr val="C00000"/>
                </a:solidFill>
              </a:rPr>
              <a:t>ON</a:t>
            </a:r>
            <a:r>
              <a:rPr lang="vi-VN" sz="2400"/>
              <a:t> SINHVIEN </a:t>
            </a:r>
            <a:r>
              <a:rPr lang="vi-VN" sz="2400">
                <a:solidFill>
                  <a:srgbClr val="C00000"/>
                </a:solidFill>
              </a:rPr>
              <a:t>TO</a:t>
            </a:r>
            <a:r>
              <a:rPr lang="vi-VN" sz="2400"/>
              <a:t> Lannt </a:t>
            </a:r>
            <a:r>
              <a:rPr lang="vi-VN" sz="2400">
                <a:solidFill>
                  <a:srgbClr val="C00000"/>
                </a:solidFill>
              </a:rPr>
              <a:t>WITH GRANT OPITION</a:t>
            </a:r>
            <a:endParaRPr lang="vi-VN" sz="2400"/>
          </a:p>
          <a:p>
            <a:pPr marL="0" indent="225425">
              <a:buNone/>
            </a:pPr>
            <a:r>
              <a:rPr lang="en-US" sz="2400" smtClean="0"/>
              <a:t>	</a:t>
            </a:r>
            <a:r>
              <a:rPr lang="vi-VN" sz="2400" smtClean="0">
                <a:solidFill>
                  <a:srgbClr val="C00000"/>
                </a:solidFill>
              </a:rPr>
              <a:t>REVO</a:t>
            </a:r>
            <a:r>
              <a:rPr lang="en-US" sz="2400" smtClean="0">
                <a:solidFill>
                  <a:srgbClr val="C00000"/>
                </a:solidFill>
              </a:rPr>
              <a:t>K</a:t>
            </a:r>
            <a:r>
              <a:rPr lang="vi-VN" sz="2400" smtClean="0">
                <a:solidFill>
                  <a:srgbClr val="C00000"/>
                </a:solidFill>
              </a:rPr>
              <a:t>E</a:t>
            </a:r>
            <a:r>
              <a:rPr lang="vi-VN" sz="2400" smtClean="0"/>
              <a:t> </a:t>
            </a:r>
            <a:r>
              <a:rPr lang="vi-VN" sz="2400" dirty="0" smtClean="0"/>
              <a:t>Select </a:t>
            </a:r>
            <a:r>
              <a:rPr lang="vi-VN" sz="2400" dirty="0" smtClean="0">
                <a:solidFill>
                  <a:srgbClr val="C00000"/>
                </a:solidFill>
              </a:rPr>
              <a:t>ON</a:t>
            </a:r>
            <a:r>
              <a:rPr lang="vi-VN" sz="2400" dirty="0" smtClean="0"/>
              <a:t> SINHVIEN </a:t>
            </a:r>
            <a:r>
              <a:rPr lang="vi-VN" sz="2400" dirty="0" smtClean="0">
                <a:solidFill>
                  <a:srgbClr val="C00000"/>
                </a:solidFill>
              </a:rPr>
              <a:t>FROM</a:t>
            </a:r>
            <a:r>
              <a:rPr lang="vi-VN" sz="2400" dirty="0" smtClean="0"/>
              <a:t> Lannt; </a:t>
            </a:r>
          </a:p>
        </p:txBody>
      </p:sp>
      <p:sp>
        <p:nvSpPr>
          <p:cNvPr id="2" name="Title 1"/>
          <p:cNvSpPr>
            <a:spLocks noGrp="1"/>
          </p:cNvSpPr>
          <p:nvPr>
            <p:ph type="title"/>
          </p:nvPr>
        </p:nvSpPr>
        <p:spPr/>
        <p:txBody>
          <a:bodyPr/>
          <a:lstStyle/>
          <a:p>
            <a:pPr algn="l"/>
            <a:r>
              <a:rPr lang="en-US" dirty="0" smtClean="0">
                <a:solidFill>
                  <a:srgbClr val="C00000"/>
                </a:solidFill>
              </a:rPr>
              <a:t>2. Thu hồi quyền</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smtClean="0"/>
              <a:t>1</a:t>
            </a:r>
            <a:r>
              <a:rPr lang="vi-VN" sz="2400" b="1" dirty="0" smtClean="0"/>
              <a:t>. Các </a:t>
            </a:r>
            <a:r>
              <a:rPr lang="en-US" sz="2400" b="1" dirty="0" smtClean="0"/>
              <a:t>phương pháp sao lưu</a:t>
            </a:r>
          </a:p>
          <a:p>
            <a:pPr>
              <a:buNone/>
            </a:pPr>
            <a:endParaRPr lang="en-US" sz="2400" b="1" dirty="0" smtClean="0"/>
          </a:p>
          <a:p>
            <a:pPr>
              <a:buNone/>
            </a:pPr>
            <a:r>
              <a:rPr lang="en-US" sz="2400" b="1" dirty="0" smtClean="0"/>
              <a:t>2</a:t>
            </a:r>
            <a:r>
              <a:rPr lang="vi-VN" sz="2400" b="1" dirty="0" smtClean="0"/>
              <a:t>. Sao lưu dữ liệu</a:t>
            </a:r>
            <a:endParaRPr lang="en-US" sz="2400" b="1" dirty="0" smtClean="0"/>
          </a:p>
          <a:p>
            <a:pPr>
              <a:buNone/>
            </a:pPr>
            <a:endParaRPr lang="en-US" sz="2400" b="1" dirty="0" smtClean="0"/>
          </a:p>
          <a:p>
            <a:pPr>
              <a:buNone/>
            </a:pPr>
            <a:r>
              <a:rPr lang="en-US" sz="2400" b="1" dirty="0" smtClean="0"/>
              <a:t>3</a:t>
            </a:r>
            <a:r>
              <a:rPr lang="vi-VN" sz="2400" b="1" dirty="0" smtClean="0"/>
              <a:t>. Phục hồi dữ liệu</a:t>
            </a:r>
            <a:endParaRPr lang="en-US" sz="2400" b="1" dirty="0"/>
          </a:p>
        </p:txBody>
      </p:sp>
      <p:sp>
        <p:nvSpPr>
          <p:cNvPr id="2" name="Title 1"/>
          <p:cNvSpPr>
            <a:spLocks noGrp="1"/>
          </p:cNvSpPr>
          <p:nvPr>
            <p:ph type="title"/>
          </p:nvPr>
        </p:nvSpPr>
        <p:spPr/>
        <p:txBody>
          <a:bodyPr/>
          <a:lstStyle/>
          <a:p>
            <a:pPr algn="l"/>
            <a:r>
              <a:rPr lang="en-US" dirty="0" smtClean="0">
                <a:solidFill>
                  <a:srgbClr val="C00000"/>
                </a:solidFill>
              </a:rPr>
              <a:t>II. Sao lưu và khôi phục dữ liệu</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225425">
              <a:buNone/>
            </a:pPr>
            <a:r>
              <a:rPr lang="vi-VN" sz="2400" dirty="0" smtClean="0"/>
              <a:t>Sao lưu là hoạt động dữ liệu được sao chép từ CSDL và lưu ở một nơi khác. </a:t>
            </a:r>
            <a:endParaRPr lang="en-US" sz="2400" dirty="0" smtClean="0"/>
          </a:p>
          <a:p>
            <a:pPr marL="0" indent="225425">
              <a:buNone/>
            </a:pPr>
            <a:r>
              <a:rPr lang="en-US" sz="2400" dirty="0" smtClean="0"/>
              <a:t>Phương pháp sao lưu</a:t>
            </a:r>
            <a:r>
              <a:rPr lang="vi-VN" sz="2400" dirty="0" smtClean="0"/>
              <a:t>: </a:t>
            </a:r>
          </a:p>
          <a:p>
            <a:pPr marL="0" indent="225425">
              <a:buNone/>
            </a:pPr>
            <a:r>
              <a:rPr lang="en-US" sz="2400" dirty="0" smtClean="0"/>
              <a:t>- </a:t>
            </a:r>
            <a:r>
              <a:rPr lang="vi-VN" sz="2400" dirty="0" smtClean="0">
                <a:solidFill>
                  <a:srgbClr val="C00000"/>
                </a:solidFill>
              </a:rPr>
              <a:t>Sao lưu đầy đủ </a:t>
            </a:r>
            <a:r>
              <a:rPr lang="vi-VN" sz="2400" dirty="0" smtClean="0"/>
              <a:t>(Full Database): Là sao lưu toàn bộ CSDL</a:t>
            </a:r>
            <a:r>
              <a:rPr lang="en-US" sz="2400" dirty="0" smtClean="0"/>
              <a:t>. Phù hợp</a:t>
            </a:r>
            <a:r>
              <a:rPr lang="vi-VN" sz="2400" dirty="0" smtClean="0"/>
              <a:t> cho các CSDL có kích thước vừa và nhỏ. </a:t>
            </a:r>
          </a:p>
          <a:p>
            <a:pPr marL="0" indent="225425">
              <a:buNone/>
            </a:pPr>
            <a:r>
              <a:rPr lang="en-US" sz="2400" dirty="0" smtClean="0"/>
              <a:t>-</a:t>
            </a:r>
            <a:r>
              <a:rPr lang="vi-VN" sz="2400" dirty="0" smtClean="0"/>
              <a:t> </a:t>
            </a:r>
            <a:r>
              <a:rPr lang="vi-VN" sz="2400" dirty="0" smtClean="0">
                <a:solidFill>
                  <a:srgbClr val="C00000"/>
                </a:solidFill>
              </a:rPr>
              <a:t>Sao lưu những thay đổi </a:t>
            </a:r>
            <a:r>
              <a:rPr lang="vi-VN" sz="2400" dirty="0" smtClean="0"/>
              <a:t>(Differential Database): Cho phép chỉ</a:t>
            </a:r>
            <a:r>
              <a:rPr lang="en-US" sz="2400" dirty="0" smtClean="0"/>
              <a:t> </a:t>
            </a:r>
            <a:r>
              <a:rPr lang="vi-VN" sz="2400" dirty="0" smtClean="0"/>
              <a:t>sao lưu những dữ liệu thay đổi kể từ lần sao lưu gần nhất.</a:t>
            </a:r>
            <a:endParaRPr lang="en-US" sz="2400" dirty="0" smtClean="0"/>
          </a:p>
          <a:p>
            <a:pPr marL="0" indent="225425">
              <a:buNone/>
            </a:pPr>
            <a:r>
              <a:rPr lang="en-US" sz="2400" dirty="0" smtClean="0"/>
              <a:t>	ƯĐ: N</a:t>
            </a:r>
            <a:r>
              <a:rPr lang="vi-VN" sz="2400" dirty="0" smtClean="0"/>
              <a:t>hanh hơn và ít tốn không gian lưu trữ hơn so với sao lưu đầy đủ.</a:t>
            </a:r>
            <a:endParaRPr lang="en-US" sz="2400" dirty="0" smtClean="0"/>
          </a:p>
          <a:p>
            <a:pPr marL="0" indent="225425">
              <a:buNone/>
            </a:pPr>
            <a:r>
              <a:rPr lang="en-US" sz="2400" dirty="0" smtClean="0"/>
              <a:t>	NĐ: d</a:t>
            </a:r>
            <a:r>
              <a:rPr lang="vi-VN" sz="2400" dirty="0" smtClean="0"/>
              <a:t>ùng phương pháp này khó khăn hơn và tốn nhiều thời gian hơn để khôi phục dữ liệu.</a:t>
            </a:r>
            <a:endParaRPr lang="en-US" sz="2400" dirty="0"/>
          </a:p>
        </p:txBody>
      </p:sp>
      <p:sp>
        <p:nvSpPr>
          <p:cNvPr id="2" name="Title 1"/>
          <p:cNvSpPr>
            <a:spLocks noGrp="1"/>
          </p:cNvSpPr>
          <p:nvPr>
            <p:ph type="title"/>
          </p:nvPr>
        </p:nvSpPr>
        <p:spPr/>
        <p:txBody>
          <a:bodyPr/>
          <a:lstStyle/>
          <a:p>
            <a:pPr algn="l"/>
            <a:r>
              <a:rPr lang="en-US" dirty="0" smtClean="0">
                <a:solidFill>
                  <a:srgbClr val="C00000"/>
                </a:solidFill>
              </a:rPr>
              <a:t>1. Các phương pháp sao lưu</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225425">
              <a:buNone/>
            </a:pPr>
            <a:r>
              <a:rPr lang="en-US" sz="2400" dirty="0" smtClean="0"/>
              <a:t>- </a:t>
            </a:r>
            <a:r>
              <a:rPr lang="vi-VN" sz="2400" dirty="0" smtClean="0">
                <a:solidFill>
                  <a:srgbClr val="C00000"/>
                </a:solidFill>
              </a:rPr>
              <a:t>Sao lưu tập tin log giao dịch </a:t>
            </a:r>
            <a:r>
              <a:rPr lang="vi-VN" sz="2400" dirty="0" smtClean="0"/>
              <a:t>(Transaction Log): Cho phép sao lưu transaction log, sao lưu này rất quan trọng cho phục hồi CSDL. </a:t>
            </a:r>
          </a:p>
          <a:p>
            <a:pPr marL="0" indent="225425">
              <a:buNone/>
            </a:pPr>
            <a:r>
              <a:rPr lang="en-US" sz="2400" dirty="0" smtClean="0"/>
              <a:t>- </a:t>
            </a:r>
            <a:r>
              <a:rPr lang="vi-VN" sz="2400" dirty="0" smtClean="0">
                <a:solidFill>
                  <a:srgbClr val="C00000"/>
                </a:solidFill>
              </a:rPr>
              <a:t>Sao lưu nhóm tập tin </a:t>
            </a:r>
            <a:r>
              <a:rPr lang="vi-VN" sz="2400" dirty="0" smtClean="0"/>
              <a:t>(Full File Group): bao gồm sao lưu tất cả các tập tin dữ liệu kết hợp với tập tin  đơn trong CSDL. Dùng phương pháp này  để sao lưu các nhóm tập tin riêng biệt tùy thuộc vào cách hệ thống được cấu hình</a:t>
            </a:r>
          </a:p>
          <a:p>
            <a:pPr marL="0" indent="225425">
              <a:buNone/>
            </a:pPr>
            <a:r>
              <a:rPr lang="en-US" sz="2400" dirty="0" smtClean="0"/>
              <a:t>- </a:t>
            </a:r>
            <a:r>
              <a:rPr lang="vi-VN" sz="2400" dirty="0" smtClean="0">
                <a:solidFill>
                  <a:srgbClr val="C00000"/>
                </a:solidFill>
              </a:rPr>
              <a:t>Sao lưu tập tin dữ liệu </a:t>
            </a:r>
            <a:r>
              <a:rPr lang="vi-VN" sz="2400" dirty="0" smtClean="0"/>
              <a:t>(Full File): Cho phép sao lưu một tập tin đơn trong nhóm tập tin. Phương pháp này kết hợp với khả năng của SQL Server để khôi phục một tập tin dữ liệu đơn riêng biệt. </a:t>
            </a:r>
            <a:endParaRPr lang="en-US" sz="2400" dirty="0"/>
          </a:p>
        </p:txBody>
      </p:sp>
      <p:sp>
        <p:nvSpPr>
          <p:cNvPr id="2" name="Title 1"/>
          <p:cNvSpPr>
            <a:spLocks noGrp="1"/>
          </p:cNvSpPr>
          <p:nvPr>
            <p:ph type="title"/>
          </p:nvPr>
        </p:nvSpPr>
        <p:spPr/>
        <p:txBody>
          <a:bodyPr/>
          <a:lstStyle/>
          <a:p>
            <a:pPr algn="l"/>
            <a:r>
              <a:rPr lang="en-US" dirty="0" smtClean="0">
                <a:solidFill>
                  <a:srgbClr val="C00000"/>
                </a:solidFill>
              </a:rPr>
              <a:t>1. Các phương pháp sao lưu</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225425">
              <a:buNone/>
            </a:pPr>
            <a:r>
              <a:rPr lang="en-US" sz="2400" b="1" i="1" dirty="0" smtClean="0"/>
              <a:t>- Sao lưu chế độ </a:t>
            </a:r>
            <a:r>
              <a:rPr lang="en-US" sz="2400" b="1" i="1" dirty="0" smtClean="0">
                <a:solidFill>
                  <a:srgbClr val="C00000"/>
                </a:solidFill>
              </a:rPr>
              <a:t>Overwrite all</a:t>
            </a:r>
          </a:p>
          <a:p>
            <a:pPr marL="0" indent="225425">
              <a:buNone/>
            </a:pPr>
            <a:r>
              <a:rPr lang="en-US" sz="2400" b="1" i="1" dirty="0" smtClean="0"/>
              <a:t>	</a:t>
            </a:r>
          </a:p>
          <a:p>
            <a:pPr marL="0" indent="225425">
              <a:buNone/>
            </a:pPr>
            <a:r>
              <a:rPr lang="en-US" sz="2400" b="1" i="1" dirty="0" smtClean="0"/>
              <a:t>- Sao lưu chế độ </a:t>
            </a:r>
            <a:r>
              <a:rPr lang="en-US" sz="2400" b="1" i="1" dirty="0" smtClean="0">
                <a:solidFill>
                  <a:srgbClr val="C00000"/>
                </a:solidFill>
              </a:rPr>
              <a:t>Append</a:t>
            </a:r>
            <a:endParaRPr lang="en-US" sz="2400" b="1" i="1" dirty="0">
              <a:solidFill>
                <a:srgbClr val="C00000"/>
              </a:solidFill>
            </a:endParaRPr>
          </a:p>
        </p:txBody>
      </p:sp>
      <p:sp>
        <p:nvSpPr>
          <p:cNvPr id="2" name="Title 1"/>
          <p:cNvSpPr>
            <a:spLocks noGrp="1"/>
          </p:cNvSpPr>
          <p:nvPr>
            <p:ph type="title"/>
          </p:nvPr>
        </p:nvSpPr>
        <p:spPr/>
        <p:txBody>
          <a:bodyPr/>
          <a:lstStyle/>
          <a:p>
            <a:pPr algn="l"/>
            <a:r>
              <a:rPr lang="en-US" dirty="0" smtClean="0">
                <a:solidFill>
                  <a:srgbClr val="C00000"/>
                </a:solidFill>
              </a:rPr>
              <a:t>2. Sao lưu</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18608087"/>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b="1" smtClean="0">
                <a:solidFill>
                  <a:srgbClr val="C00000"/>
                </a:solidFill>
              </a:rPr>
              <a:t>LOGIN và USER</a:t>
            </a:r>
            <a:endParaRPr lang="en-US" b="1" dirty="0">
              <a:solidFill>
                <a:srgbClr val="C00000"/>
              </a:solidFill>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469881"/>
            <a:ext cx="8431368"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431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225425">
              <a:buNone/>
            </a:pPr>
            <a:r>
              <a:rPr lang="en-US" sz="2400" b="1" i="1" dirty="0" smtClean="0"/>
              <a:t>	Sao lưu chế độ </a:t>
            </a:r>
            <a:r>
              <a:rPr lang="en-US" sz="2400" b="1" i="1" dirty="0" smtClean="0">
                <a:solidFill>
                  <a:srgbClr val="C00000"/>
                </a:solidFill>
              </a:rPr>
              <a:t>Overwrite all</a:t>
            </a:r>
          </a:p>
          <a:p>
            <a:pPr marL="0" indent="225425">
              <a:buNone/>
            </a:pPr>
            <a:r>
              <a:rPr lang="en-US" sz="2400" dirty="0" smtClean="0"/>
              <a:t>+ Chuột phải vào CSDL muốn sao lưu, chọn Tasks/Back Up...</a:t>
            </a:r>
          </a:p>
        </p:txBody>
      </p:sp>
      <p:sp>
        <p:nvSpPr>
          <p:cNvPr id="2" name="Title 1"/>
          <p:cNvSpPr>
            <a:spLocks noGrp="1"/>
          </p:cNvSpPr>
          <p:nvPr>
            <p:ph type="title"/>
          </p:nvPr>
        </p:nvSpPr>
        <p:spPr/>
        <p:txBody>
          <a:bodyPr/>
          <a:lstStyle/>
          <a:p>
            <a:pPr algn="l"/>
            <a:r>
              <a:rPr lang="en-US" dirty="0" smtClean="0">
                <a:solidFill>
                  <a:srgbClr val="C00000"/>
                </a:solidFill>
              </a:rPr>
              <a:t>2. Sao lưu</a:t>
            </a:r>
            <a:endParaRPr lang="en-US" dirty="0">
              <a:solidFill>
                <a:srgbClr val="C00000"/>
              </a:solidFill>
            </a:endParaRPr>
          </a:p>
        </p:txBody>
      </p:sp>
      <p:pic>
        <p:nvPicPr>
          <p:cNvPr id="2051" name="Picture 3"/>
          <p:cNvPicPr>
            <a:picLocks noChangeAspect="1" noChangeArrowheads="1"/>
          </p:cNvPicPr>
          <p:nvPr/>
        </p:nvPicPr>
        <p:blipFill>
          <a:blip r:embed="rId2"/>
          <a:srcRect/>
          <a:stretch>
            <a:fillRect/>
          </a:stretch>
        </p:blipFill>
        <p:spPr bwMode="auto">
          <a:xfrm>
            <a:off x="2600325" y="2724150"/>
            <a:ext cx="4257675" cy="32956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225425">
              <a:buNone/>
            </a:pPr>
            <a:r>
              <a:rPr lang="en-US" sz="2400" dirty="0" smtClean="0"/>
              <a:t>Trong mục </a:t>
            </a:r>
            <a:r>
              <a:rPr lang="en-US" sz="2400" b="1" dirty="0" smtClean="0"/>
              <a:t>Options</a:t>
            </a:r>
          </a:p>
          <a:p>
            <a:pPr marL="0" indent="225425">
              <a:buNone/>
            </a:pPr>
            <a:r>
              <a:rPr lang="en-US" sz="2400" dirty="0" smtClean="0"/>
              <a:t>+ Chọn Overwrite all existing backup sets</a:t>
            </a:r>
          </a:p>
        </p:txBody>
      </p:sp>
      <p:sp>
        <p:nvSpPr>
          <p:cNvPr id="2" name="Title 1"/>
          <p:cNvSpPr>
            <a:spLocks noGrp="1"/>
          </p:cNvSpPr>
          <p:nvPr>
            <p:ph type="title"/>
          </p:nvPr>
        </p:nvSpPr>
        <p:spPr/>
        <p:txBody>
          <a:bodyPr/>
          <a:lstStyle/>
          <a:p>
            <a:pPr algn="l"/>
            <a:r>
              <a:rPr lang="en-US" dirty="0" smtClean="0">
                <a:solidFill>
                  <a:srgbClr val="C00000"/>
                </a:solidFill>
              </a:rPr>
              <a:t>2. Sao lưu</a:t>
            </a:r>
            <a:endParaRPr lang="en-US" dirty="0">
              <a:solidFill>
                <a:srgbClr val="C00000"/>
              </a:solidFill>
            </a:endParaRPr>
          </a:p>
        </p:txBody>
      </p:sp>
      <p:pic>
        <p:nvPicPr>
          <p:cNvPr id="3076" name="Picture 4" descr="C:\Users\ADMIN\AppData\Local\Temp\SNAGHTML36ace2.PNG"/>
          <p:cNvPicPr>
            <a:picLocks noChangeAspect="1" noChangeArrowheads="1"/>
          </p:cNvPicPr>
          <p:nvPr/>
        </p:nvPicPr>
        <p:blipFill>
          <a:blip r:embed="rId2"/>
          <a:srcRect/>
          <a:stretch>
            <a:fillRect/>
          </a:stretch>
        </p:blipFill>
        <p:spPr bwMode="auto">
          <a:xfrm>
            <a:off x="762000" y="2514600"/>
            <a:ext cx="7562404" cy="3429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linds(horizont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225425">
              <a:buNone/>
            </a:pPr>
            <a:r>
              <a:rPr lang="en-US" sz="2400" dirty="0" smtClean="0"/>
              <a:t>Trong mục </a:t>
            </a:r>
            <a:r>
              <a:rPr lang="en-US" sz="2400" b="1" dirty="0" smtClean="0"/>
              <a:t>General</a:t>
            </a:r>
          </a:p>
          <a:p>
            <a:pPr marL="0" indent="225425">
              <a:buNone/>
            </a:pPr>
            <a:r>
              <a:rPr lang="en-US" sz="2400" dirty="0" smtClean="0"/>
              <a:t>+ Lựa chọn CSDL, kiểu backup, nơi lưu trữ,...</a:t>
            </a:r>
          </a:p>
        </p:txBody>
      </p:sp>
      <p:sp>
        <p:nvSpPr>
          <p:cNvPr id="2" name="Title 1"/>
          <p:cNvSpPr>
            <a:spLocks noGrp="1"/>
          </p:cNvSpPr>
          <p:nvPr>
            <p:ph type="title"/>
          </p:nvPr>
        </p:nvSpPr>
        <p:spPr/>
        <p:txBody>
          <a:bodyPr/>
          <a:lstStyle/>
          <a:p>
            <a:pPr algn="l"/>
            <a:r>
              <a:rPr lang="en-US" dirty="0" smtClean="0">
                <a:solidFill>
                  <a:srgbClr val="C00000"/>
                </a:solidFill>
              </a:rPr>
              <a:t>2. Sao lưu</a:t>
            </a:r>
            <a:endParaRPr lang="en-US" dirty="0">
              <a:solidFill>
                <a:srgbClr val="C00000"/>
              </a:solidFill>
            </a:endParaRPr>
          </a:p>
        </p:txBody>
      </p:sp>
      <p:pic>
        <p:nvPicPr>
          <p:cNvPr id="29698" name="Picture 2" descr="C:\Users\ADMIN\AppData\Local\Temp\SNAGHTML3b694e.PNG"/>
          <p:cNvPicPr>
            <a:picLocks noChangeAspect="1" noChangeArrowheads="1"/>
          </p:cNvPicPr>
          <p:nvPr/>
        </p:nvPicPr>
        <p:blipFill>
          <a:blip r:embed="rId2"/>
          <a:srcRect/>
          <a:stretch>
            <a:fillRect/>
          </a:stretch>
        </p:blipFill>
        <p:spPr bwMode="auto">
          <a:xfrm>
            <a:off x="2438400" y="2514600"/>
            <a:ext cx="4572000" cy="410441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linds(horizontal)">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225425">
              <a:buNone/>
            </a:pPr>
            <a:r>
              <a:rPr lang="en-US" sz="2400" b="1" i="1" dirty="0" smtClean="0"/>
              <a:t>Sao lưu chế độ </a:t>
            </a:r>
            <a:r>
              <a:rPr lang="en-US" sz="2400" b="1" i="1" dirty="0" smtClean="0">
                <a:solidFill>
                  <a:srgbClr val="C00000"/>
                </a:solidFill>
              </a:rPr>
              <a:t>Append</a:t>
            </a:r>
          </a:p>
          <a:p>
            <a:pPr marL="0" indent="225425">
              <a:buNone/>
            </a:pPr>
            <a:r>
              <a:rPr lang="en-US" sz="2400" dirty="0" smtClean="0"/>
              <a:t>+ Tương tự như sao lưu chế độ </a:t>
            </a:r>
            <a:r>
              <a:rPr lang="en-US" sz="2400" b="1" i="1" dirty="0" smtClean="0"/>
              <a:t>Overwrite all</a:t>
            </a:r>
            <a:r>
              <a:rPr lang="en-US" sz="2400" i="1" dirty="0" smtClean="0"/>
              <a:t>. </a:t>
            </a:r>
            <a:r>
              <a:rPr lang="en-US" sz="2400" dirty="0" smtClean="0"/>
              <a:t>Trong mục </a:t>
            </a:r>
            <a:r>
              <a:rPr lang="en-US" sz="2400" b="1" dirty="0" smtClean="0"/>
              <a:t>Option </a:t>
            </a:r>
            <a:r>
              <a:rPr lang="en-US" sz="2400" dirty="0" smtClean="0"/>
              <a:t>chọn </a:t>
            </a:r>
            <a:r>
              <a:rPr lang="en-US" sz="2400" i="1" dirty="0" smtClean="0"/>
              <a:t>Append existing backup sets</a:t>
            </a:r>
          </a:p>
        </p:txBody>
      </p:sp>
      <p:sp>
        <p:nvSpPr>
          <p:cNvPr id="2" name="Title 1"/>
          <p:cNvSpPr>
            <a:spLocks noGrp="1"/>
          </p:cNvSpPr>
          <p:nvPr>
            <p:ph type="title"/>
          </p:nvPr>
        </p:nvSpPr>
        <p:spPr/>
        <p:txBody>
          <a:bodyPr/>
          <a:lstStyle/>
          <a:p>
            <a:pPr algn="l"/>
            <a:r>
              <a:rPr lang="en-US" dirty="0" smtClean="0">
                <a:solidFill>
                  <a:srgbClr val="C00000"/>
                </a:solidFill>
              </a:rPr>
              <a:t>2. Sao lưu</a:t>
            </a:r>
            <a:endParaRPr lang="en-US" dirty="0">
              <a:solidFill>
                <a:srgbClr val="C00000"/>
              </a:solidFill>
            </a:endParaRPr>
          </a:p>
        </p:txBody>
      </p:sp>
      <p:pic>
        <p:nvPicPr>
          <p:cNvPr id="30723" name="Picture 3"/>
          <p:cNvPicPr>
            <a:picLocks noChangeAspect="1" noChangeArrowheads="1"/>
          </p:cNvPicPr>
          <p:nvPr/>
        </p:nvPicPr>
        <p:blipFill>
          <a:blip r:embed="rId2"/>
          <a:srcRect/>
          <a:stretch>
            <a:fillRect/>
          </a:stretch>
        </p:blipFill>
        <p:spPr bwMode="auto">
          <a:xfrm>
            <a:off x="1143000" y="3200400"/>
            <a:ext cx="6736080" cy="2590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linds(horizontal)">
                                      <p:cBhvr>
                                        <p:cTn id="7"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225425">
              <a:buNone/>
            </a:pPr>
            <a:r>
              <a:rPr lang="en-US" sz="2400" b="1" i="1" dirty="0" smtClean="0"/>
              <a:t>Phục hồi chế độ </a:t>
            </a:r>
            <a:r>
              <a:rPr lang="en-US" sz="2400" b="1" i="1" dirty="0" smtClean="0">
                <a:solidFill>
                  <a:srgbClr val="C00000"/>
                </a:solidFill>
              </a:rPr>
              <a:t>Overwrite all</a:t>
            </a:r>
          </a:p>
          <a:p>
            <a:pPr marL="0" indent="225425">
              <a:buNone/>
            </a:pPr>
            <a:r>
              <a:rPr lang="en-US" sz="2400" dirty="0" smtClean="0"/>
              <a:t>+ Chọn Tasks/Restore/Database...</a:t>
            </a:r>
            <a:endParaRPr lang="en-US" sz="2400" i="1" dirty="0" smtClean="0"/>
          </a:p>
        </p:txBody>
      </p:sp>
      <p:sp>
        <p:nvSpPr>
          <p:cNvPr id="2" name="Title 1"/>
          <p:cNvSpPr>
            <a:spLocks noGrp="1"/>
          </p:cNvSpPr>
          <p:nvPr>
            <p:ph type="title"/>
          </p:nvPr>
        </p:nvSpPr>
        <p:spPr/>
        <p:txBody>
          <a:bodyPr/>
          <a:lstStyle/>
          <a:p>
            <a:pPr algn="l"/>
            <a:r>
              <a:rPr lang="en-US" dirty="0" smtClean="0">
                <a:solidFill>
                  <a:srgbClr val="C00000"/>
                </a:solidFill>
              </a:rPr>
              <a:t>3. Phục hồi</a:t>
            </a:r>
            <a:endParaRPr lang="en-US" dirty="0">
              <a:solidFill>
                <a:srgbClr val="C00000"/>
              </a:solidFill>
            </a:endParaRPr>
          </a:p>
        </p:txBody>
      </p:sp>
      <p:pic>
        <p:nvPicPr>
          <p:cNvPr id="31746" name="Picture 2"/>
          <p:cNvPicPr>
            <a:picLocks noChangeAspect="1" noChangeArrowheads="1"/>
          </p:cNvPicPr>
          <p:nvPr/>
        </p:nvPicPr>
        <p:blipFill>
          <a:blip r:embed="rId2"/>
          <a:srcRect/>
          <a:stretch>
            <a:fillRect/>
          </a:stretch>
        </p:blipFill>
        <p:spPr bwMode="auto">
          <a:xfrm>
            <a:off x="1447800" y="2895600"/>
            <a:ext cx="6422900" cy="3429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blinds(horizontal)">
                                      <p:cBhvr>
                                        <p:cTn id="7"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225425">
              <a:buNone/>
            </a:pPr>
            <a:r>
              <a:rPr lang="en-US" sz="2400" dirty="0" smtClean="0"/>
              <a:t>+ Chọn </a:t>
            </a:r>
            <a:r>
              <a:rPr lang="en-US" sz="2400" b="1" dirty="0" smtClean="0"/>
              <a:t>From device/ ... / </a:t>
            </a:r>
            <a:r>
              <a:rPr lang="en-US" sz="2400" dirty="0" smtClean="0"/>
              <a:t>chọn file đã backup</a:t>
            </a:r>
          </a:p>
        </p:txBody>
      </p:sp>
      <p:sp>
        <p:nvSpPr>
          <p:cNvPr id="2" name="Title 1"/>
          <p:cNvSpPr>
            <a:spLocks noGrp="1"/>
          </p:cNvSpPr>
          <p:nvPr>
            <p:ph type="title"/>
          </p:nvPr>
        </p:nvSpPr>
        <p:spPr/>
        <p:txBody>
          <a:bodyPr/>
          <a:lstStyle/>
          <a:p>
            <a:pPr algn="l"/>
            <a:r>
              <a:rPr lang="en-US" dirty="0" smtClean="0">
                <a:solidFill>
                  <a:srgbClr val="C00000"/>
                </a:solidFill>
              </a:rPr>
              <a:t>3. Phục hồi</a:t>
            </a:r>
            <a:endParaRPr lang="en-US" dirty="0">
              <a:solidFill>
                <a:srgbClr val="C00000"/>
              </a:solidFill>
            </a:endParaRPr>
          </a:p>
        </p:txBody>
      </p:sp>
      <p:pic>
        <p:nvPicPr>
          <p:cNvPr id="32770" name="Picture 2"/>
          <p:cNvPicPr>
            <a:picLocks noChangeAspect="1" noChangeArrowheads="1"/>
          </p:cNvPicPr>
          <p:nvPr/>
        </p:nvPicPr>
        <p:blipFill>
          <a:blip r:embed="rId2"/>
          <a:srcRect/>
          <a:stretch>
            <a:fillRect/>
          </a:stretch>
        </p:blipFill>
        <p:spPr bwMode="auto">
          <a:xfrm>
            <a:off x="713852" y="2362200"/>
            <a:ext cx="7668148" cy="2819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horizontal)">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93" y="1219200"/>
            <a:ext cx="8320007" cy="5181600"/>
          </a:xfrm>
        </p:spPr>
        <p:txBody>
          <a:bodyPr>
            <a:normAutofit lnSpcReduction="10000"/>
          </a:bodyPr>
          <a:lstStyle/>
          <a:p>
            <a:pPr marL="0" indent="225425">
              <a:buNone/>
            </a:pPr>
            <a:r>
              <a:rPr lang="en-US" sz="2400" dirty="0" smtClean="0"/>
              <a:t>+ Chọn vào file backup</a:t>
            </a:r>
          </a:p>
          <a:p>
            <a:pPr marL="0" indent="225425">
              <a:buNone/>
            </a:pPr>
            <a:endParaRPr lang="en-US" sz="2400" dirty="0" smtClean="0"/>
          </a:p>
          <a:p>
            <a:pPr marL="0" indent="225425">
              <a:buNone/>
            </a:pPr>
            <a:endParaRPr lang="en-US" sz="2400" dirty="0" smtClean="0"/>
          </a:p>
          <a:p>
            <a:pPr marL="0" indent="225425">
              <a:buNone/>
            </a:pPr>
            <a:endParaRPr lang="en-US" sz="2400" dirty="0" smtClean="0"/>
          </a:p>
          <a:p>
            <a:pPr marL="0" indent="225425">
              <a:buNone/>
            </a:pPr>
            <a:endParaRPr lang="en-US" sz="2400" dirty="0" smtClean="0"/>
          </a:p>
          <a:p>
            <a:pPr marL="0" indent="225425">
              <a:buNone/>
            </a:pPr>
            <a:r>
              <a:rPr lang="en-US" sz="2400" dirty="0" smtClean="0"/>
              <a:t>+ Trong mục Options, chọn </a:t>
            </a:r>
            <a:r>
              <a:rPr lang="en-US" sz="2400" i="1" dirty="0" smtClean="0"/>
              <a:t>Overwrite the existing database</a:t>
            </a:r>
          </a:p>
          <a:p>
            <a:pPr marL="0" indent="225425">
              <a:buNone/>
            </a:pPr>
            <a:endParaRPr lang="en-US" sz="2400" i="1" dirty="0" smtClean="0"/>
          </a:p>
          <a:p>
            <a:pPr marL="0" indent="225425">
              <a:buNone/>
            </a:pPr>
            <a:endParaRPr lang="en-US" sz="2400" i="1" dirty="0" smtClean="0"/>
          </a:p>
          <a:p>
            <a:pPr marL="0" indent="225425">
              <a:buNone/>
            </a:pPr>
            <a:endParaRPr lang="en-US" sz="2400" i="1" dirty="0" smtClean="0"/>
          </a:p>
          <a:p>
            <a:pPr marL="0" indent="225425">
              <a:buNone/>
            </a:pPr>
            <a:endParaRPr lang="en-US" sz="2400" i="1" dirty="0" smtClean="0"/>
          </a:p>
          <a:p>
            <a:pPr marL="0" indent="225425">
              <a:buNone/>
            </a:pPr>
            <a:endParaRPr lang="en-US" sz="2400" i="1" dirty="0" smtClean="0"/>
          </a:p>
          <a:p>
            <a:pPr marL="0" indent="225425">
              <a:buNone/>
            </a:pPr>
            <a:r>
              <a:rPr lang="en-US" sz="2400" i="1" dirty="0" smtClean="0"/>
              <a:t>+</a:t>
            </a:r>
            <a:r>
              <a:rPr lang="en-US" sz="2400" dirty="0" smtClean="0"/>
              <a:t> Bấm OK để thực hiện khôi phục dữ liệu</a:t>
            </a:r>
          </a:p>
        </p:txBody>
      </p:sp>
      <p:sp>
        <p:nvSpPr>
          <p:cNvPr id="2" name="Title 1"/>
          <p:cNvSpPr>
            <a:spLocks noGrp="1"/>
          </p:cNvSpPr>
          <p:nvPr>
            <p:ph type="title"/>
          </p:nvPr>
        </p:nvSpPr>
        <p:spPr/>
        <p:txBody>
          <a:bodyPr/>
          <a:lstStyle/>
          <a:p>
            <a:pPr algn="l"/>
            <a:r>
              <a:rPr lang="en-US" dirty="0" smtClean="0">
                <a:solidFill>
                  <a:srgbClr val="C00000"/>
                </a:solidFill>
              </a:rPr>
              <a:t>3. Phục hồi</a:t>
            </a:r>
            <a:endParaRPr lang="en-US" dirty="0">
              <a:solidFill>
                <a:srgbClr val="C00000"/>
              </a:solidFill>
            </a:endParaRPr>
          </a:p>
        </p:txBody>
      </p:sp>
      <p:pic>
        <p:nvPicPr>
          <p:cNvPr id="33794" name="Picture 2"/>
          <p:cNvPicPr>
            <a:picLocks noChangeAspect="1" noChangeArrowheads="1"/>
          </p:cNvPicPr>
          <p:nvPr/>
        </p:nvPicPr>
        <p:blipFill>
          <a:blip r:embed="rId2"/>
          <a:srcRect/>
          <a:stretch>
            <a:fillRect/>
          </a:stretch>
        </p:blipFill>
        <p:spPr bwMode="auto">
          <a:xfrm>
            <a:off x="1676400" y="1752600"/>
            <a:ext cx="5105400" cy="1319024"/>
          </a:xfrm>
          <a:prstGeom prst="rect">
            <a:avLst/>
          </a:prstGeom>
          <a:noFill/>
          <a:ln w="9525">
            <a:noFill/>
            <a:miter lim="800000"/>
            <a:headEnd/>
            <a:tailEnd/>
          </a:ln>
          <a:effectLst/>
        </p:spPr>
      </p:pic>
      <p:pic>
        <p:nvPicPr>
          <p:cNvPr id="33796" name="Picture 4"/>
          <p:cNvPicPr>
            <a:picLocks noChangeAspect="1" noChangeArrowheads="1"/>
          </p:cNvPicPr>
          <p:nvPr/>
        </p:nvPicPr>
        <p:blipFill>
          <a:blip r:embed="rId3"/>
          <a:srcRect/>
          <a:stretch>
            <a:fillRect/>
          </a:stretch>
        </p:blipFill>
        <p:spPr bwMode="auto">
          <a:xfrm>
            <a:off x="442993" y="3733800"/>
            <a:ext cx="8167607" cy="1828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linds(horizontal)">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blinds(horizontal)">
                                      <p:cBhvr>
                                        <p:cTn id="17" dur="500"/>
                                        <p:tgtEl>
                                          <p:spTgt spid="337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blinds(horizontal)">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225425">
              <a:buNone/>
            </a:pPr>
            <a:r>
              <a:rPr lang="en-US" sz="2400" b="1" i="1" dirty="0" smtClean="0"/>
              <a:t>Phục hồi chế độ </a:t>
            </a:r>
            <a:r>
              <a:rPr lang="en-US" sz="2400" b="1" i="1" dirty="0" smtClean="0">
                <a:solidFill>
                  <a:srgbClr val="C00000"/>
                </a:solidFill>
              </a:rPr>
              <a:t>Append</a:t>
            </a:r>
          </a:p>
          <a:p>
            <a:pPr marL="0" indent="225425">
              <a:buNone/>
            </a:pPr>
            <a:r>
              <a:rPr lang="en-US" sz="2400" dirty="0" smtClean="0"/>
              <a:t>+ Tương tự như chế độ Overwrite all</a:t>
            </a:r>
          </a:p>
        </p:txBody>
      </p:sp>
      <p:sp>
        <p:nvSpPr>
          <p:cNvPr id="2" name="Title 1"/>
          <p:cNvSpPr>
            <a:spLocks noGrp="1"/>
          </p:cNvSpPr>
          <p:nvPr>
            <p:ph type="title"/>
          </p:nvPr>
        </p:nvSpPr>
        <p:spPr/>
        <p:txBody>
          <a:bodyPr/>
          <a:lstStyle/>
          <a:p>
            <a:pPr algn="l"/>
            <a:r>
              <a:rPr lang="en-US" dirty="0" smtClean="0">
                <a:solidFill>
                  <a:srgbClr val="C00000"/>
                </a:solidFill>
              </a:rPr>
              <a:t>3. Phục hồi</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225425">
              <a:buNone/>
            </a:pPr>
            <a:r>
              <a:rPr lang="en-US" sz="2400" b="1" i="1" dirty="0" smtClean="0"/>
              <a:t>So sánh</a:t>
            </a:r>
          </a:p>
          <a:p>
            <a:pPr marL="0" indent="225425">
              <a:buNone/>
            </a:pPr>
            <a:r>
              <a:rPr lang="en-US" sz="2400" i="1" dirty="0" smtClean="0"/>
              <a:t>- Chế độ Overwrite all</a:t>
            </a:r>
          </a:p>
          <a:p>
            <a:pPr marL="0" indent="225425">
              <a:buNone/>
            </a:pPr>
            <a:r>
              <a:rPr lang="en-US" sz="2400" i="1" dirty="0" smtClean="0"/>
              <a:t>	</a:t>
            </a:r>
            <a:r>
              <a:rPr lang="en-US" sz="2400" dirty="0" smtClean="0"/>
              <a:t>+ Tiết kiệm dung lượng file sao lưu</a:t>
            </a:r>
          </a:p>
          <a:p>
            <a:pPr marL="0" indent="225425">
              <a:buNone/>
            </a:pPr>
            <a:r>
              <a:rPr lang="en-US" sz="2400" dirty="0" smtClean="0"/>
              <a:t>	+ Chỉ phục hồi được lần sao lưu cuối cùng</a:t>
            </a:r>
          </a:p>
          <a:p>
            <a:pPr marL="0" indent="225425">
              <a:buNone/>
            </a:pPr>
            <a:r>
              <a:rPr lang="en-US" sz="2400" i="1" dirty="0" smtClean="0"/>
              <a:t>- Chế độ Append</a:t>
            </a:r>
          </a:p>
          <a:p>
            <a:pPr marL="0" indent="225425">
              <a:buNone/>
            </a:pPr>
            <a:r>
              <a:rPr lang="en-US" sz="2400" dirty="0" smtClean="0"/>
              <a:t>	+ Hao tốn dung lượng file sao lưu khi sao lưu nhiều lần</a:t>
            </a:r>
          </a:p>
          <a:p>
            <a:pPr marL="0" indent="225425">
              <a:buNone/>
            </a:pPr>
            <a:r>
              <a:rPr lang="en-US" sz="2400" dirty="0" smtClean="0"/>
              <a:t>	+ Phục hồi tất cả các lần đã sao lưu</a:t>
            </a:r>
            <a:endParaRPr lang="en-US" sz="2400" i="1" dirty="0" smtClean="0"/>
          </a:p>
        </p:txBody>
      </p:sp>
      <p:sp>
        <p:nvSpPr>
          <p:cNvPr id="2" name="Title 1"/>
          <p:cNvSpPr>
            <a:spLocks noGrp="1"/>
          </p:cNvSpPr>
          <p:nvPr>
            <p:ph type="title"/>
          </p:nvPr>
        </p:nvSpPr>
        <p:spPr/>
        <p:txBody>
          <a:bodyPr/>
          <a:lstStyle/>
          <a:p>
            <a:pPr algn="l"/>
            <a:r>
              <a:rPr lang="en-US" dirty="0" smtClean="0">
                <a:solidFill>
                  <a:srgbClr val="C00000"/>
                </a:solidFill>
              </a:rPr>
              <a:t>3. Phục hồi</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Autofit/>
          </a:bodyPr>
          <a:lstStyle/>
          <a:p>
            <a:pPr marL="0" indent="225425">
              <a:buNone/>
            </a:pPr>
            <a:r>
              <a:rPr lang="en-US" sz="3000" b="1" smtClean="0">
                <a:latin typeface="Times New Roman" pitchFamily="18" charset="0"/>
                <a:cs typeface="Times New Roman" pitchFamily="18" charset="0"/>
              </a:rPr>
              <a:t>a. Chế </a:t>
            </a:r>
            <a:r>
              <a:rPr lang="en-US" sz="3000" b="1" dirty="0" smtClean="0">
                <a:latin typeface="Times New Roman" pitchFamily="18" charset="0"/>
                <a:cs typeface="Times New Roman" pitchFamily="18" charset="0"/>
              </a:rPr>
              <a:t>độ xác thực</a:t>
            </a:r>
          </a:p>
          <a:p>
            <a:pPr marL="0" indent="225425">
              <a:buNone/>
            </a:pPr>
            <a:r>
              <a:rPr lang="en-US" sz="3000" dirty="0" smtClean="0">
                <a:latin typeface="Times New Roman" pitchFamily="18" charset="0"/>
                <a:cs typeface="Times New Roman" pitchFamily="18" charset="0"/>
              </a:rPr>
              <a:t>- </a:t>
            </a:r>
            <a:r>
              <a:rPr lang="vi-VN" sz="3000" dirty="0" smtClean="0">
                <a:solidFill>
                  <a:srgbClr val="C00000"/>
                </a:solidFill>
                <a:latin typeface="Times New Roman" pitchFamily="18" charset="0"/>
                <a:cs typeface="Times New Roman" pitchFamily="18" charset="0"/>
              </a:rPr>
              <a:t>Xác thực thông qua hệ điều hành</a:t>
            </a:r>
            <a:r>
              <a:rPr lang="vi-VN" sz="3000" dirty="0" smtClean="0">
                <a:latin typeface="Times New Roman" pitchFamily="18" charset="0"/>
                <a:cs typeface="Times New Roman" pitchFamily="18" charset="0"/>
              </a:rPr>
              <a:t>: Với kiểu xác thực này, </a:t>
            </a:r>
            <a:r>
              <a:rPr lang="vi-VN" sz="3000" smtClean="0">
                <a:latin typeface="Times New Roman" pitchFamily="18" charset="0"/>
                <a:cs typeface="Times New Roman" pitchFamily="18" charset="0"/>
              </a:rPr>
              <a:t>SQL Server </a:t>
            </a:r>
            <a:r>
              <a:rPr lang="vi-VN" sz="3000" dirty="0" smtClean="0">
                <a:latin typeface="Times New Roman" pitchFamily="18" charset="0"/>
                <a:cs typeface="Times New Roman" pitchFamily="18" charset="0"/>
              </a:rPr>
              <a:t>dựa vào Windows để cấp bảo mật  đăng nhập. </a:t>
            </a:r>
          </a:p>
          <a:p>
            <a:pPr marL="0" indent="225425">
              <a:buNone/>
            </a:pPr>
            <a:endParaRPr lang="en-US" sz="3000" dirty="0" smtClean="0">
              <a:latin typeface="Times New Roman" pitchFamily="18" charset="0"/>
              <a:cs typeface="Times New Roman" pitchFamily="18" charset="0"/>
            </a:endParaRPr>
          </a:p>
          <a:p>
            <a:pPr marL="0" indent="225425">
              <a:buNone/>
            </a:pPr>
            <a:r>
              <a:rPr lang="en-US" sz="3000" dirty="0" smtClean="0">
                <a:latin typeface="Times New Roman" pitchFamily="18" charset="0"/>
                <a:cs typeface="Times New Roman" pitchFamily="18" charset="0"/>
              </a:rPr>
              <a:t>- </a:t>
            </a:r>
            <a:r>
              <a:rPr lang="vi-VN" sz="3000" dirty="0" smtClean="0">
                <a:solidFill>
                  <a:srgbClr val="C00000"/>
                </a:solidFill>
                <a:latin typeface="Times New Roman" pitchFamily="18" charset="0"/>
                <a:cs typeface="Times New Roman" pitchFamily="18" charset="0"/>
              </a:rPr>
              <a:t>Chế độ xác thực hỗn hợp</a:t>
            </a:r>
            <a:r>
              <a:rPr lang="vi-VN" sz="3000" dirty="0" smtClean="0">
                <a:latin typeface="Times New Roman" pitchFamily="18" charset="0"/>
                <a:cs typeface="Times New Roman" pitchFamily="18" charset="0"/>
              </a:rPr>
              <a:t>: Với chế độ xác thực hỗn hợp </a:t>
            </a:r>
            <a:r>
              <a:rPr lang="vi-VN" sz="3000" smtClean="0">
                <a:latin typeface="Times New Roman" pitchFamily="18" charset="0"/>
                <a:cs typeface="Times New Roman" pitchFamily="18" charset="0"/>
              </a:rPr>
              <a:t>người dùng </a:t>
            </a:r>
            <a:r>
              <a:rPr lang="vi-VN" sz="3000" dirty="0" smtClean="0">
                <a:latin typeface="Times New Roman" pitchFamily="18" charset="0"/>
                <a:cs typeface="Times New Roman" pitchFamily="18" charset="0"/>
              </a:rPr>
              <a:t>có thể truy cập vào SQL Server bằng xác </a:t>
            </a:r>
            <a:r>
              <a:rPr lang="vi-VN" sz="3000" smtClean="0">
                <a:latin typeface="Times New Roman" pitchFamily="18" charset="0"/>
                <a:cs typeface="Times New Roman" pitchFamily="18" charset="0"/>
              </a:rPr>
              <a:t>thực thực</a:t>
            </a:r>
            <a:r>
              <a:rPr lang="en-US" sz="3000" smtClean="0">
                <a:latin typeface="Times New Roman" pitchFamily="18" charset="0"/>
                <a:cs typeface="Times New Roman" pitchFamily="18" charset="0"/>
              </a:rPr>
              <a:t> </a:t>
            </a:r>
            <a:r>
              <a:rPr lang="vi-VN" sz="3000" smtClean="0">
                <a:latin typeface="Times New Roman" pitchFamily="18" charset="0"/>
                <a:cs typeface="Times New Roman" pitchFamily="18" charset="0"/>
              </a:rPr>
              <a:t>Windows </a:t>
            </a:r>
            <a:r>
              <a:rPr lang="vi-VN" sz="3000" dirty="0" smtClean="0">
                <a:latin typeface="Times New Roman" pitchFamily="18" charset="0"/>
                <a:cs typeface="Times New Roman" pitchFamily="18" charset="0"/>
              </a:rPr>
              <a:t>hoặc bằng xác thực SQL Server</a:t>
            </a:r>
          </a:p>
        </p:txBody>
      </p:sp>
      <p:sp>
        <p:nvSpPr>
          <p:cNvPr id="2" name="Title 1"/>
          <p:cNvSpPr>
            <a:spLocks noGrp="1"/>
          </p:cNvSpPr>
          <p:nvPr>
            <p:ph type="title"/>
          </p:nvPr>
        </p:nvSpPr>
        <p:spPr/>
        <p:txBody>
          <a:bodyPr/>
          <a:lstStyle/>
          <a:p>
            <a:pPr algn="l"/>
            <a:r>
              <a:rPr lang="en-US" smtClean="0">
                <a:solidFill>
                  <a:srgbClr val="C00000"/>
                </a:solidFill>
              </a:rPr>
              <a:t>Quản trị người dùng</a:t>
            </a:r>
            <a:endParaRPr lang="en-US" dirty="0">
              <a:solidFill>
                <a:srgbClr val="C00000"/>
              </a:solidFill>
            </a:endParaRPr>
          </a:p>
        </p:txBody>
      </p:sp>
    </p:spTree>
    <p:extLst>
      <p:ext uri="{BB962C8B-B14F-4D97-AF65-F5344CB8AC3E}">
        <p14:creationId xmlns:p14="http://schemas.microsoft.com/office/powerpoint/2010/main" val="2803077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225425">
              <a:buNone/>
            </a:pPr>
            <a:r>
              <a:rPr lang="en-US" sz="2400" dirty="0" smtClean="0">
                <a:solidFill>
                  <a:srgbClr val="C00000"/>
                </a:solidFill>
              </a:rPr>
              <a:t>- Cách thực hiện:</a:t>
            </a:r>
          </a:p>
          <a:p>
            <a:pPr marL="0" indent="225425">
              <a:buNone/>
            </a:pPr>
            <a:r>
              <a:rPr lang="en-US" sz="2400" dirty="0" smtClean="0"/>
              <a:t>+ Chuột phải vào server muốn thiết</a:t>
            </a:r>
          </a:p>
          <a:p>
            <a:pPr marL="0" indent="0">
              <a:buNone/>
            </a:pPr>
            <a:r>
              <a:rPr lang="en-US" sz="2400" dirty="0" smtClean="0"/>
              <a:t>lập chế độ xác thực, chọn </a:t>
            </a:r>
            <a:r>
              <a:rPr lang="en-US" sz="2400" dirty="0" smtClean="0">
                <a:solidFill>
                  <a:srgbClr val="C00000"/>
                </a:solidFill>
              </a:rPr>
              <a:t>Properties</a:t>
            </a:r>
          </a:p>
          <a:p>
            <a:pPr marL="0" indent="0">
              <a:buNone/>
            </a:pPr>
            <a:endParaRPr lang="vi-VN" sz="2400" dirty="0" smtClean="0">
              <a:solidFill>
                <a:srgbClr val="C00000"/>
              </a:solidFill>
            </a:endParaRPr>
          </a:p>
        </p:txBody>
      </p:sp>
      <p:sp>
        <p:nvSpPr>
          <p:cNvPr id="2" name="Title 1"/>
          <p:cNvSpPr>
            <a:spLocks noGrp="1"/>
          </p:cNvSpPr>
          <p:nvPr>
            <p:ph type="title"/>
          </p:nvPr>
        </p:nvSpPr>
        <p:spPr/>
        <p:txBody>
          <a:bodyPr/>
          <a:lstStyle/>
          <a:p>
            <a:pPr algn="l"/>
            <a:r>
              <a:rPr lang="en-US" smtClean="0">
                <a:solidFill>
                  <a:srgbClr val="C00000"/>
                </a:solidFill>
              </a:rPr>
              <a:t>Quản </a:t>
            </a:r>
            <a:r>
              <a:rPr lang="en-US" dirty="0" smtClean="0">
                <a:solidFill>
                  <a:srgbClr val="C00000"/>
                </a:solidFill>
              </a:rPr>
              <a:t>trị người dùng</a:t>
            </a:r>
            <a:endParaRPr lang="en-US" dirty="0">
              <a:solidFill>
                <a:srgbClr val="C00000"/>
              </a:solidFill>
            </a:endParaRPr>
          </a:p>
        </p:txBody>
      </p:sp>
      <p:pic>
        <p:nvPicPr>
          <p:cNvPr id="34818" name="Picture 2"/>
          <p:cNvPicPr>
            <a:picLocks noChangeAspect="1" noChangeArrowheads="1"/>
          </p:cNvPicPr>
          <p:nvPr/>
        </p:nvPicPr>
        <p:blipFill>
          <a:blip r:embed="rId2"/>
          <a:srcRect/>
          <a:stretch>
            <a:fillRect/>
          </a:stretch>
        </p:blipFill>
        <p:spPr bwMode="auto">
          <a:xfrm>
            <a:off x="5105400" y="1447800"/>
            <a:ext cx="3581400" cy="5116286"/>
          </a:xfrm>
          <a:prstGeom prst="rect">
            <a:avLst/>
          </a:prstGeom>
          <a:noFill/>
          <a:ln w="9525">
            <a:noFill/>
            <a:miter lim="800000"/>
            <a:headEnd/>
            <a:tailEnd/>
          </a:ln>
          <a:effectLst/>
        </p:spPr>
      </p:pic>
    </p:spTree>
    <p:extLst>
      <p:ext uri="{BB962C8B-B14F-4D97-AF65-F5344CB8AC3E}">
        <p14:creationId xmlns:p14="http://schemas.microsoft.com/office/powerpoint/2010/main" val="252991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225425">
              <a:buNone/>
            </a:pPr>
            <a:r>
              <a:rPr lang="vi-VN" sz="2400" dirty="0" smtClean="0"/>
              <a:t>+ Mục </a:t>
            </a:r>
            <a:r>
              <a:rPr lang="vi-VN" sz="2400" dirty="0" smtClean="0">
                <a:solidFill>
                  <a:srgbClr val="C00000"/>
                </a:solidFill>
              </a:rPr>
              <a:t>Server Authentication</a:t>
            </a:r>
            <a:r>
              <a:rPr lang="vi-VN" sz="2400" dirty="0" smtClean="0"/>
              <a:t>: Chọn chế độ xác thực Window (Windows Authentication mode) hoặc chế độ xác thực hỗn hợp (SQL Server and Windows Authentication mode) </a:t>
            </a:r>
          </a:p>
          <a:p>
            <a:pPr marL="0" indent="225425">
              <a:buNone/>
            </a:pPr>
            <a:r>
              <a:rPr lang="vi-VN" sz="2400" dirty="0" smtClean="0"/>
              <a:t>+  </a:t>
            </a:r>
            <a:r>
              <a:rPr lang="vi-VN" sz="2400" dirty="0" smtClean="0">
                <a:solidFill>
                  <a:srgbClr val="C00000"/>
                </a:solidFill>
              </a:rPr>
              <a:t>Login Auditing</a:t>
            </a:r>
            <a:r>
              <a:rPr lang="vi-VN" sz="2400" dirty="0" smtClean="0"/>
              <a:t>: Kiểu ghi nhận thông tin login (None, Failed logins only, Successful login only, … )</a:t>
            </a:r>
          </a:p>
        </p:txBody>
      </p:sp>
      <p:sp>
        <p:nvSpPr>
          <p:cNvPr id="2" name="Title 1"/>
          <p:cNvSpPr>
            <a:spLocks noGrp="1"/>
          </p:cNvSpPr>
          <p:nvPr>
            <p:ph type="title"/>
          </p:nvPr>
        </p:nvSpPr>
        <p:spPr/>
        <p:txBody>
          <a:bodyPr/>
          <a:lstStyle/>
          <a:p>
            <a:pPr algn="l"/>
            <a:r>
              <a:rPr lang="en-US" dirty="0" smtClean="0">
                <a:solidFill>
                  <a:srgbClr val="C00000"/>
                </a:solidFill>
              </a:rPr>
              <a:t>3. Quản trị người dùng</a:t>
            </a:r>
            <a:endParaRPr lang="en-US" dirty="0">
              <a:solidFill>
                <a:srgbClr val="C00000"/>
              </a:solidFill>
            </a:endParaRPr>
          </a:p>
        </p:txBody>
      </p:sp>
      <p:pic>
        <p:nvPicPr>
          <p:cNvPr id="35842" name="Picture 2"/>
          <p:cNvPicPr>
            <a:picLocks noChangeAspect="1" noChangeArrowheads="1"/>
          </p:cNvPicPr>
          <p:nvPr/>
        </p:nvPicPr>
        <p:blipFill>
          <a:blip r:embed="rId2"/>
          <a:srcRect/>
          <a:stretch>
            <a:fillRect/>
          </a:stretch>
        </p:blipFill>
        <p:spPr bwMode="auto">
          <a:xfrm>
            <a:off x="1676400" y="3845496"/>
            <a:ext cx="6172200" cy="3012504"/>
          </a:xfrm>
          <a:prstGeom prst="rect">
            <a:avLst/>
          </a:prstGeom>
          <a:noFill/>
          <a:ln w="9525">
            <a:noFill/>
            <a:miter lim="800000"/>
            <a:headEnd/>
            <a:tailEnd/>
          </a:ln>
          <a:effectLst/>
        </p:spPr>
      </p:pic>
    </p:spTree>
    <p:extLst>
      <p:ext uri="{BB962C8B-B14F-4D97-AF65-F5344CB8AC3E}">
        <p14:creationId xmlns:p14="http://schemas.microsoft.com/office/powerpoint/2010/main" val="113987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linds(horizontal)">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7048"/>
            <a:ext cx="8991600" cy="4572000"/>
          </a:xfrm>
        </p:spPr>
        <p:txBody>
          <a:bodyPr/>
          <a:lstStyle/>
          <a:p>
            <a:pPr marL="0" indent="0">
              <a:buNone/>
            </a:pPr>
            <a:r>
              <a:rPr lang="vi-VN"/>
              <a:t>Người dùng kết nối tới CSDL SQL Server sử dụng </a:t>
            </a:r>
            <a:r>
              <a:rPr lang="vi-VN" smtClean="0"/>
              <a:t>Login</a:t>
            </a:r>
            <a:r>
              <a:rPr lang="en-US" smtClean="0"/>
              <a:t> ID</a:t>
            </a:r>
            <a:endParaRPr lang="en-US"/>
          </a:p>
          <a:p>
            <a:pPr marL="0" indent="0">
              <a:buNone/>
            </a:pPr>
            <a:r>
              <a:rPr lang="en-US"/>
              <a:t>Hai loại Login ID</a:t>
            </a:r>
          </a:p>
          <a:p>
            <a:pPr>
              <a:buFont typeface="Wingdings" pitchFamily="2" charset="2"/>
              <a:buChar char="q"/>
            </a:pPr>
            <a:r>
              <a:rPr lang="en-US"/>
              <a:t>SQL Server Login ID</a:t>
            </a:r>
          </a:p>
          <a:p>
            <a:pPr>
              <a:buFont typeface="Wingdings" pitchFamily="2" charset="2"/>
              <a:buChar char="q"/>
            </a:pPr>
            <a:r>
              <a:rPr lang="en-US"/>
              <a:t>Windows Login ID</a:t>
            </a:r>
          </a:p>
        </p:txBody>
      </p:sp>
      <p:sp>
        <p:nvSpPr>
          <p:cNvPr id="2" name="Title 1"/>
          <p:cNvSpPr>
            <a:spLocks noGrp="1"/>
          </p:cNvSpPr>
          <p:nvPr>
            <p:ph type="title"/>
          </p:nvPr>
        </p:nvSpPr>
        <p:spPr/>
        <p:txBody>
          <a:bodyPr/>
          <a:lstStyle/>
          <a:p>
            <a:r>
              <a:rPr lang="en-US" smtClean="0"/>
              <a:t>LOGIN </a:t>
            </a:r>
            <a:endParaRPr lang="en-US"/>
          </a:p>
        </p:txBody>
      </p:sp>
    </p:spTree>
    <p:extLst>
      <p:ext uri="{BB962C8B-B14F-4D97-AF65-F5344CB8AC3E}">
        <p14:creationId xmlns:p14="http://schemas.microsoft.com/office/powerpoint/2010/main" val="18567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610600" cy="4614672"/>
          </a:xfrm>
        </p:spPr>
        <p:txBody>
          <a:bodyPr>
            <a:noAutofit/>
          </a:bodyPr>
          <a:lstStyle/>
          <a:p>
            <a:pPr marL="457200" indent="-457200">
              <a:buNone/>
            </a:pPr>
            <a:r>
              <a:rPr lang="vi-VN" sz="3000" smtClean="0">
                <a:latin typeface="Times New Roman" pitchFamily="18" charset="0"/>
                <a:cs typeface="Times New Roman" pitchFamily="18" charset="0"/>
              </a:rPr>
              <a:t>Khi tạo </a:t>
            </a:r>
            <a:r>
              <a:rPr lang="vi-VN" sz="3000">
                <a:latin typeface="Times New Roman" pitchFamily="18" charset="0"/>
                <a:cs typeface="Times New Roman" pitchFamily="18" charset="0"/>
              </a:rPr>
              <a:t>một login mới, SQL Server sẽ yêu cầu </a:t>
            </a:r>
            <a:r>
              <a:rPr lang="en-US" sz="3000" smtClean="0">
                <a:latin typeface="Times New Roman" pitchFamily="18" charset="0"/>
                <a:cs typeface="Times New Roman" pitchFamily="18" charset="0"/>
              </a:rPr>
              <a:t>người dùng </a:t>
            </a:r>
            <a:r>
              <a:rPr lang="vi-VN" sz="3000" smtClean="0">
                <a:latin typeface="Times New Roman" pitchFamily="18" charset="0"/>
                <a:cs typeface="Times New Roman" pitchFamily="18" charset="0"/>
              </a:rPr>
              <a:t>chọn </a:t>
            </a:r>
            <a:r>
              <a:rPr lang="vi-VN" sz="3000">
                <a:latin typeface="Times New Roman" pitchFamily="18" charset="0"/>
                <a:cs typeface="Times New Roman" pitchFamily="18" charset="0"/>
              </a:rPr>
              <a:t>cơ chế xác thực windows hay SQL Server cho login đó. </a:t>
            </a:r>
            <a:endParaRPr lang="en-US" sz="3000" smtClean="0">
              <a:latin typeface="Times New Roman" pitchFamily="18" charset="0"/>
              <a:cs typeface="Times New Roman" pitchFamily="18" charset="0"/>
            </a:endParaRPr>
          </a:p>
          <a:p>
            <a:pPr marL="457200" indent="-457200">
              <a:buNone/>
            </a:pPr>
            <a:r>
              <a:rPr lang="vi-VN" sz="3000" smtClean="0">
                <a:latin typeface="Times New Roman" pitchFamily="18" charset="0"/>
                <a:cs typeface="Times New Roman" pitchFamily="18" charset="0"/>
              </a:rPr>
              <a:t>Nếu </a:t>
            </a:r>
            <a:r>
              <a:rPr lang="vi-VN" sz="3000">
                <a:latin typeface="Times New Roman" pitchFamily="18" charset="0"/>
                <a:cs typeface="Times New Roman" pitchFamily="18" charset="0"/>
              </a:rPr>
              <a:t>chọn windows, </a:t>
            </a:r>
            <a:r>
              <a:rPr lang="vi-VN" sz="3000" smtClean="0">
                <a:latin typeface="Times New Roman" pitchFamily="18" charset="0"/>
                <a:cs typeface="Times New Roman" pitchFamily="18" charset="0"/>
              </a:rPr>
              <a:t>cần </a:t>
            </a:r>
            <a:r>
              <a:rPr lang="vi-VN" sz="3000">
                <a:latin typeface="Times New Roman" pitchFamily="18" charset="0"/>
                <a:cs typeface="Times New Roman" pitchFamily="18" charset="0"/>
              </a:rPr>
              <a:t>cung cấp một windows account và SQL Server sẽ chỉ lưu tên của account đó trong danh sách login. </a:t>
            </a:r>
            <a:endParaRPr lang="en-US" sz="300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vi-VN" sz="4400">
                <a:latin typeface="Times New Roman" pitchFamily="18" charset="0"/>
                <a:cs typeface="Times New Roman" pitchFamily="18" charset="0"/>
              </a:rPr>
              <a:t>windows authentication</a:t>
            </a:r>
            <a:endParaRPr lang="en-US" dirty="0">
              <a:solidFill>
                <a:srgbClr val="C00000"/>
              </a:solidFill>
            </a:endParaRPr>
          </a:p>
        </p:txBody>
      </p:sp>
    </p:spTree>
    <p:extLst>
      <p:ext uri="{BB962C8B-B14F-4D97-AF65-F5344CB8AC3E}">
        <p14:creationId xmlns:p14="http://schemas.microsoft.com/office/powerpoint/2010/main" val="34214101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1701</TotalTime>
  <Words>2100</Words>
  <Application>Microsoft Office PowerPoint</Application>
  <PresentationFormat>On-screen Show (4:3)</PresentationFormat>
  <Paragraphs>226</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Concourse</vt:lpstr>
      <vt:lpstr>Bài 5: Bảo mật và an toàn dữ liệu trong SQL Server</vt:lpstr>
      <vt:lpstr>PowerPoint Presentation</vt:lpstr>
      <vt:lpstr>MỘT SỐ KHÁI NIỆM</vt:lpstr>
      <vt:lpstr>LOGIN và USER</vt:lpstr>
      <vt:lpstr>Quản trị người dùng</vt:lpstr>
      <vt:lpstr>Quản trị người dùng</vt:lpstr>
      <vt:lpstr>3. Quản trị người dùng</vt:lpstr>
      <vt:lpstr>LOGIN </vt:lpstr>
      <vt:lpstr>windows authentication</vt:lpstr>
      <vt:lpstr>windows authentication</vt:lpstr>
      <vt:lpstr>SQL Server authentication</vt:lpstr>
      <vt:lpstr>SQL Server authentication</vt:lpstr>
      <vt:lpstr>Quản trị người dùng</vt:lpstr>
      <vt:lpstr>Quản trị người dùng</vt:lpstr>
      <vt:lpstr>Quản trị người dùng</vt:lpstr>
      <vt:lpstr>Quản trị người dùng</vt:lpstr>
      <vt:lpstr>Quản trị người dùng</vt:lpstr>
      <vt:lpstr>LOGIN </vt:lpstr>
      <vt:lpstr>LOGIN </vt:lpstr>
      <vt:lpstr>LOGIN </vt:lpstr>
      <vt:lpstr>LOGIN và USER</vt:lpstr>
      <vt:lpstr>Database User</vt:lpstr>
      <vt:lpstr>Database User</vt:lpstr>
      <vt:lpstr>ROLE</vt:lpstr>
      <vt:lpstr>ROLE</vt:lpstr>
      <vt:lpstr>Server role</vt:lpstr>
      <vt:lpstr>Server role</vt:lpstr>
      <vt:lpstr>ROLE</vt:lpstr>
      <vt:lpstr>ROLE</vt:lpstr>
      <vt:lpstr>DATABASE ROLE</vt:lpstr>
      <vt:lpstr>ROLE</vt:lpstr>
      <vt:lpstr>Cấp phát quyền</vt:lpstr>
      <vt:lpstr>Cấp phát quyền</vt:lpstr>
      <vt:lpstr>Cấp phát và thu hồi quyền</vt:lpstr>
      <vt:lpstr>2. Thu hồi quyền</vt:lpstr>
      <vt:lpstr>II. Sao lưu và khôi phục dữ liệu</vt:lpstr>
      <vt:lpstr>1. Các phương pháp sao lưu</vt:lpstr>
      <vt:lpstr>1. Các phương pháp sao lưu</vt:lpstr>
      <vt:lpstr>2. Sao lưu</vt:lpstr>
      <vt:lpstr>2. Sao lưu</vt:lpstr>
      <vt:lpstr>2. Sao lưu</vt:lpstr>
      <vt:lpstr>2. Sao lưu</vt:lpstr>
      <vt:lpstr>2. Sao lưu</vt:lpstr>
      <vt:lpstr>3. Phục hồi</vt:lpstr>
      <vt:lpstr>3. Phục hồi</vt:lpstr>
      <vt:lpstr>3. Phục hồi</vt:lpstr>
      <vt:lpstr>3. Phục hồi</vt:lpstr>
      <vt:lpstr>3. Phục hồi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MẠNG MÁY TÍNH</dc:title>
  <dc:creator/>
  <cp:lastModifiedBy>candywhite</cp:lastModifiedBy>
  <cp:revision>355</cp:revision>
  <dcterms:created xsi:type="dcterms:W3CDTF">2006-08-16T00:00:00Z</dcterms:created>
  <dcterms:modified xsi:type="dcterms:W3CDTF">2015-11-10T06:10:24Z</dcterms:modified>
</cp:coreProperties>
</file>