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76" r:id="rId3"/>
    <p:sldId id="257" r:id="rId4"/>
    <p:sldId id="277" r:id="rId5"/>
    <p:sldId id="278" r:id="rId6"/>
    <p:sldId id="279" r:id="rId7"/>
    <p:sldId id="280" r:id="rId8"/>
    <p:sldId id="281" r:id="rId9"/>
    <p:sldId id="282" r:id="rId10"/>
    <p:sldId id="31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58" r:id="rId21"/>
    <p:sldId id="259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9" r:id="rId39"/>
    <p:sldId id="310" r:id="rId40"/>
    <p:sldId id="311" r:id="rId41"/>
    <p:sldId id="308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2" autoAdjust="0"/>
    <p:restoredTop sz="74239" autoAdjust="0"/>
  </p:normalViewPr>
  <p:slideViewPr>
    <p:cSldViewPr snapToGrid="0">
      <p:cViewPr>
        <p:scale>
          <a:sx n="120" d="100"/>
          <a:sy n="120" d="100"/>
        </p:scale>
        <p:origin x="2072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7E8D-CDDA-4F4E-BA44-7EB0E96CF5E5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815F0-B5E9-4A62-A3AF-C7DA17B7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0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text</a:t>
            </a:r>
            <a:r>
              <a:rPr lang="zh-CN" altLang="en-US" dirty="0" smtClean="0"/>
              <a:t>：代码区</a:t>
            </a:r>
            <a:endParaRPr lang="en-US" altLang="zh-CN" dirty="0" smtClean="0"/>
          </a:p>
          <a:p>
            <a:r>
              <a:rPr lang="en-US" altLang="zh-CN" dirty="0" err="1" smtClean="0"/>
              <a:t>bss</a:t>
            </a:r>
            <a:r>
              <a:rPr lang="zh-CN" altLang="en-US" dirty="0" smtClean="0"/>
              <a:t>：未初始化的变量的声明区，什么意思呢，就是如果你只是想预留一部分空间留着用，但是也不在乎这里的值是多少，那你就可以在这里搞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：初始化的变量的声明区，如果你想初始化一个变量，譬如</a:t>
            </a:r>
            <a:r>
              <a:rPr lang="en-US" altLang="zh-CN" dirty="0" smtClean="0"/>
              <a:t>a=1,</a:t>
            </a:r>
            <a:r>
              <a:rPr lang="zh-CN" altLang="en-US" dirty="0" smtClean="0"/>
              <a:t>那就在这里弄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7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应当知道，读写是操作系统提供给应用程序的操作，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两个调用。所以这次作业要读取输入输出，就必须要进行系统调用，如何在会变层面进行系统调用？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latin typeface="Consolas" panose="020B0609020204030204" pitchFamily="49" charset="0"/>
              </a:rPr>
              <a:t>mov</a:t>
            </a:r>
            <a:r>
              <a:rPr lang="en-US" altLang="zh-CN" sz="1200" dirty="0" smtClean="0">
                <a:latin typeface="Consolas" panose="020B0609020204030204" pitchFamily="49" charset="0"/>
              </a:rPr>
              <a:t> 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eax</a:t>
            </a:r>
            <a:r>
              <a:rPr lang="en-US" altLang="zh-CN" sz="1200" dirty="0" smtClean="0">
                <a:latin typeface="Consolas" panose="020B0609020204030204" pitchFamily="49" charset="0"/>
              </a:rPr>
              <a:t>, 3 ;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Sys_call</a:t>
            </a:r>
            <a:r>
              <a:rPr lang="en-US" altLang="zh-CN" sz="1200" dirty="0" smtClean="0">
                <a:latin typeface="Consolas" panose="020B0609020204030204" pitchFamily="49" charset="0"/>
              </a:rPr>
              <a:t> number for read</a:t>
            </a:r>
            <a:br>
              <a:rPr lang="en-US" altLang="zh-CN" sz="1200" dirty="0" smtClean="0">
                <a:latin typeface="Consolas" panose="020B0609020204030204" pitchFamily="49" charset="0"/>
              </a:rPr>
            </a:br>
            <a:r>
              <a:rPr lang="en-US" altLang="zh-CN" sz="1200" dirty="0" err="1" smtClean="0">
                <a:latin typeface="Consolas" panose="020B0609020204030204" pitchFamily="49" charset="0"/>
              </a:rPr>
              <a:t>mov</a:t>
            </a:r>
            <a:r>
              <a:rPr lang="en-US" altLang="zh-CN" sz="1200" dirty="0" smtClean="0">
                <a:latin typeface="Consolas" panose="020B0609020204030204" pitchFamily="49" charset="0"/>
              </a:rPr>
              <a:t> 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ebx</a:t>
            </a:r>
            <a:r>
              <a:rPr lang="en-US" altLang="zh-CN" sz="1200" dirty="0" smtClean="0">
                <a:latin typeface="Consolas" panose="020B0609020204030204" pitchFamily="49" charset="0"/>
              </a:rPr>
              <a:t>, 0 ;Source Keyboard</a:t>
            </a:r>
            <a:br>
              <a:rPr lang="en-US" altLang="zh-CN" sz="1200" dirty="0" smtClean="0">
                <a:latin typeface="Consolas" panose="020B0609020204030204" pitchFamily="49" charset="0"/>
              </a:rPr>
            </a:br>
            <a:r>
              <a:rPr lang="en-US" altLang="zh-CN" sz="1200" dirty="0" err="1" smtClean="0">
                <a:latin typeface="Consolas" panose="020B0609020204030204" pitchFamily="49" charset="0"/>
              </a:rPr>
              <a:t>mov</a:t>
            </a:r>
            <a:r>
              <a:rPr lang="en-US" altLang="zh-CN" sz="1200" dirty="0" smtClean="0">
                <a:latin typeface="Consolas" panose="020B0609020204030204" pitchFamily="49" charset="0"/>
              </a:rPr>
              <a:t> 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ecx</a:t>
            </a:r>
            <a:r>
              <a:rPr lang="en-US" altLang="zh-CN" sz="1200" dirty="0" smtClean="0">
                <a:latin typeface="Consolas" panose="020B0609020204030204" pitchFamily="49" charset="0"/>
              </a:rPr>
              <a:t>, 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var</a:t>
            </a:r>
            <a:r>
              <a:rPr lang="en-US" altLang="zh-CN" sz="1200" dirty="0" smtClean="0">
                <a:latin typeface="Consolas" panose="020B0609020204030204" pitchFamily="49" charset="0"/>
              </a:rPr>
              <a:t> ;Pointer to memory location</a:t>
            </a:r>
            <a:br>
              <a:rPr lang="en-US" altLang="zh-CN" sz="1200" dirty="0" smtClean="0">
                <a:latin typeface="Consolas" panose="020B0609020204030204" pitchFamily="49" charset="0"/>
              </a:rPr>
            </a:br>
            <a:r>
              <a:rPr lang="en-US" altLang="zh-CN" sz="1200" dirty="0" err="1" smtClean="0">
                <a:latin typeface="Consolas" panose="020B0609020204030204" pitchFamily="49" charset="0"/>
              </a:rPr>
              <a:t>mov</a:t>
            </a:r>
            <a:r>
              <a:rPr lang="en-US" altLang="zh-CN" sz="1200" dirty="0" smtClean="0">
                <a:latin typeface="Consolas" panose="020B0609020204030204" pitchFamily="49" charset="0"/>
              </a:rPr>
              <a:t> 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edx</a:t>
            </a:r>
            <a:r>
              <a:rPr lang="en-US" altLang="zh-CN" sz="1200" dirty="0" smtClean="0">
                <a:latin typeface="Consolas" panose="020B0609020204030204" pitchFamily="49" charset="0"/>
              </a:rPr>
              <a:t>, 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dword</a:t>
            </a:r>
            <a:r>
              <a:rPr lang="en-US" altLang="zh-CN" sz="1200" dirty="0" smtClean="0">
                <a:latin typeface="Consolas" panose="020B0609020204030204" pitchFamily="49" charset="0"/>
              </a:rPr>
              <a:t>[size] ;Size of the string</a:t>
            </a:r>
            <a:br>
              <a:rPr lang="en-US" altLang="zh-CN" sz="1200" dirty="0" smtClean="0">
                <a:latin typeface="Consolas" panose="020B0609020204030204" pitchFamily="49" charset="0"/>
              </a:rPr>
            </a:br>
            <a:r>
              <a:rPr lang="en-US" altLang="zh-CN" sz="12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200" dirty="0" smtClean="0">
                <a:latin typeface="Consolas" panose="020B0609020204030204" pitchFamily="49" charset="0"/>
              </a:rPr>
              <a:t> 80h ; Triggering OS Interrupt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95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4 ;</a:t>
            </a:r>
            <a:r>
              <a:rPr lang="en-US" altLang="zh-CN" dirty="0" err="1" smtClean="0"/>
              <a:t>Sys_call</a:t>
            </a:r>
            <a:r>
              <a:rPr lang="en-US" altLang="zh-CN" dirty="0" smtClean="0"/>
              <a:t> number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, 1 ;Standard Output device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ecx</a:t>
            </a:r>
            <a:r>
              <a:rPr lang="en-US" altLang="zh-CN" dirty="0" smtClean="0"/>
              <a:t>, msg1 ;Pointer to output string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edx</a:t>
            </a:r>
            <a:r>
              <a:rPr lang="en-US" altLang="zh-CN" dirty="0" smtClean="0"/>
              <a:t>, size1 ;Number of characters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80h ;Triggering interrupt.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645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4 ;</a:t>
            </a:r>
            <a:r>
              <a:rPr lang="en-US" altLang="zh-CN" dirty="0" err="1" smtClean="0"/>
              <a:t>Sys_call</a:t>
            </a:r>
            <a:r>
              <a:rPr lang="en-US" altLang="zh-CN" dirty="0" smtClean="0"/>
              <a:t> number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, 1 ;Standard Output device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ecx</a:t>
            </a:r>
            <a:r>
              <a:rPr lang="en-US" altLang="zh-CN" dirty="0" smtClean="0"/>
              <a:t>, msg1 ;Pointer to output string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edx</a:t>
            </a:r>
            <a:r>
              <a:rPr lang="en-US" altLang="zh-CN" dirty="0" smtClean="0"/>
              <a:t>, size1 ;Number of characters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80h ;Triggering interrupt.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40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4 ;</a:t>
            </a:r>
            <a:r>
              <a:rPr lang="en-US" altLang="zh-CN" dirty="0" err="1" smtClean="0"/>
              <a:t>Sys_call</a:t>
            </a:r>
            <a:r>
              <a:rPr lang="en-US" altLang="zh-CN" dirty="0" smtClean="0"/>
              <a:t> number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, 1 ;Standard Output device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ecx</a:t>
            </a:r>
            <a:r>
              <a:rPr lang="en-US" altLang="zh-CN" dirty="0" smtClean="0"/>
              <a:t>, msg1 ;Pointer to output string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edx</a:t>
            </a:r>
            <a:r>
              <a:rPr lang="en-US" altLang="zh-CN" dirty="0" smtClean="0"/>
              <a:t>, size1 ;Number of characters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80h ;Triggering interrupt.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98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主函数里面：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msg</a:t>
            </a:r>
            <a:r>
              <a:rPr lang="zh-CN" altLang="en-US" dirty="0" smtClean="0"/>
              <a:t>移到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里面，利用寄存器传参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然后调用</a:t>
            </a:r>
            <a:r>
              <a:rPr lang="en-US" altLang="zh-CN" dirty="0" err="1" smtClean="0"/>
              <a:t>strlen</a:t>
            </a:r>
            <a:r>
              <a:rPr lang="zh-CN" altLang="en-US" dirty="0" smtClean="0"/>
              <a:t>函数  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命令会自动保存函数的返回地址，</a:t>
            </a:r>
            <a:r>
              <a:rPr lang="en-US" altLang="zh-CN" dirty="0" smtClean="0"/>
              <a:t>RET</a:t>
            </a:r>
            <a:r>
              <a:rPr lang="zh-CN" altLang="en-US" dirty="0" smtClean="0"/>
              <a:t>会自动恢复返回地址。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486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为什么保存</a:t>
            </a:r>
            <a:r>
              <a:rPr lang="en-US" altLang="zh-CN" dirty="0" err="1" smtClean="0"/>
              <a:t>ebx</a:t>
            </a:r>
            <a:r>
              <a:rPr lang="zh-CN" altLang="en-US" dirty="0" smtClean="0"/>
              <a:t>，因为你函数内部要使用</a:t>
            </a:r>
            <a:r>
              <a:rPr lang="en-US" altLang="zh-CN" dirty="0" err="1" smtClean="0"/>
              <a:t>ebx</a:t>
            </a:r>
            <a:r>
              <a:rPr lang="zh-CN" altLang="en-US" dirty="0" smtClean="0"/>
              <a:t>，所以原则是你会使用哪个寄存器，就会覆盖该寄存器的值，所以要保存这个寄存器的值。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函数内部将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设计为一个指针，指向每一个字符，直到它指到</a:t>
            </a:r>
            <a:r>
              <a:rPr lang="en-US" altLang="zh-CN" dirty="0" smtClean="0"/>
              <a:t>\0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ebx</a:t>
            </a:r>
            <a:r>
              <a:rPr lang="zh-CN" altLang="en-US" dirty="0" smtClean="0"/>
              <a:t>现在持有字符串首地址，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最终指向字符串后面的第一个</a:t>
            </a:r>
            <a:r>
              <a:rPr lang="en-US" altLang="zh-CN" dirty="0" smtClean="0"/>
              <a:t>\0, </a:t>
            </a:r>
            <a:r>
              <a:rPr lang="en-US" altLang="zh-CN" dirty="0" err="1" smtClean="0"/>
              <a:t>eax-ebx</a:t>
            </a:r>
            <a:r>
              <a:rPr lang="zh-CN" altLang="en-US" dirty="0" smtClean="0"/>
              <a:t>就得到字符串的长度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011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4 ;</a:t>
            </a:r>
            <a:r>
              <a:rPr lang="en-US" altLang="zh-CN" dirty="0" err="1" smtClean="0"/>
              <a:t>Sys_call</a:t>
            </a:r>
            <a:r>
              <a:rPr lang="en-US" altLang="zh-CN" dirty="0" smtClean="0"/>
              <a:t> number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, 1 ;Standard Output device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ecx</a:t>
            </a:r>
            <a:r>
              <a:rPr lang="en-US" altLang="zh-CN" dirty="0" smtClean="0"/>
              <a:t>, msg1 ;Pointer to output string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edx</a:t>
            </a:r>
            <a:r>
              <a:rPr lang="en-US" altLang="zh-CN" dirty="0" smtClean="0"/>
              <a:t>, size1 ;Number of characters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80h ;Triggering interrupt.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2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Reserves 4 bytes in memory for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stores the values 10, 5, 8, 9 respectively in that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27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[label];Value stored in the address location will be copied to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, label; The address location will be copied to 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 reg.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5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;Copy the content of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109 ; Changes the value of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109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byte[var1],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al;Copy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content of al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variable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memory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word[var2], 200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dword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[var3]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57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ah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cx, al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5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al, ah ; al = al + ah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ax, 5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31h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20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byte then AX = AL *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word (2 bytes) then DX:AX = AX *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16 bits of the result will go to DX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lower 16 bits will go to AX)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2 words long(32 bit) then EDX:EAX = EAX *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32 bits of the result will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to EDX and the lower 32 bits will go to EAX)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51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76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if op1 == op2 then the Zero Flag(ZF) will be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to 1.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7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4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5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2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7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2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1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4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FA28-8C57-4EB9-AE81-066AD54F50A9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8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039" y="1983345"/>
            <a:ext cx="6874099" cy="152661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nasm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472966" cy="1655762"/>
          </a:xfrm>
        </p:spPr>
        <p:txBody>
          <a:bodyPr/>
          <a:lstStyle/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                                             </a:t>
            </a:r>
            <a:r>
              <a:rPr lang="en-US" altLang="zh-CN" dirty="0" smtClean="0">
                <a:solidFill>
                  <a:prstClr val="black"/>
                </a:solidFill>
              </a:rPr>
              <a:t>--</a:t>
            </a:r>
            <a:r>
              <a:rPr lang="en-US" altLang="zh-CN" dirty="0" smtClean="0">
                <a:solidFill>
                  <a:prstClr val="black"/>
                </a:solidFill>
              </a:rPr>
              <a:t>161250071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</a:rPr>
              <a:t>刘瑷玮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2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寄存器长度问题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eax</a:t>
            </a:r>
            <a:r>
              <a:rPr lang="en-US" altLang="zh-CN" dirty="0" smtClean="0"/>
              <a:t>   d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x     w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l      b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h    b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0000 0000 0000 0000 0000 0000 0000 0000 </a:t>
            </a:r>
          </a:p>
          <a:p>
            <a:r>
              <a:rPr lang="en-US" altLang="zh-CN" dirty="0"/>
              <a:t>0000 0000 0000 0000 </a:t>
            </a:r>
            <a:r>
              <a:rPr lang="en-US" altLang="zh-CN" dirty="0">
                <a:solidFill>
                  <a:srgbClr val="FF0000"/>
                </a:solidFill>
              </a:rPr>
              <a:t>0000 0000 0000 0000 </a:t>
            </a:r>
          </a:p>
          <a:p>
            <a:r>
              <a:rPr lang="en-US" altLang="zh-CN" dirty="0"/>
              <a:t>0000 0000 0000 0000 </a:t>
            </a:r>
            <a:r>
              <a:rPr lang="en-US" altLang="zh-CN" dirty="0">
                <a:solidFill>
                  <a:srgbClr val="FF0000"/>
                </a:solidFill>
              </a:rPr>
              <a:t>0000 0000 </a:t>
            </a:r>
            <a:r>
              <a:rPr lang="en-US" altLang="zh-CN" dirty="0"/>
              <a:t>0000 0000 </a:t>
            </a:r>
          </a:p>
          <a:p>
            <a:r>
              <a:rPr lang="en-US" altLang="zh-CN" dirty="0"/>
              <a:t>0000 0000 0000 0000 0000 0000 </a:t>
            </a:r>
            <a:r>
              <a:rPr lang="en-US" altLang="zh-CN" dirty="0">
                <a:solidFill>
                  <a:srgbClr val="FF0000"/>
                </a:solidFill>
              </a:rPr>
              <a:t>0000 0000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3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MOV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ebx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109 </a:t>
            </a:r>
            <a:endParaRPr lang="en-US" altLang="zh-CN" dirty="0" smtClean="0"/>
          </a:p>
          <a:p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/>
              <a:t>al, </a:t>
            </a:r>
            <a:r>
              <a:rPr lang="en-US" altLang="zh-CN" dirty="0" err="1" smtClean="0"/>
              <a:t>bl</a:t>
            </a:r>
            <a:endParaRPr lang="en-US" altLang="zh-CN" dirty="0" smtClean="0"/>
          </a:p>
          <a:p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/>
              <a:t>byte[var1], </a:t>
            </a:r>
            <a:r>
              <a:rPr lang="en-US" altLang="zh-CN" dirty="0" smtClean="0"/>
              <a:t>al</a:t>
            </a:r>
          </a:p>
          <a:p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/>
              <a:t>word[var2], </a:t>
            </a:r>
            <a:r>
              <a:rPr lang="en-US" altLang="zh-CN" dirty="0" smtClean="0"/>
              <a:t>200</a:t>
            </a:r>
          </a:p>
          <a:p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[var3]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86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MOVZX(</a:t>
            </a:r>
            <a:r>
              <a:rPr lang="zh-CN" altLang="en-US" dirty="0" smtClean="0"/>
              <a:t>无符号扩展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cx, al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96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al, ah ; al = al +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7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-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al, ah ; al = al -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i="1" dirty="0" err="1"/>
              <a:t>mul</a:t>
            </a:r>
            <a:r>
              <a:rPr lang="en-US" altLang="zh-CN" i="1" dirty="0"/>
              <a:t> </a:t>
            </a:r>
            <a:r>
              <a:rPr lang="en-US" altLang="zh-CN" i="1" dirty="0" err="1"/>
              <a:t>src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要</a:t>
            </a:r>
            <a:r>
              <a:rPr lang="zh-CN" altLang="en-US" dirty="0" smtClean="0"/>
              <a:t>知道相同位数的两个数字相乘之后位数翻倍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= AL * </a:t>
            </a:r>
            <a:r>
              <a:rPr lang="en-US" altLang="zh-CN" dirty="0" err="1" smtClean="0"/>
              <a:t>src</a:t>
            </a:r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= 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16 bits of the result will go to DX</a:t>
            </a:r>
            <a:br>
              <a:rPr lang="en-US" altLang="zh-CN" dirty="0"/>
            </a:br>
            <a:r>
              <a:rPr lang="en-US" altLang="zh-CN" dirty="0"/>
              <a:t>and the lower 16 bits will go to </a:t>
            </a:r>
            <a:r>
              <a:rPr lang="en-US" altLang="zh-CN" dirty="0" smtClean="0"/>
              <a:t>AX)</a:t>
            </a:r>
          </a:p>
          <a:p>
            <a:r>
              <a:rPr lang="en-US" altLang="zh-CN" dirty="0" smtClean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= EAX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32 bits of the result will</a:t>
            </a:r>
            <a:br>
              <a:rPr lang="en-US" altLang="zh-CN" dirty="0"/>
            </a:br>
            <a:r>
              <a:rPr lang="en-US" altLang="zh-CN" dirty="0"/>
              <a:t>go to EDX and the lower 32 bits will go to EAX)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0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div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跟乘法有一点反过来的意思</a:t>
            </a:r>
            <a:endParaRPr lang="en-US" altLang="zh-CN" dirty="0" smtClean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AH and quotient will go to</a:t>
            </a:r>
            <a:br>
              <a:rPr lang="en-US" altLang="zh-CN" dirty="0"/>
            </a:br>
            <a:r>
              <a:rPr lang="en-US" altLang="zh-CN" dirty="0"/>
              <a:t>AL </a:t>
            </a:r>
            <a:endParaRPr lang="en-US" altLang="zh-CN" dirty="0" smtClean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DX and</a:t>
            </a:r>
            <a:br>
              <a:rPr lang="en-US" altLang="zh-CN" dirty="0"/>
            </a:br>
            <a:r>
              <a:rPr lang="en-US" altLang="zh-CN" dirty="0"/>
              <a:t>quotient will go to AX </a:t>
            </a:r>
            <a:endParaRPr lang="en-US" altLang="zh-CN" dirty="0" smtClean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EDX</a:t>
            </a:r>
            <a:br>
              <a:rPr lang="en-US" altLang="zh-CN" dirty="0"/>
            </a:br>
            <a:r>
              <a:rPr lang="en-US" altLang="zh-CN" dirty="0"/>
              <a:t>and quotient will go to EAX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3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分支指令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JMP</a:t>
            </a:r>
          </a:p>
          <a:p>
            <a:r>
              <a:rPr lang="en-US" altLang="zh-CN" dirty="0" smtClean="0"/>
              <a:t>CMP</a:t>
            </a:r>
          </a:p>
          <a:p>
            <a:r>
              <a:rPr lang="en-US" altLang="zh-CN" dirty="0" smtClean="0"/>
              <a:t>…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label: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label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exit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exit: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75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CMP op1, op2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it will affect the CPU FLAGS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" y="2893511"/>
            <a:ext cx="7515225" cy="37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旨在介绍一个基本的语法，一些不是必须要用到的语法可能不在讲解之列。课后自行阅读</a:t>
            </a:r>
            <a:r>
              <a:rPr lang="en-US" altLang="zh-CN" dirty="0" smtClean="0"/>
              <a:t>nasm.pdf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nasmdoc.pdf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7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61" y="1606072"/>
            <a:ext cx="8021182" cy="34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043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12" y="1939838"/>
            <a:ext cx="7995674" cy="30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054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分支实例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JE  if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	------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	JMP </a:t>
            </a:r>
            <a:r>
              <a:rPr lang="en-US" altLang="zh-CN" dirty="0">
                <a:latin typeface="Consolas" panose="020B0609020204030204" pitchFamily="49" charset="0"/>
              </a:rPr>
              <a:t>L1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if</a:t>
            </a:r>
            <a:r>
              <a:rPr lang="en-US" altLang="zh-CN" dirty="0" smtClean="0">
                <a:latin typeface="Consolas" panose="020B0609020204030204" pitchFamily="49" charset="0"/>
              </a:rPr>
              <a:t>: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	INC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L1: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	----------- 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循环也没有额外的语法，有了</a:t>
            </a:r>
            <a:r>
              <a:rPr lang="en-US" altLang="zh-CN" dirty="0" smtClean="0"/>
              <a:t>JMP</a:t>
            </a:r>
            <a:r>
              <a:rPr lang="zh-CN" altLang="en-US" dirty="0" smtClean="0"/>
              <a:t>和条件跳转就能组合形成循环。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8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</a:t>
            </a:r>
            <a:r>
              <a:rPr lang="zh-CN" altLang="en-US" dirty="0" smtClean="0"/>
              <a:t>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AND</a:t>
            </a:r>
          </a:p>
          <a:p>
            <a:r>
              <a:rPr lang="en-US" altLang="zh-CN" dirty="0" smtClean="0"/>
              <a:t>OR</a:t>
            </a:r>
          </a:p>
          <a:p>
            <a:r>
              <a:rPr lang="en-US" altLang="zh-CN" dirty="0" smtClean="0"/>
              <a:t>XOR</a:t>
            </a:r>
          </a:p>
          <a:p>
            <a:r>
              <a:rPr lang="en-US" altLang="zh-CN" dirty="0" smtClean="0"/>
              <a:t>NOT</a:t>
            </a:r>
          </a:p>
          <a:p>
            <a:r>
              <a:rPr lang="en-US" altLang="zh-CN" dirty="0" smtClean="0"/>
              <a:t>TEST</a:t>
            </a:r>
          </a:p>
          <a:p>
            <a:r>
              <a:rPr lang="en-US" altLang="zh-CN" dirty="0" smtClean="0"/>
              <a:t>SHL</a:t>
            </a:r>
          </a:p>
          <a:p>
            <a:r>
              <a:rPr lang="en-US" altLang="zh-CN" dirty="0" smtClean="0"/>
              <a:t>SHR</a:t>
            </a:r>
          </a:p>
          <a:p>
            <a:r>
              <a:rPr lang="en-US" altLang="zh-CN" dirty="0" smtClean="0"/>
              <a:t>ROL</a:t>
            </a:r>
          </a:p>
          <a:p>
            <a:r>
              <a:rPr lang="en-US" altLang="zh-CN" dirty="0" smtClean="0"/>
              <a:t>ROR</a:t>
            </a:r>
          </a:p>
          <a:p>
            <a:r>
              <a:rPr lang="en-US" altLang="zh-CN" dirty="0" smtClean="0"/>
              <a:t>RCL</a:t>
            </a:r>
          </a:p>
          <a:p>
            <a:r>
              <a:rPr lang="en-US" altLang="zh-CN" dirty="0"/>
              <a:t>RCR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AND op1, op1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 smtClean="0"/>
              <a:t>op1=op1 and op2</a:t>
            </a:r>
          </a:p>
          <a:p>
            <a:endParaRPr lang="en-US" altLang="zh-CN" dirty="0"/>
          </a:p>
          <a:p>
            <a:r>
              <a:rPr lang="en-US" altLang="zh-CN" dirty="0" smtClean="0"/>
              <a:t>or,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3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NOT op1</a:t>
            </a:r>
          </a:p>
          <a:p>
            <a:endParaRPr lang="en-US" altLang="zh-CN" i="1" dirty="0"/>
          </a:p>
          <a:p>
            <a:r>
              <a:rPr lang="en-US" altLang="zh-CN" i="1" dirty="0" smtClean="0"/>
              <a:t>op1=~op1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1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TEST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performs the bitwise logical AND of op1 and op2 but it won’t save the result to any registers.</a:t>
            </a:r>
            <a:br>
              <a:rPr lang="en-US" altLang="zh-CN" dirty="0"/>
            </a:br>
            <a:r>
              <a:rPr lang="en-US" altLang="zh-CN" dirty="0"/>
              <a:t>Instead the result of the operation will affect CPU FLAGs.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4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SHR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SHL – Shift </a:t>
            </a:r>
            <a:r>
              <a:rPr lang="en-US" altLang="zh-CN" dirty="0" smtClean="0"/>
              <a:t>Left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i="1" dirty="0" err="1" smtClean="0"/>
              <a:t>sy</a:t>
            </a:r>
            <a:r>
              <a:rPr lang="en-US" altLang="zh-CN" i="1" dirty="0"/>
              <a:t>: SHL op1, op2</a:t>
            </a:r>
            <a:br>
              <a:rPr lang="en-US" altLang="zh-CN" i="1" dirty="0"/>
            </a:br>
            <a:r>
              <a:rPr lang="en-US" altLang="zh-CN" dirty="0"/>
              <a:t>op1 = op1 &lt;&lt; op2 </a:t>
            </a:r>
            <a:endParaRPr lang="en-US" altLang="zh-CN" dirty="0" smtClean="0"/>
          </a:p>
          <a:p>
            <a:r>
              <a:rPr lang="en-US" altLang="zh-CN" dirty="0" smtClean="0"/>
              <a:t>example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shl</a:t>
            </a:r>
            <a:r>
              <a:rPr lang="en-US" altLang="zh-CN" dirty="0" smtClean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5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op1 should be a </a:t>
            </a:r>
            <a:r>
              <a:rPr lang="en-US" altLang="zh-CN" dirty="0" err="1"/>
              <a:t>reg</a:t>
            </a:r>
            <a:r>
              <a:rPr lang="en-US" altLang="zh-CN" dirty="0"/>
              <a:t> / memory variable but op2 must be </a:t>
            </a:r>
            <a:r>
              <a:rPr lang="en-US" altLang="zh-CN" dirty="0" smtClean="0"/>
              <a:t>an immediate(constant</a:t>
            </a:r>
            <a:r>
              <a:rPr lang="en-US" altLang="zh-CN" dirty="0"/>
              <a:t>) value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SHR</a:t>
            </a:r>
            <a:r>
              <a:rPr lang="zh-CN" altLang="en-US" dirty="0" smtClean="0"/>
              <a:t>类似，左边用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补充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3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循环左移与循环右移</a:t>
            </a:r>
            <a:endParaRPr lang="en-US" altLang="zh-CN" dirty="0" smtClean="0"/>
          </a:p>
          <a:p>
            <a:r>
              <a:rPr lang="en-US" altLang="zh-CN" i="1" dirty="0"/>
              <a:t>ROL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77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2086" y="1003975"/>
            <a:ext cx="81794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;Section to store uninitialized variables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.data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string: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'Hello World', 0Ah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length: </a:t>
            </a:r>
            <a:r>
              <a:rPr lang="en-US" altLang="zh-CN" dirty="0" err="1">
                <a:latin typeface="Consolas" panose="020B0609020204030204" pitchFamily="49" charset="0"/>
              </a:rPr>
              <a:t>equ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13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</a:t>
            </a:r>
            <a:r>
              <a:rPr lang="en-US" altLang="zh-CN" dirty="0" err="1">
                <a:latin typeface="Consolas" panose="020B0609020204030204" pitchFamily="49" charset="0"/>
              </a:rPr>
              <a:t>bss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resb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1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section </a:t>
            </a:r>
            <a:r>
              <a:rPr lang="en-US" altLang="zh-CN" dirty="0">
                <a:latin typeface="Consolas" panose="020B0609020204030204" pitchFamily="49" charset="0"/>
              </a:rPr>
              <a:t>.text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global 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string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length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int </a:t>
            </a:r>
            <a:r>
              <a:rPr lang="en-US" altLang="zh-CN" dirty="0" smtClean="0">
                <a:latin typeface="Consolas" panose="020B0609020204030204" pitchFamily="49" charset="0"/>
              </a:rPr>
              <a:t>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;System Call to exit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510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PUSH</a:t>
            </a:r>
          </a:p>
          <a:p>
            <a:r>
              <a:rPr lang="en-US" altLang="zh-CN" dirty="0" smtClean="0"/>
              <a:t>POP</a:t>
            </a:r>
          </a:p>
          <a:p>
            <a:r>
              <a:rPr lang="en-US" altLang="zh-CN" dirty="0" smtClean="0"/>
              <a:t>PUSHA   </a:t>
            </a:r>
          </a:p>
          <a:p>
            <a:r>
              <a:rPr lang="en-US" altLang="zh-CN" dirty="0" smtClean="0"/>
              <a:t>POPA</a:t>
            </a:r>
          </a:p>
          <a:p>
            <a:endParaRPr lang="en-US" altLang="zh-CN" dirty="0"/>
          </a:p>
          <a:p>
            <a:r>
              <a:rPr lang="en-US" altLang="zh-CN" dirty="0" smtClean="0"/>
              <a:t>PUSHA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POPA</a:t>
            </a:r>
            <a:r>
              <a:rPr lang="zh-CN" altLang="en-US" dirty="0" smtClean="0"/>
              <a:t>用于将所有通用寄存器压栈出栈，当你在函数调用时需要保存现场的时候用会比较方便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7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PUSH decreases the value of ESP and copies the value of a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 / constant into the system stack 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/>
              <a:t>PUSH </a:t>
            </a:r>
            <a:r>
              <a:rPr lang="en-US" altLang="zh-CN" dirty="0" smtClean="0"/>
              <a:t>ax     ;ESP</a:t>
            </a:r>
            <a:r>
              <a:rPr lang="zh-CN" altLang="en-US" dirty="0" smtClean="0"/>
              <a:t>减</a:t>
            </a:r>
            <a:r>
              <a:rPr lang="en-US" altLang="zh-CN" dirty="0" smtClean="0"/>
              <a:t>2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PUSH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   ;ESP</a:t>
            </a:r>
            <a:r>
              <a:rPr lang="zh-CN" altLang="en-US" dirty="0" smtClean="0"/>
              <a:t>减</a:t>
            </a:r>
            <a:r>
              <a:rPr lang="en-US" altLang="zh-CN" dirty="0" smtClean="0"/>
              <a:t>4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ebx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dword</a:t>
            </a:r>
            <a:r>
              <a:rPr lang="en-US" altLang="zh-CN" dirty="0"/>
              <a:t> 5</a:t>
            </a:r>
            <a:br>
              <a:rPr lang="en-US" altLang="zh-CN" dirty="0"/>
            </a:br>
            <a:r>
              <a:rPr lang="en-US" altLang="zh-CN" dirty="0"/>
              <a:t>PUSH word 258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5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POP </a:t>
            </a:r>
            <a:r>
              <a:rPr lang="en-US" altLang="zh-CN" dirty="0" err="1"/>
              <a:t>bx</a:t>
            </a:r>
            <a:r>
              <a:rPr lang="en-US" altLang="zh-CN" dirty="0"/>
              <a:t> ; ESP= ESP + 2</a:t>
            </a:r>
            <a:br>
              <a:rPr lang="en-US" altLang="zh-CN" dirty="0"/>
            </a:br>
            <a:r>
              <a:rPr lang="en-US" altLang="zh-CN" dirty="0"/>
              <a:t>POP </a:t>
            </a:r>
            <a:r>
              <a:rPr lang="en-US" altLang="zh-CN" dirty="0" err="1"/>
              <a:t>ebx</a:t>
            </a:r>
            <a:r>
              <a:rPr lang="en-US" altLang="zh-CN" dirty="0"/>
              <a:t> ; ESP= ESP + 4 </a:t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dirty="0"/>
              <a:t>increases the value </a:t>
            </a:r>
            <a:r>
              <a:rPr lang="en-US" altLang="zh-CN" dirty="0" smtClean="0"/>
              <a:t>of ESP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6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%define SIZE 100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2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EXIT SYSTEM CALL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1 ;System Call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0 ;Parameter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OS Interrupt </a:t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注意将系统调用号放在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寄存器里，参数放在其他通用寄存器里，然后使用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指令。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5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eax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smtClean="0"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ebx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smtClean="0">
                <a:latin typeface="Consolas" panose="020B0609020204030204" pitchFamily="49" charset="0"/>
              </a:rPr>
              <a:t>0</a:t>
            </a:r>
            <a:br>
              <a:rPr lang="en-US" altLang="zh-CN" sz="2400" dirty="0" smtClean="0">
                <a:latin typeface="Consolas" panose="020B0609020204030204" pitchFamily="49" charset="0"/>
              </a:rPr>
            </a:br>
            <a:r>
              <a:rPr lang="en-US" altLang="zh-CN" sz="2400" dirty="0" err="1" smtClean="0">
                <a:latin typeface="Consolas" panose="020B0609020204030204" pitchFamily="49" charset="0"/>
              </a:rPr>
              <a:t>mov</a:t>
            </a:r>
            <a:r>
              <a:rPr lang="en-US" altLang="zh-CN" sz="2400" dirty="0" smtClean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ecx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 smtClean="0">
                <a:latin typeface="Consolas" panose="020B0609020204030204" pitchFamily="49" charset="0"/>
              </a:rPr>
              <a:t>var</a:t>
            </a:r>
            <a:r>
              <a:rPr lang="en-US" altLang="zh-CN" sz="2400" dirty="0"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edx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dword</a:t>
            </a:r>
            <a:r>
              <a:rPr lang="en-US" altLang="zh-CN" sz="2400" dirty="0">
                <a:latin typeface="Consolas" panose="020B0609020204030204" pitchFamily="49" charset="0"/>
              </a:rPr>
              <a:t>[size</a:t>
            </a:r>
            <a:r>
              <a:rPr lang="en-US" altLang="zh-CN" sz="2400" dirty="0" smtClean="0">
                <a:latin typeface="Consolas" panose="020B0609020204030204" pitchFamily="49" charset="0"/>
              </a:rPr>
              <a:t>]</a:t>
            </a:r>
            <a:r>
              <a:rPr lang="en-US" altLang="zh-CN" sz="2400" dirty="0"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latin typeface="Consolas" panose="020B0609020204030204" pitchFamily="49" charset="0"/>
              </a:rPr>
              <a:t>80h</a:t>
            </a:r>
            <a:r>
              <a:rPr lang="en-US" altLang="zh-CN" sz="2400" dirty="0"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latin typeface="Consolas" panose="020B0609020204030204" pitchFamily="49" charset="0"/>
              </a:rPr>
            </a:b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smtClean="0"/>
              <a:t>4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</a:t>
            </a:r>
            <a:r>
              <a:rPr lang="en-US" altLang="zh-CN" dirty="0" smtClean="0"/>
              <a:t>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</a:t>
            </a:r>
            <a:r>
              <a:rPr lang="en-US" altLang="zh-CN" dirty="0" smtClean="0"/>
              <a:t>msg1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</a:t>
            </a:r>
            <a:r>
              <a:rPr lang="en-US" altLang="zh-CN" dirty="0" smtClean="0"/>
              <a:t>size1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80h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0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7655"/>
            <a:ext cx="7886700" cy="53861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section .text ;Code Section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global _start: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_start: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mov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eax</a:t>
            </a:r>
            <a:r>
              <a:rPr lang="en-US" altLang="zh-CN" dirty="0" smtClean="0">
                <a:latin typeface="Consolas" panose="020B0609020204030204" pitchFamily="49" charset="0"/>
              </a:rPr>
              <a:t>, 4 ;Using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80h to implement write() </a:t>
            </a:r>
            <a:r>
              <a:rPr lang="en-US" altLang="zh-CN" dirty="0" err="1" smtClean="0">
                <a:latin typeface="Consolas" panose="020B0609020204030204" pitchFamily="49" charset="0"/>
              </a:rPr>
              <a:t>sys_call</a:t>
            </a:r>
            <a:r>
              <a:rPr lang="en-US" altLang="zh-CN" dirty="0" smtClean="0">
                <a:latin typeface="Consolas" panose="020B0609020204030204" pitchFamily="49" charset="0"/>
              </a:rPr>
              <a:t/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mov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ebx</a:t>
            </a:r>
            <a:r>
              <a:rPr lang="en-US" altLang="zh-CN" dirty="0" smtClean="0">
                <a:latin typeface="Consolas" panose="020B0609020204030204" pitchFamily="49" charset="0"/>
              </a:rPr>
              <a:t>, 1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mov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ecx</a:t>
            </a:r>
            <a:r>
              <a:rPr lang="en-US" altLang="zh-CN" dirty="0" smtClean="0">
                <a:latin typeface="Consolas" panose="020B0609020204030204" pitchFamily="49" charset="0"/>
              </a:rPr>
              <a:t>, string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mov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edx</a:t>
            </a:r>
            <a:r>
              <a:rPr lang="en-US" altLang="zh-CN" dirty="0" smtClean="0">
                <a:latin typeface="Consolas" panose="020B0609020204030204" pitchFamily="49" charset="0"/>
              </a:rPr>
              <a:t>, length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80h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;Exit System Call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mov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eax</a:t>
            </a:r>
            <a:r>
              <a:rPr lang="en-US" altLang="zh-CN" dirty="0" smtClean="0">
                <a:latin typeface="Consolas" panose="020B0609020204030204" pitchFamily="49" charset="0"/>
              </a:rPr>
              <a:t>, 1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mov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ebx</a:t>
            </a:r>
            <a:r>
              <a:rPr lang="en-US" altLang="zh-CN" dirty="0" smtClean="0">
                <a:latin typeface="Consolas" panose="020B0609020204030204" pitchFamily="49" charset="0"/>
              </a:rPr>
              <a:t>, 0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80h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/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section .data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string: </a:t>
            </a:r>
            <a:r>
              <a:rPr lang="en-US" altLang="zh-CN" dirty="0" err="1" smtClean="0">
                <a:latin typeface="Consolas" panose="020B0609020204030204" pitchFamily="49" charset="0"/>
              </a:rPr>
              <a:t>db</a:t>
            </a:r>
            <a:r>
              <a:rPr lang="en-US" altLang="zh-CN" dirty="0" smtClean="0">
                <a:latin typeface="Consolas" panose="020B0609020204030204" pitchFamily="49" charset="0"/>
              </a:rPr>
              <a:t> 'Hello World', 0Ah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length: </a:t>
            </a:r>
            <a:r>
              <a:rPr lang="en-US" altLang="zh-CN" dirty="0" err="1" smtClean="0">
                <a:latin typeface="Consolas" panose="020B0609020204030204" pitchFamily="49" charset="0"/>
              </a:rPr>
              <a:t>equ</a:t>
            </a:r>
            <a:r>
              <a:rPr lang="en-US" altLang="zh-CN" dirty="0" smtClean="0">
                <a:latin typeface="Consolas" panose="020B0609020204030204" pitchFamily="49" charset="0"/>
              </a:rPr>
              <a:t> 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8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CALL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RET</a:t>
            </a:r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8307" y="814192"/>
            <a:ext cx="82797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SECTION </a:t>
            </a:r>
            <a:r>
              <a:rPr lang="en-US" altLang="zh-CN" dirty="0">
                <a:latin typeface="Consolas" panose="020B0609020204030204" pitchFamily="49" charset="0"/>
              </a:rPr>
              <a:t>.data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     'Hello, brave new world!', 0Ah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SECTION .text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global  _start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_start: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</a:rPr>
              <a:t>mov</a:t>
            </a:r>
            <a:r>
              <a:rPr lang="en-US" altLang="zh-CN" dirty="0" smtClean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call    </a:t>
            </a:r>
            <a:r>
              <a:rPr lang="en-US" altLang="zh-CN" dirty="0" err="1" smtClean="0">
                <a:latin typeface="Consolas" panose="020B0609020204030204" pitchFamily="49" charset="0"/>
              </a:rPr>
              <a:t>strlen</a:t>
            </a:r>
            <a:r>
              <a:rPr lang="en-US" altLang="zh-CN" dirty="0" smtClean="0">
                <a:latin typeface="Consolas" panose="020B0609020204030204" pitchFamily="49" charset="0"/>
              </a:rPr>
              <a:t>        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 smtClean="0">
                <a:latin typeface="Consolas" panose="020B0609020204030204" pitchFamily="49" charset="0"/>
              </a:rPr>
              <a:t>msg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2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14192"/>
            <a:ext cx="7886700" cy="876497"/>
          </a:xfrm>
        </p:spPr>
        <p:txBody>
          <a:bodyPr/>
          <a:lstStyle/>
          <a:p>
            <a:r>
              <a:rPr lang="en-US" altLang="zh-CN" b="1" dirty="0"/>
              <a:t>Sections in </a:t>
            </a:r>
            <a:r>
              <a:rPr lang="en-US" altLang="zh-CN" b="1" dirty="0" smtClean="0"/>
              <a:t>NASM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i="1" dirty="0"/>
              <a:t>Section .text: </a:t>
            </a:r>
            <a:r>
              <a:rPr lang="en-US" altLang="zh-CN" dirty="0"/>
              <a:t>This is the part of a NASM Program which contains the executable code. It is the place</a:t>
            </a:r>
            <a:br>
              <a:rPr lang="en-US" altLang="zh-CN" dirty="0"/>
            </a:br>
            <a:r>
              <a:rPr lang="en-US" altLang="zh-CN" dirty="0"/>
              <a:t>from where the execution starts in NASM program, analogous to the main( ) function in </a:t>
            </a:r>
            <a:r>
              <a:rPr lang="en-US" altLang="zh-CN" dirty="0" err="1"/>
              <a:t>CProgramming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i="1" dirty="0" smtClean="0"/>
              <a:t>section </a:t>
            </a:r>
            <a:r>
              <a:rPr lang="en-US" altLang="zh-CN" i="1" dirty="0"/>
              <a:t>.</a:t>
            </a:r>
            <a:r>
              <a:rPr lang="en-US" altLang="zh-CN" i="1" dirty="0" err="1"/>
              <a:t>bss</a:t>
            </a:r>
            <a:r>
              <a:rPr lang="en-US" altLang="zh-CN" i="1" dirty="0"/>
              <a:t> : </a:t>
            </a:r>
            <a:r>
              <a:rPr lang="en-US" altLang="zh-CN" dirty="0"/>
              <a:t>This is the part of program used to declare variables without initialization</a:t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i="1" dirty="0" smtClean="0"/>
              <a:t>section </a:t>
            </a:r>
            <a:r>
              <a:rPr lang="en-US" altLang="zh-CN" i="1" dirty="0"/>
              <a:t>.data </a:t>
            </a:r>
            <a:r>
              <a:rPr lang="en-US" altLang="zh-CN" dirty="0"/>
              <a:t>: This is the part of program used to declare and initialize the variables in the program.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2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0625" y="901874"/>
            <a:ext cx="84174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smtClean="0">
                <a:latin typeface="Consolas" panose="020B0609020204030204" pitchFamily="49" charset="0"/>
              </a:rPr>
              <a:t>                    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push    </a:t>
            </a:r>
            <a:r>
              <a:rPr lang="en-US" altLang="zh-CN" dirty="0" err="1" smtClean="0">
                <a:latin typeface="Consolas" panose="020B0609020204030204" pitchFamily="49" charset="0"/>
              </a:rPr>
              <a:t>ebx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 smtClean="0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r>
              <a:rPr lang="en-US" altLang="zh-CN" dirty="0" smtClean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    byte [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],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jz</a:t>
            </a:r>
            <a:r>
              <a:rPr lang="en-US" altLang="zh-CN" dirty="0">
                <a:latin typeface="Consolas" panose="020B0609020204030204" pitchFamily="49" charset="0"/>
              </a:rPr>
              <a:t>      finished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inc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jmp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finished: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sub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pop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ret                   </a:t>
            </a:r>
            <a:endParaRPr lang="zh-CN" altLang="en-US" dirty="0" smtClean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2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</a:t>
            </a:r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7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4000" dirty="0" smtClean="0">
                <a:latin typeface="Consolas" panose="020B0609020204030204" pitchFamily="49" charset="0"/>
              </a:rPr>
              <a:t>section </a:t>
            </a:r>
            <a:r>
              <a:rPr lang="en-US" altLang="zh-CN" sz="4000" dirty="0">
                <a:latin typeface="Consolas" panose="020B0609020204030204" pitchFamily="49" charset="0"/>
              </a:rPr>
              <a:t>.data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 smtClean="0">
                <a:latin typeface="Consolas" panose="020B0609020204030204" pitchFamily="49" charset="0"/>
              </a:rPr>
              <a:t>	var1</a:t>
            </a:r>
            <a:r>
              <a:rPr lang="en-US" altLang="zh-CN" sz="4000" dirty="0">
                <a:latin typeface="Consolas" panose="020B0609020204030204" pitchFamily="49" charset="0"/>
              </a:rPr>
              <a:t>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10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 smtClean="0">
                <a:latin typeface="Consolas" panose="020B0609020204030204" pitchFamily="49" charset="0"/>
              </a:rPr>
              <a:t>	str1</a:t>
            </a:r>
            <a:r>
              <a:rPr lang="en-US" altLang="zh-CN" sz="4000" dirty="0">
                <a:latin typeface="Consolas" panose="020B0609020204030204" pitchFamily="49" charset="0"/>
              </a:rPr>
              <a:t>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“Hello World!..”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section .</a:t>
            </a:r>
            <a:r>
              <a:rPr lang="en-US" altLang="zh-CN" sz="4000" dirty="0" err="1">
                <a:latin typeface="Consolas" panose="020B0609020204030204" pitchFamily="49" charset="0"/>
              </a:rPr>
              <a:t>bss</a:t>
            </a:r>
            <a:r>
              <a:rPr lang="en-US" altLang="zh-CN" sz="4000" dirty="0">
                <a:latin typeface="Consolas" panose="020B0609020204030204" pitchFamily="49" charset="0"/>
              </a:rPr>
              <a:t/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 smtClean="0">
                <a:latin typeface="Consolas" panose="020B0609020204030204" pitchFamily="49" charset="0"/>
              </a:rPr>
              <a:t>	var3</a:t>
            </a:r>
            <a:r>
              <a:rPr lang="en-US" altLang="zh-CN" sz="4000" dirty="0">
                <a:latin typeface="Consolas" panose="020B0609020204030204" pitchFamily="49" charset="0"/>
              </a:rPr>
              <a:t>: </a:t>
            </a:r>
            <a:r>
              <a:rPr lang="en-US" altLang="zh-CN" sz="4000" dirty="0" err="1">
                <a:latin typeface="Consolas" panose="020B0609020204030204" pitchFamily="49" charset="0"/>
              </a:rPr>
              <a:t>resb</a:t>
            </a:r>
            <a:r>
              <a:rPr lang="en-US" altLang="zh-CN" sz="4000" dirty="0">
                <a:latin typeface="Consolas" panose="020B0609020204030204" pitchFamily="49" charset="0"/>
              </a:rPr>
              <a:t> 1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 smtClean="0">
                <a:latin typeface="Consolas" panose="020B0609020204030204" pitchFamily="49" charset="0"/>
              </a:rPr>
              <a:t>	var4</a:t>
            </a:r>
            <a:r>
              <a:rPr lang="en-US" altLang="zh-CN" sz="4000" dirty="0">
                <a:latin typeface="Consolas" panose="020B0609020204030204" pitchFamily="49" charset="0"/>
              </a:rPr>
              <a:t>: </a:t>
            </a:r>
            <a:r>
              <a:rPr lang="en-US" altLang="zh-CN" sz="4000" dirty="0" err="1">
                <a:latin typeface="Consolas" panose="020B0609020204030204" pitchFamily="49" charset="0"/>
              </a:rPr>
              <a:t>resq</a:t>
            </a:r>
            <a:r>
              <a:rPr lang="en-US" altLang="zh-CN" sz="4000" dirty="0">
                <a:latin typeface="Consolas" panose="020B0609020204030204" pitchFamily="49" charset="0"/>
              </a:rPr>
              <a:t> 1 </a:t>
            </a:r>
            <a:endParaRPr lang="en-US" altLang="zh-CN" sz="4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en-US" altLang="zh-CN" sz="3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RESx</a:t>
            </a:r>
            <a:r>
              <a:rPr lang="en-US" altLang="zh-CN" sz="3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to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reserve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just space in memory for a variable without giving any initial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values</a:t>
            </a:r>
            <a:r>
              <a:rPr lang="en-US" altLang="zh-CN" sz="3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endParaRPr lang="en-US" altLang="zh-CN" sz="3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3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Dx</a:t>
            </a:r>
            <a:r>
              <a:rPr lang="en-US" altLang="zh-CN" sz="3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for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declaring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space in the memory for any variable and also providing the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initial values at that moment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6812" y="2147180"/>
            <a:ext cx="7124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可能会想每次</a:t>
            </a:r>
            <a:r>
              <a:rPr lang="en-US" altLang="zh-CN" dirty="0" err="1" smtClean="0"/>
              <a:t>Dx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RESx</a:t>
            </a:r>
            <a:r>
              <a:rPr lang="zh-CN" altLang="en-US" dirty="0" smtClean="0"/>
              <a:t>命令只能声明一个变量吗？那不是很麻烦？如果要声明一个字符串呢？每次一个字符？</a:t>
            </a:r>
            <a:endParaRPr lang="en-US" altLang="zh-CN" dirty="0" smtClean="0"/>
          </a:p>
          <a:p>
            <a:r>
              <a:rPr lang="zh-CN" altLang="en-US" dirty="0"/>
              <a:t>可以</a:t>
            </a:r>
            <a:r>
              <a:rPr lang="zh-CN" altLang="en-US" dirty="0" smtClean="0"/>
              <a:t>这样：</a:t>
            </a:r>
            <a:endParaRPr lang="en-US" altLang="zh-CN" dirty="0" smtClean="0"/>
          </a:p>
          <a:p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10,5,8,9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it-IT" altLang="zh-CN" dirty="0">
                <a:latin typeface="Consolas" panose="020B0609020204030204" pitchFamily="49" charset="0"/>
              </a:rPr>
              <a:t>string: db “Hello”</a:t>
            </a:r>
            <a:br>
              <a:rPr lang="it-IT" altLang="zh-CN" dirty="0">
                <a:latin typeface="Consolas" panose="020B0609020204030204" pitchFamily="49" charset="0"/>
              </a:rPr>
            </a:br>
            <a:r>
              <a:rPr lang="it-IT" altLang="zh-CN" dirty="0">
                <a:latin typeface="Consolas" panose="020B0609020204030204" pitchFamily="49" charset="0"/>
              </a:rPr>
              <a:t>string2: db “H”, “e”, “l”, “l”, “o” </a:t>
            </a:r>
            <a:endParaRPr lang="it-IT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上面</a:t>
            </a:r>
            <a:r>
              <a:rPr lang="zh-CN" altLang="en-US" dirty="0" smtClean="0">
                <a:latin typeface="Consolas" panose="020B0609020204030204" pitchFamily="49" charset="0"/>
              </a:rPr>
              <a:t>两种是等价的</a:t>
            </a:r>
            <a:r>
              <a:rPr lang="it-IT" altLang="zh-CN" dirty="0"/>
              <a:t/>
            </a:r>
            <a:br>
              <a:rPr lang="it-IT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0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访问变量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解引用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MOV </a:t>
            </a:r>
            <a:r>
              <a:rPr lang="en-US" altLang="zh-CN" dirty="0" err="1"/>
              <a:t>dword</a:t>
            </a:r>
            <a:r>
              <a:rPr lang="en-US" altLang="zh-CN" dirty="0"/>
              <a:t>[</a:t>
            </a:r>
            <a:r>
              <a:rPr lang="en-US" altLang="zh-CN" dirty="0" err="1"/>
              <a:t>ebx</a:t>
            </a:r>
            <a:r>
              <a:rPr lang="en-US" altLang="zh-CN" dirty="0"/>
              <a:t>], 1</a:t>
            </a:r>
            <a:br>
              <a:rPr lang="en-US" altLang="zh-CN" dirty="0"/>
            </a:br>
            <a:r>
              <a:rPr lang="en-US" altLang="zh-CN" dirty="0"/>
              <a:t>INC BYTE[label]</a:t>
            </a:r>
            <a:br>
              <a:rPr lang="en-US" altLang="zh-CN" dirty="0"/>
            </a:br>
            <a:r>
              <a:rPr lang="en-US" altLang="zh-CN" dirty="0"/>
              <a:t>ADD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[label]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smtClean="0"/>
              <a:t>[]</a:t>
            </a:r>
            <a:r>
              <a:rPr lang="zh-CN" altLang="en-US" b="1" dirty="0" smtClean="0"/>
              <a:t>之前可以有的：</a:t>
            </a:r>
            <a:endParaRPr lang="en-US" altLang="zh-CN" b="1" dirty="0" smtClean="0"/>
          </a:p>
          <a:p>
            <a:r>
              <a:rPr lang="en-US" altLang="zh-CN" b="1" dirty="0" smtClean="0"/>
              <a:t>BYTE</a:t>
            </a:r>
            <a:r>
              <a:rPr lang="en-US" altLang="zh-CN" b="1" dirty="0"/>
              <a:t>, WORD, DWORD, QWORD, TWORD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01662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基本指令集之传送指令、算术指令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54603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MOV</a:t>
            </a:r>
          </a:p>
          <a:p>
            <a:r>
              <a:rPr lang="en-US" altLang="zh-CN" dirty="0" smtClean="0"/>
              <a:t>MOVZX</a:t>
            </a:r>
          </a:p>
          <a:p>
            <a:r>
              <a:rPr lang="en-US" altLang="zh-CN" dirty="0" smtClean="0"/>
              <a:t>ADD</a:t>
            </a:r>
          </a:p>
          <a:p>
            <a:r>
              <a:rPr lang="en-US" altLang="zh-CN" dirty="0" smtClean="0"/>
              <a:t>SUB</a:t>
            </a:r>
          </a:p>
          <a:p>
            <a:r>
              <a:rPr lang="en-US" altLang="zh-CN" dirty="0" smtClean="0"/>
              <a:t>MUL</a:t>
            </a:r>
          </a:p>
          <a:p>
            <a:r>
              <a:rPr lang="en-US" altLang="zh-CN" dirty="0"/>
              <a:t>DIV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7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2973</TotalTime>
  <Words>974</Words>
  <Application>Microsoft Macintosh PowerPoint</Application>
  <PresentationFormat>全屏显示(4:3)</PresentationFormat>
  <Paragraphs>232</Paragraphs>
  <Slides>41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Calibri</vt:lpstr>
      <vt:lpstr>Calibri Light</vt:lpstr>
      <vt:lpstr>Consolas</vt:lpstr>
      <vt:lpstr>Microsoft YaHei UI</vt:lpstr>
      <vt:lpstr>宋体</vt:lpstr>
      <vt:lpstr>微软雅黑</vt:lpstr>
      <vt:lpstr>Arial</vt:lpstr>
      <vt:lpstr>Office 主题</vt:lpstr>
      <vt:lpstr>      nasm基本语法</vt:lpstr>
      <vt:lpstr>PowerPoint 演示文稿</vt:lpstr>
      <vt:lpstr>PowerPoint 演示文稿</vt:lpstr>
      <vt:lpstr>Sections in NASM</vt:lpstr>
      <vt:lpstr>example</vt:lpstr>
      <vt:lpstr>PowerPoint 演示文稿</vt:lpstr>
      <vt:lpstr>声明变量</vt:lpstr>
      <vt:lpstr>访问变量-解引用</vt:lpstr>
      <vt:lpstr>基本指令集之传送指令、算术指令</vt:lpstr>
      <vt:lpstr>寄存器长度问题</vt:lpstr>
      <vt:lpstr>MOV</vt:lpstr>
      <vt:lpstr>MOVZX(无符号扩展) </vt:lpstr>
      <vt:lpstr>ADD</vt:lpstr>
      <vt:lpstr>SUB</vt:lpstr>
      <vt:lpstr>MUL</vt:lpstr>
      <vt:lpstr>DIV</vt:lpstr>
      <vt:lpstr>条件分支指令</vt:lpstr>
      <vt:lpstr>JMP</vt:lpstr>
      <vt:lpstr>CMP</vt:lpstr>
      <vt:lpstr>PowerPoint 演示文稿</vt:lpstr>
      <vt:lpstr>PowerPoint 演示文稿</vt:lpstr>
      <vt:lpstr>条件分支实例</vt:lpstr>
      <vt:lpstr>循环</vt:lpstr>
      <vt:lpstr>位运算</vt:lpstr>
      <vt:lpstr>AND</vt:lpstr>
      <vt:lpstr>NOT</vt:lpstr>
      <vt:lpstr>TEST</vt:lpstr>
      <vt:lpstr>SHL与SHR</vt:lpstr>
      <vt:lpstr>ROL与ROR</vt:lpstr>
      <vt:lpstr>栈操作</vt:lpstr>
      <vt:lpstr>PUSH</vt:lpstr>
      <vt:lpstr>POP</vt:lpstr>
      <vt:lpstr>预处理指令</vt:lpstr>
      <vt:lpstr>系统调用</vt:lpstr>
      <vt:lpstr>Read System Call </vt:lpstr>
      <vt:lpstr>Write System Call </vt:lpstr>
      <vt:lpstr>Hello World</vt:lpstr>
      <vt:lpstr>函数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宝马车和自行车：婚姻幸福的真谛是什么</dc:title>
  <dc:creator>张健</dc:creator>
  <cp:lastModifiedBy>Microsoft Office 用户</cp:lastModifiedBy>
  <cp:revision>135</cp:revision>
  <dcterms:created xsi:type="dcterms:W3CDTF">2015-06-08T15:17:07Z</dcterms:created>
  <dcterms:modified xsi:type="dcterms:W3CDTF">2019-09-25T13:36:28Z</dcterms:modified>
</cp:coreProperties>
</file>