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751" r:id="rId2"/>
    <p:sldMasterId id="2147483754" r:id="rId3"/>
  </p:sldMasterIdLst>
  <p:notesMasterIdLst>
    <p:notesMasterId r:id="rId53"/>
  </p:notes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378" r:id="rId11"/>
    <p:sldId id="360" r:id="rId12"/>
    <p:sldId id="361" r:id="rId13"/>
    <p:sldId id="368" r:id="rId14"/>
    <p:sldId id="366" r:id="rId15"/>
    <p:sldId id="362" r:id="rId16"/>
    <p:sldId id="363" r:id="rId17"/>
    <p:sldId id="365" r:id="rId18"/>
    <p:sldId id="364" r:id="rId19"/>
    <p:sldId id="375" r:id="rId20"/>
    <p:sldId id="379" r:id="rId21"/>
    <p:sldId id="380" r:id="rId22"/>
    <p:sldId id="269" r:id="rId23"/>
    <p:sldId id="270" r:id="rId24"/>
    <p:sldId id="381" r:id="rId25"/>
    <p:sldId id="274" r:id="rId26"/>
    <p:sldId id="382" r:id="rId27"/>
    <p:sldId id="383" r:id="rId28"/>
    <p:sldId id="384" r:id="rId29"/>
    <p:sldId id="271" r:id="rId30"/>
    <p:sldId id="385" r:id="rId31"/>
    <p:sldId id="386" r:id="rId32"/>
    <p:sldId id="387" r:id="rId33"/>
    <p:sldId id="388" r:id="rId34"/>
    <p:sldId id="272" r:id="rId35"/>
    <p:sldId id="389" r:id="rId36"/>
    <p:sldId id="273" r:id="rId37"/>
    <p:sldId id="390" r:id="rId38"/>
    <p:sldId id="391" r:id="rId39"/>
    <p:sldId id="377" r:id="rId40"/>
    <p:sldId id="369" r:id="rId41"/>
    <p:sldId id="266" r:id="rId42"/>
    <p:sldId id="265" r:id="rId43"/>
    <p:sldId id="370" r:id="rId44"/>
    <p:sldId id="371" r:id="rId45"/>
    <p:sldId id="372" r:id="rId46"/>
    <p:sldId id="262" r:id="rId47"/>
    <p:sldId id="373" r:id="rId48"/>
    <p:sldId id="267" r:id="rId49"/>
    <p:sldId id="374" r:id="rId50"/>
    <p:sldId id="268" r:id="rId51"/>
    <p:sldId id="264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AB1C5-890B-45E3-BA6B-6749EFEF71E8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A85F1-1F91-44D1-86F1-9BA663AD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3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464DB0-CCE3-4363-801A-A01AADC639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67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464DB0-CCE3-4363-801A-A01AADC639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976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464DB0-CCE3-4363-801A-A01AADC639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51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464DB0-CCE3-4363-801A-A01AADC639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301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464DB0-CCE3-4363-801A-A01AADC639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783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464DB0-CCE3-4363-801A-A01AADC639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124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464DB0-CCE3-4363-801A-A01AADC639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24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464DB0-CCE3-4363-801A-A01AADC639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21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10/15/2019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5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1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58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solidFill>
            <a:srgbClr val="87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49" y="6405444"/>
            <a:ext cx="1390651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5E784F-FEC6-4036-BB90-CF036E251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5" y="6409078"/>
            <a:ext cx="1136719" cy="36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1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9">
          <p15:clr>
            <a:srgbClr val="FBAE40"/>
          </p15:clr>
        </p15:guide>
        <p15:guide id="4" pos="724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36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56B-D11F-47E3-B230-6B27778E82E8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18D1-1028-4E6B-B3E5-6A25617B3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13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56B-D11F-47E3-B230-6B27778E82E8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18D1-1028-4E6B-B3E5-6A25617B3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145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9E771-DF5F-4979-B709-343F906BB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5A3BCA-B987-49A5-8F7D-80AB6BA72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A8B86-D473-48C8-97B5-7AD98373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A64F-46E5-46DD-BFE8-1C2EA0C1790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D215A-BFA0-4A22-9854-5A8F22F1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068DA-6C92-483B-BDA2-9DB47420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657-13B3-4F12-8FF1-8F4C92AE5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7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5FCF6-5AC0-4B72-B5F6-7AB04A23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BB2A6-C2F7-4797-9FC3-53F1BBBA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C912F-309E-4481-BC4E-7DA2094C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A64F-46E5-46DD-BFE8-1C2EA0C1790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53882-48E2-4D23-B9A1-ADD1EBB2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1FDB72-7B31-4D04-B679-DC7C0004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657-13B3-4F12-8FF1-8F4C92AE5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966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72384-6916-484D-A045-CBA4B6B6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42369-D9C3-4E03-8CF5-C986CD12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D9705-E0B0-48C8-B9C9-9C2D2AC5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A64F-46E5-46DD-BFE8-1C2EA0C1790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7923D-2F5E-4A5B-93FA-8ADED340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B8B33-BE71-4BD5-94A3-5552AF10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657-13B3-4F12-8FF1-8F4C92AE5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354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873BB-A618-4E25-A00C-EAD020DE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F2A38-C4B3-43F8-A79F-347879792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6084CD-9C10-4625-B666-A33C87890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5FBEEE-FB0C-4E3C-A595-5453102D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A64F-46E5-46DD-BFE8-1C2EA0C1790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D31DF9-14D2-42EF-B537-9EA70CF9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1A1A9-B83B-438A-A634-56453FD4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657-13B3-4F12-8FF1-8F4C92AE5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18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6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88BFD-9F01-4A77-83D5-7C908171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65CA48-E046-46ED-9298-9F93B53A0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DCBD26-19B0-45F5-9773-9E4874135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2C8E33-3F26-4F9E-8EB3-1216C6B4B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D36A6F-6513-467C-B6BC-3DB25AAB9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7B9CDD-BD69-41E7-BB4E-0A8405D0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A64F-46E5-46DD-BFE8-1C2EA0C1790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879E3F-5BC7-4A46-8866-FC079ECB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7C85A4-89D5-4A85-ADB8-D84E235C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657-13B3-4F12-8FF1-8F4C92AE5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878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946E5-AEB2-47CD-8700-F23E3F10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34A409-F002-4BC3-AE31-730DDBA2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A64F-46E5-46DD-BFE8-1C2EA0C1790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03D74B-7717-4F4C-B62F-49A5F1D2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F4AD0A-2FB7-43CD-BC0A-1E349FD5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657-13B3-4F12-8FF1-8F4C92AE5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331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6EB7D4-7E1E-44B1-BDC4-4024A951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A64F-46E5-46DD-BFE8-1C2EA0C1790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031510-AC8D-4AB3-8E29-64317858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569EDA-F52F-4B97-AA4A-5F5CA6E3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657-13B3-4F12-8FF1-8F4C92AE5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45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0EA5E-9B4A-4AB9-9D4B-A48A4E61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F8D38-D15F-4907-AC0D-A59DADCB5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2577BA-5470-4386-8D1A-35E467697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74C88-3CFC-4F91-AB06-0D7BE2BD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A64F-46E5-46DD-BFE8-1C2EA0C1790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DD165A-6193-4995-89CB-904397D8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C721BA-CF83-442B-9CA5-7A9F7897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657-13B3-4F12-8FF1-8F4C92AE5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392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0C214-F315-4802-8240-A5E5FFC81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48748F-21C6-447D-AF0B-8E8D8C05B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24877E-B58A-4B0B-9C32-C7AEC4646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7341D8-9FAE-4582-81D2-14D32209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A64F-46E5-46DD-BFE8-1C2EA0C1790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795C18-3E2F-463D-901F-1B8BB32A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FDAA38-A50F-42D3-BDDA-D45E787F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657-13B3-4F12-8FF1-8F4C92AE5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92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765CA-4BDD-4E9C-8EDB-05728782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1502F7-5C50-45FD-A071-767E3F5B4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A53B7-1B4F-471A-AEE5-6DE354A7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A64F-46E5-46DD-BFE8-1C2EA0C1790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5D2A1-811F-4B27-8FD2-D670304F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B00DEF-7A06-43AC-B954-58AFB5FE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657-13B3-4F12-8FF1-8F4C92AE5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6879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C3AF20-4E4F-431B-AE9E-21F54793E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09776D-C2C0-4FB9-B843-6D9E44B44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5251D-EA78-44D2-8B76-4A91CA84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A64F-46E5-46DD-BFE8-1C2EA0C1790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7E193-1702-4479-87FE-CBDB62E4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213CF-528D-4843-9135-4E326B9A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657-13B3-4F12-8FF1-8F4C92AE5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84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7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6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8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3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7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1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42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2" r:id="rId5"/>
    <p:sldLayoutId id="2147483748" r:id="rId6"/>
    <p:sldLayoutId id="2147483749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solidFill>
            <a:srgbClr val="87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灯片编号占位符 15"/>
          <p:cNvSpPr txBox="1">
            <a:spLocks/>
          </p:cNvSpPr>
          <p:nvPr userDrawn="1"/>
        </p:nvSpPr>
        <p:spPr>
          <a:xfrm>
            <a:off x="10801349" y="6405444"/>
            <a:ext cx="1390651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3">
            <a:extLst>
              <a:ext uri="{FF2B5EF4-FFF2-40B4-BE49-F238E27FC236}">
                <a16:creationId xmlns:a16="http://schemas.microsoft.com/office/drawing/2014/main" id="{515E784F-FEC6-4036-BB90-CF036E251B0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5" y="6409078"/>
            <a:ext cx="1136719" cy="36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7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66" r:id="rId3"/>
    <p:sldLayoutId id="2147483767" r:id="rId4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659A4D-2A21-43F5-8CF4-6A41539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AC8497-AD1A-4C0D-8757-03F0FD76F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23C02-A7A3-48A6-8F33-4DA99610C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FA64F-46E5-46DD-BFE8-1C2EA0C1790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AA44B-D26F-4F87-83D0-8A8FDB0F2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2BFA6-08DD-465E-AD7E-49D7F5FC6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0F657-13B3-4F12-8FF1-8F4C92AE5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6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1651B6-F63B-49F9-BB66-76CA191CF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B3011B0-63AA-4BF1-B9A1-F135D4B9F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273" y="1975104"/>
            <a:ext cx="5205060" cy="2822927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tx1"/>
                </a:solidFill>
              </a:rPr>
              <a:t>C++</a:t>
            </a:r>
            <a:r>
              <a:rPr lang="zh-CN" altLang="en-US" sz="4400" dirty="0">
                <a:solidFill>
                  <a:schemeClr val="tx1"/>
                </a:solidFill>
              </a:rPr>
              <a:t>习题课</a:t>
            </a:r>
            <a:br>
              <a:rPr lang="en-US" altLang="zh-CN" sz="4400" dirty="0">
                <a:solidFill>
                  <a:schemeClr val="tx1"/>
                </a:solidFill>
              </a:rPr>
            </a:br>
            <a:endParaRPr lang="zh-CN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DFAB75-DCB5-4814-AE63-214C14CEF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pPr algn="r"/>
            <a:r>
              <a:rPr lang="en-US" altLang="zh-CN" sz="2400" dirty="0">
                <a:solidFill>
                  <a:schemeClr val="tx1"/>
                </a:solidFill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</a:rPr>
              <a:t>第一次作业</a:t>
            </a:r>
          </a:p>
        </p:txBody>
      </p:sp>
    </p:spTree>
    <p:extLst>
      <p:ext uri="{BB962C8B-B14F-4D97-AF65-F5344CB8AC3E}">
        <p14:creationId xmlns:p14="http://schemas.microsoft.com/office/powerpoint/2010/main" val="471127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1DA832BC-6251-4CB1-8215-8E6DF56FB25E}"/>
              </a:ext>
            </a:extLst>
          </p:cNvPr>
          <p:cNvSpPr txBox="1">
            <a:spLocks/>
          </p:cNvSpPr>
          <p:nvPr/>
        </p:nvSpPr>
        <p:spPr>
          <a:xfrm>
            <a:off x="13313707" y="6276014"/>
            <a:ext cx="1042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D91E7F-84B6-4064-9D4E-CC7D244BCA04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/>
              <a:cs typeface="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CF96E2EA-055B-4CA2-870B-B37A1AE89EA4}"/>
              </a:ext>
            </a:extLst>
          </p:cNvPr>
          <p:cNvSpPr txBox="1">
            <a:spLocks/>
          </p:cNvSpPr>
          <p:nvPr/>
        </p:nvSpPr>
        <p:spPr>
          <a:xfrm>
            <a:off x="800314" y="200098"/>
            <a:ext cx="8125656" cy="52322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A005F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一年中的第几天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6A005F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21" name="内容占位符 3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342" y="1562412"/>
            <a:ext cx="10651767" cy="3733176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C121D5-C98A-D148-B217-ED87E5E1E686}"/>
              </a:ext>
            </a:extLst>
          </p:cNvPr>
          <p:cNvSpPr txBox="1"/>
          <p:nvPr/>
        </p:nvSpPr>
        <p:spPr>
          <a:xfrm>
            <a:off x="924082" y="1562412"/>
            <a:ext cx="1033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解题思路：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	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从一月至前一个月，将每个月的日期相加，最后加上当前月的日期。在计算二月份的日期时，需要根据是否整除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4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、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400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判读是否是闰年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413AD6-C2C6-1F48-8111-7D3384678ADF}"/>
              </a:ext>
            </a:extLst>
          </p:cNvPr>
          <p:cNvSpPr txBox="1"/>
          <p:nvPr/>
        </p:nvSpPr>
        <p:spPr>
          <a:xfrm>
            <a:off x="924081" y="3601835"/>
            <a:ext cx="1033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存在问题：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	1.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过多使用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if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/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switch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判断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	2.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复杂度可以从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O(n)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优化到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O(1)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7555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1DA832BC-6251-4CB1-8215-8E6DF56FB25E}"/>
              </a:ext>
            </a:extLst>
          </p:cNvPr>
          <p:cNvSpPr txBox="1">
            <a:spLocks/>
          </p:cNvSpPr>
          <p:nvPr/>
        </p:nvSpPr>
        <p:spPr>
          <a:xfrm>
            <a:off x="13313707" y="6276014"/>
            <a:ext cx="1042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D91E7F-84B6-4064-9D4E-CC7D244BCA04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/>
              <a:cs typeface="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CF96E2EA-055B-4CA2-870B-B37A1AE89EA4}"/>
              </a:ext>
            </a:extLst>
          </p:cNvPr>
          <p:cNvSpPr txBox="1">
            <a:spLocks/>
          </p:cNvSpPr>
          <p:nvPr/>
        </p:nvSpPr>
        <p:spPr>
          <a:xfrm>
            <a:off x="800314" y="200098"/>
            <a:ext cx="8125656" cy="52322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A005F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一年中的第几天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6A005F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688C953-6176-C647-96D1-E8540011F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78" y="2493917"/>
            <a:ext cx="4411671" cy="16017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54ECD37-C6C1-B94B-995A-F744174F6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957" y="893672"/>
            <a:ext cx="3024026" cy="480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8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1DA832BC-6251-4CB1-8215-8E6DF56FB25E}"/>
              </a:ext>
            </a:extLst>
          </p:cNvPr>
          <p:cNvSpPr txBox="1">
            <a:spLocks/>
          </p:cNvSpPr>
          <p:nvPr/>
        </p:nvSpPr>
        <p:spPr>
          <a:xfrm>
            <a:off x="13313707" y="6276014"/>
            <a:ext cx="1042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D91E7F-84B6-4064-9D4E-CC7D244BCA04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/>
              <a:cs typeface="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CF96E2EA-055B-4CA2-870B-B37A1AE89EA4}"/>
              </a:ext>
            </a:extLst>
          </p:cNvPr>
          <p:cNvSpPr txBox="1">
            <a:spLocks/>
          </p:cNvSpPr>
          <p:nvPr/>
        </p:nvSpPr>
        <p:spPr>
          <a:xfrm>
            <a:off x="800314" y="200098"/>
            <a:ext cx="8125656" cy="52322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A005F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一年中的第几天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6A005F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21" name="内容占位符 3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342" y="1562412"/>
            <a:ext cx="10651767" cy="3733176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413AD6-C2C6-1F48-8111-7D3384678ADF}"/>
              </a:ext>
            </a:extLst>
          </p:cNvPr>
          <p:cNvSpPr txBox="1"/>
          <p:nvPr/>
        </p:nvSpPr>
        <p:spPr>
          <a:xfrm>
            <a:off x="930891" y="2601512"/>
            <a:ext cx="4870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优化：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	1.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采取表驱动，而非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if/switch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判断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	2.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表驱动中记录的数据不使用每个月的天数，而使用天数累加和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	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D8DFC7-29CC-A14A-A057-E6C39DF23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580" y="2377437"/>
            <a:ext cx="5083259" cy="192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9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1DA832BC-6251-4CB1-8215-8E6DF56FB25E}"/>
              </a:ext>
            </a:extLst>
          </p:cNvPr>
          <p:cNvSpPr txBox="1">
            <a:spLocks/>
          </p:cNvSpPr>
          <p:nvPr/>
        </p:nvSpPr>
        <p:spPr>
          <a:xfrm>
            <a:off x="13313707" y="6276014"/>
            <a:ext cx="1042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D91E7F-84B6-4064-9D4E-CC7D244BCA04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/>
              <a:cs typeface="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CF96E2EA-055B-4CA2-870B-B37A1AE89EA4}"/>
              </a:ext>
            </a:extLst>
          </p:cNvPr>
          <p:cNvSpPr txBox="1">
            <a:spLocks/>
          </p:cNvSpPr>
          <p:nvPr/>
        </p:nvSpPr>
        <p:spPr>
          <a:xfrm>
            <a:off x="800314" y="200098"/>
            <a:ext cx="8125656" cy="52322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A005F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三角形类型判断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6A005F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21" name="内容占位符 3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342" y="1562412"/>
            <a:ext cx="10651767" cy="3733176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C121D5-C98A-D148-B217-ED87E5E1E686}"/>
              </a:ext>
            </a:extLst>
          </p:cNvPr>
          <p:cNvSpPr txBox="1"/>
          <p:nvPr/>
        </p:nvSpPr>
        <p:spPr>
          <a:xfrm>
            <a:off x="930891" y="1212751"/>
            <a:ext cx="4562318" cy="176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解题思路：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	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根据坐标计算每一个边的边长后进行排序，根据两边之和与最大边相比判断是否是三角形，随后根据边的相等数量及平方和判断是否是特殊三角形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ABE6F7-F14F-9C40-91A5-38077B6EC5ED}"/>
              </a:ext>
            </a:extLst>
          </p:cNvPr>
          <p:cNvSpPr txBox="1"/>
          <p:nvPr/>
        </p:nvSpPr>
        <p:spPr>
          <a:xfrm>
            <a:off x="930891" y="3818260"/>
            <a:ext cx="4695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优化： 除了判断是否是三角形时需要计算边长值，其他时候可以通过平方值来判断是否相等、直角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	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F26AC9-4D70-4B44-9768-4C1A4E33A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228" y="810501"/>
            <a:ext cx="4562318" cy="498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7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1DA832BC-6251-4CB1-8215-8E6DF56FB25E}"/>
              </a:ext>
            </a:extLst>
          </p:cNvPr>
          <p:cNvSpPr txBox="1">
            <a:spLocks/>
          </p:cNvSpPr>
          <p:nvPr/>
        </p:nvSpPr>
        <p:spPr>
          <a:xfrm>
            <a:off x="13313707" y="6276014"/>
            <a:ext cx="1042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D91E7F-84B6-4064-9D4E-CC7D244BCA04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/>
              <a:cs typeface="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CF96E2EA-055B-4CA2-870B-B37A1AE89EA4}"/>
              </a:ext>
            </a:extLst>
          </p:cNvPr>
          <p:cNvSpPr txBox="1">
            <a:spLocks/>
          </p:cNvSpPr>
          <p:nvPr/>
        </p:nvSpPr>
        <p:spPr>
          <a:xfrm>
            <a:off x="800314" y="200098"/>
            <a:ext cx="8125656" cy="52322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A005F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求一串数中子串的最大和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6A005F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21" name="内容占位符 3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342" y="1562412"/>
            <a:ext cx="10651767" cy="3733176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C121D5-C98A-D148-B217-ED87E5E1E686}"/>
              </a:ext>
            </a:extLst>
          </p:cNvPr>
          <p:cNvSpPr txBox="1"/>
          <p:nvPr/>
        </p:nvSpPr>
        <p:spPr>
          <a:xfrm>
            <a:off x="930891" y="2379498"/>
            <a:ext cx="50452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暴力解法：计算所有的子序列的和，取最大值。复杂度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O(n^2)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对于任意 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i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，第二层循环将得到所有区间为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[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i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, j]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的和值，其中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n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&gt; j &gt;= 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i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D3C54F-8002-3846-A3E6-C23D6FD75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20" y="1562412"/>
            <a:ext cx="39751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1DA832BC-6251-4CB1-8215-8E6DF56FB25E}"/>
              </a:ext>
            </a:extLst>
          </p:cNvPr>
          <p:cNvSpPr txBox="1">
            <a:spLocks/>
          </p:cNvSpPr>
          <p:nvPr/>
        </p:nvSpPr>
        <p:spPr>
          <a:xfrm>
            <a:off x="13313707" y="6276014"/>
            <a:ext cx="1042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D91E7F-84B6-4064-9D4E-CC7D244BCA04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/>
              <a:cs typeface="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CF96E2EA-055B-4CA2-870B-B37A1AE89EA4}"/>
              </a:ext>
            </a:extLst>
          </p:cNvPr>
          <p:cNvSpPr txBox="1">
            <a:spLocks/>
          </p:cNvSpPr>
          <p:nvPr/>
        </p:nvSpPr>
        <p:spPr>
          <a:xfrm>
            <a:off x="800314" y="200098"/>
            <a:ext cx="8125656" cy="52322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A005F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求一串数中子串的最大和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A005F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21" name="内容占位符 3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342" y="1562412"/>
            <a:ext cx="10651767" cy="3733176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C121D5-C98A-D148-B217-ED87E5E1E686}"/>
              </a:ext>
            </a:extLst>
          </p:cNvPr>
          <p:cNvSpPr txBox="1"/>
          <p:nvPr/>
        </p:nvSpPr>
        <p:spPr>
          <a:xfrm>
            <a:off x="930891" y="1048271"/>
            <a:ext cx="104607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分治法：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 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1.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将数组一分为二，最大子序和可能存在三种情况，在左侧子数组、右侧子数组，或者跨越两侧。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 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2.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那么对于每个子数组我们计算其具有最大和的最长字串。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 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3. 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对于跨越两侧的节点，分别将从中间节点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m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往左侧加，从中间节点往右加，分别计算其最大和的最长字串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l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，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r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。那么跨越两侧最大和为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l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+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r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–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假定数组长度为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n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， 那么可以给出以下递推公式：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  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maxS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(0, n) = Max( 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maxS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(0, floor(n/2)), 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maxS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(floor(n/2) , n), 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maxMiddleS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(floor(n/2))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其中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maxS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(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i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, j)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为数组从 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i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到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j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(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不包含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)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的最大子序和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其中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maxMiddleS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(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i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)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为 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i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为划分左右区间时，跨越两侧的最大子序和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注意点：容易漏掉跨越两侧的情况。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7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1DA832BC-6251-4CB1-8215-8E6DF56FB25E}"/>
              </a:ext>
            </a:extLst>
          </p:cNvPr>
          <p:cNvSpPr txBox="1">
            <a:spLocks/>
          </p:cNvSpPr>
          <p:nvPr/>
        </p:nvSpPr>
        <p:spPr>
          <a:xfrm>
            <a:off x="13313707" y="6276014"/>
            <a:ext cx="1042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D91E7F-84B6-4064-9D4E-CC7D244BCA04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/>
              <a:cs typeface="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CF96E2EA-055B-4CA2-870B-B37A1AE89EA4}"/>
              </a:ext>
            </a:extLst>
          </p:cNvPr>
          <p:cNvSpPr txBox="1">
            <a:spLocks/>
          </p:cNvSpPr>
          <p:nvPr/>
        </p:nvSpPr>
        <p:spPr>
          <a:xfrm>
            <a:off x="800314" y="200098"/>
            <a:ext cx="8125656" cy="52322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A005F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求一串数中子串的最大和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A005F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21" name="内容占位符 3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342" y="1562412"/>
            <a:ext cx="10651767" cy="3733176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C121D5-C98A-D148-B217-ED87E5E1E686}"/>
              </a:ext>
            </a:extLst>
          </p:cNvPr>
          <p:cNvSpPr txBox="1"/>
          <p:nvPr/>
        </p:nvSpPr>
        <p:spPr>
          <a:xfrm>
            <a:off x="800314" y="1202816"/>
            <a:ext cx="50452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赌徒解释（动态规划）： 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   如果昨天结束后，总资产为负，则将总资产清零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   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   如果昨天结束后，总资产为正，那么今天继续赌博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   总资产（包括负值）最高的一天就是最大和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3601ED-FCFA-3F49-920A-70B485224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970" y="1562412"/>
            <a:ext cx="4064000" cy="3810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2F69D77-6DD5-C545-B6F4-C7E0854A86DB}"/>
              </a:ext>
            </a:extLst>
          </p:cNvPr>
          <p:cNvSpPr txBox="1"/>
          <p:nvPr/>
        </p:nvSpPr>
        <p:spPr>
          <a:xfrm>
            <a:off x="800314" y="4133671"/>
            <a:ext cx="5259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If 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DP[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i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] &lt; 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   DP[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i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+ 1] = 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nums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[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i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] // 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无增益效果，重新计算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Else: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   DP[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i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+ 1] = DP[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i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] + 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nums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[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i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]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//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有增益效果，累加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1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40B61A-412F-4E7D-B391-7BBEFC459E72}"/>
              </a:ext>
            </a:extLst>
          </p:cNvPr>
          <p:cNvSpPr txBox="1"/>
          <p:nvPr/>
        </p:nvSpPr>
        <p:spPr>
          <a:xfrm>
            <a:off x="1537854" y="3016409"/>
            <a:ext cx="91162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Q5-7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13490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53491"/>
            <a:ext cx="9144000" cy="1113125"/>
          </a:xfrm>
        </p:spPr>
        <p:txBody>
          <a:bodyPr/>
          <a:lstStyle/>
          <a:p>
            <a:r>
              <a:rPr lang="zh-CN" altLang="en-US" dirty="0"/>
              <a:t>第一次上机作业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</a:rPr>
              <a:t>辛志庭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</a:rPr>
              <a:t>15951926228</a:t>
            </a:r>
          </a:p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</a:rPr>
              <a:t>mf1932202@smail.nju.edu.cn</a:t>
            </a:r>
            <a:endParaRPr lang="zh-CN" alt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002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最大乘积子串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6728"/>
            <a:ext cx="10179683" cy="22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1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DF551-B966-48C0-9417-9C907196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warning C4018: “&lt;”: </a:t>
            </a:r>
            <a:r>
              <a:rPr lang="zh-CN" altLang="en-US" dirty="0"/>
              <a:t>有符号</a:t>
            </a:r>
            <a:r>
              <a:rPr lang="en-US" altLang="zh-CN" dirty="0"/>
              <a:t>/</a:t>
            </a:r>
            <a:r>
              <a:rPr lang="zh-CN" altLang="en-US" dirty="0"/>
              <a:t>无符号不匹配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E53ED5-4149-4BEA-A94A-6A33128E6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5851026" cy="32257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FBD57D4-8308-4A51-A602-5BC6CB19F94F}"/>
              </a:ext>
            </a:extLst>
          </p:cNvPr>
          <p:cNvSpPr txBox="1"/>
          <p:nvPr/>
        </p:nvSpPr>
        <p:spPr>
          <a:xfrm>
            <a:off x="7164126" y="2014194"/>
            <a:ext cx="44447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v.size</a:t>
            </a:r>
            <a:r>
              <a:rPr lang="en-US" altLang="zh-CN" dirty="0"/>
              <a:t>()</a:t>
            </a:r>
            <a:r>
              <a:rPr lang="zh-CN" altLang="en-US" dirty="0"/>
              <a:t>获取到的类型：</a:t>
            </a:r>
            <a:r>
              <a:rPr lang="en-US" altLang="zh-CN" dirty="0"/>
              <a:t> unsigned int</a:t>
            </a:r>
          </a:p>
          <a:p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k</a:t>
            </a:r>
            <a:r>
              <a:rPr lang="zh-CN" altLang="en-US" dirty="0"/>
              <a:t>此时是</a:t>
            </a:r>
            <a:r>
              <a:rPr lang="en-US" altLang="zh-CN" dirty="0"/>
              <a:t>int</a:t>
            </a:r>
            <a:r>
              <a:rPr lang="zh-CN" altLang="en-US" dirty="0"/>
              <a:t>类型的</a:t>
            </a:r>
            <a:r>
              <a:rPr lang="en-US" altLang="zh-CN" dirty="0"/>
              <a:t>-1</a:t>
            </a:r>
          </a:p>
          <a:p>
            <a:endParaRPr lang="en-US" altLang="zh-CN" dirty="0"/>
          </a:p>
          <a:p>
            <a:r>
              <a:rPr lang="zh-CN" altLang="en-US" dirty="0"/>
              <a:t>假设在</a:t>
            </a:r>
            <a:r>
              <a:rPr lang="en-US" altLang="zh-CN" dirty="0"/>
              <a:t>8</a:t>
            </a:r>
            <a:r>
              <a:rPr lang="zh-CN" altLang="en-US" dirty="0"/>
              <a:t>位的情况下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-1</a:t>
            </a:r>
            <a:r>
              <a:rPr lang="zh-CN" altLang="en-US" dirty="0"/>
              <a:t>的二进制为</a:t>
            </a:r>
            <a:r>
              <a:rPr lang="en-US" altLang="zh-CN" dirty="0"/>
              <a:t>11111111</a:t>
            </a:r>
          </a:p>
          <a:p>
            <a:r>
              <a:rPr lang="en-US" altLang="zh-CN" dirty="0" err="1"/>
              <a:t>v.size</a:t>
            </a:r>
            <a:r>
              <a:rPr lang="en-US" altLang="zh-CN" dirty="0"/>
              <a:t>()=2</a:t>
            </a:r>
            <a:r>
              <a:rPr lang="zh-CN" altLang="en-US" dirty="0"/>
              <a:t>，二进制码为</a:t>
            </a:r>
            <a:r>
              <a:rPr lang="en-US" altLang="zh-CN" dirty="0"/>
              <a:t>00000010</a:t>
            </a:r>
          </a:p>
          <a:p>
            <a:endParaRPr lang="en-US" altLang="zh-CN" dirty="0"/>
          </a:p>
          <a:p>
            <a:r>
              <a:rPr lang="zh-CN" altLang="en-US" dirty="0"/>
              <a:t>比较是按照无符号比较的，所以这个情况下</a:t>
            </a:r>
            <a:r>
              <a:rPr lang="en-US" altLang="zh-CN" dirty="0"/>
              <a:t>-1</a:t>
            </a:r>
            <a:r>
              <a:rPr lang="zh-CN" altLang="en-US" dirty="0"/>
              <a:t>是要比</a:t>
            </a:r>
            <a:r>
              <a:rPr lang="en-US" altLang="zh-CN" dirty="0" err="1"/>
              <a:t>v.size</a:t>
            </a:r>
            <a:r>
              <a:rPr lang="en-US" altLang="zh-CN" dirty="0"/>
              <a:t>()</a:t>
            </a:r>
            <a:r>
              <a:rPr lang="zh-CN" altLang="en-US" dirty="0"/>
              <a:t>大的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只不过我们一般从</a:t>
            </a:r>
            <a:r>
              <a:rPr lang="en-US" altLang="zh-CN" dirty="0"/>
              <a:t>0</a:t>
            </a:r>
            <a:r>
              <a:rPr lang="zh-CN" altLang="en-US" dirty="0"/>
              <a:t>开始取，所以不会发生错误。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157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同学们的解法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58951" y="2141610"/>
            <a:ext cx="575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蛮力法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951" y="2940692"/>
            <a:ext cx="4718393" cy="306666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348915" y="2131024"/>
            <a:ext cx="319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优化后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36" y="2940692"/>
            <a:ext cx="5246256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16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代码风格问题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09" y="2884849"/>
            <a:ext cx="7491133" cy="267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42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考虑数字串的特征</a:t>
            </a:r>
            <a:endParaRPr lang="en-US" altLang="zh-CN" dirty="0"/>
          </a:p>
          <a:p>
            <a:pPr lvl="1"/>
            <a:r>
              <a:rPr lang="zh-CN" altLang="en-US" dirty="0"/>
              <a:t>数字串中有负数和正数，可能存在乘积为最小为负数时，乘以一个负数时可能从最小值变为最大值。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最大积的寻找过程</a:t>
            </a:r>
            <a:endParaRPr lang="en-US" altLang="zh-CN" dirty="0"/>
          </a:p>
          <a:p>
            <a:pPr lvl="1"/>
            <a:r>
              <a:rPr lang="zh-CN" altLang="en-US" dirty="0"/>
              <a:t>遍历数组，遍历过程中记录最大值、同时计算到当前位置的最大值和最小值（因为会因为负数反转）更新最大值，遍历结束得到乘积最大值。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对于最大积串位置的记录</a:t>
            </a:r>
            <a:endParaRPr lang="en-US" altLang="zh-CN" dirty="0"/>
          </a:p>
          <a:p>
            <a:pPr lvl="1"/>
            <a:r>
              <a:rPr lang="zh-CN" altLang="en-US" dirty="0"/>
              <a:t>记录当前位置最大值和最小值的起始位置，不断更新最大值的起始和结束位置。</a:t>
            </a:r>
          </a:p>
        </p:txBody>
      </p:sp>
    </p:spTree>
    <p:extLst>
      <p:ext uri="{BB962C8B-B14F-4D97-AF65-F5344CB8AC3E}">
        <p14:creationId xmlns:p14="http://schemas.microsoft.com/office/powerpoint/2010/main" val="3530280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状态转移方程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14845" y="2421707"/>
            <a:ext cx="18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Max(next) =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2841172" y="1690688"/>
            <a:ext cx="431074" cy="1854423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40034" y="1690688"/>
            <a:ext cx="602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Max(current)*A[next];  Max(current)*A[next]&gt;Max(current)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40034" y="2421707"/>
            <a:ext cx="583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Min(current)*A[next]; Min(current)*A[next]&gt;Max(current)</a:t>
            </a:r>
          </a:p>
          <a:p>
            <a:r>
              <a:rPr lang="en-US" altLang="zh-CN" dirty="0"/>
              <a:t>		     Min(current)*A[next]&gt;A[next]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40033" y="3175779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A[next];  A[next]&gt;</a:t>
            </a:r>
            <a:r>
              <a:rPr lang="zh-CN" altLang="en-US" dirty="0"/>
              <a:t>以上两个的结果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326483" y="4476204"/>
            <a:ext cx="7539034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+mn-ea"/>
              </a:rPr>
              <a:t>M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ax = max(max(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M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ax * a[i],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M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in * a[i]), a[i]);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+mn-ea"/>
              </a:rPr>
              <a:t>M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in = min(min(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M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ax * a[i],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M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in * a[i]), a[i]);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初始状态为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M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ax =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M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in = a[0]。</a:t>
            </a:r>
          </a:p>
        </p:txBody>
      </p:sp>
    </p:spTree>
    <p:extLst>
      <p:ext uri="{BB962C8B-B14F-4D97-AF65-F5344CB8AC3E}">
        <p14:creationId xmlns:p14="http://schemas.microsoft.com/office/powerpoint/2010/main" val="1248910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/>
          <a:lstStyle/>
          <a:p>
            <a:r>
              <a:rPr lang="zh-CN" altLang="en-US" dirty="0"/>
              <a:t>乘积最大子串代码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0762"/>
            <a:ext cx="10349344" cy="53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81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乘积最大子串代码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46" y="1842654"/>
            <a:ext cx="9074727" cy="397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73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多项式相加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363" y="1825625"/>
            <a:ext cx="9490363" cy="460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9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同学们的解法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面向对象的思路</a:t>
            </a:r>
            <a:endParaRPr lang="en-US" altLang="zh-CN" dirty="0"/>
          </a:p>
          <a:p>
            <a:pPr lvl="1"/>
            <a:r>
              <a:rPr lang="zh-CN" altLang="en-US" dirty="0"/>
              <a:t>代码太长（没有粘）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基本思路</a:t>
            </a:r>
            <a:endParaRPr lang="en-US" altLang="zh-CN" dirty="0"/>
          </a:p>
          <a:p>
            <a:pPr lvl="1"/>
            <a:r>
              <a:rPr lang="zh-CN" altLang="en-US" dirty="0"/>
              <a:t>之后讲解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181" y="2331127"/>
            <a:ext cx="5476190" cy="28690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88181" y="1826858"/>
            <a:ext cx="361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有意思的输入处理</a:t>
            </a:r>
          </a:p>
        </p:txBody>
      </p:sp>
    </p:spTree>
    <p:extLst>
      <p:ext uri="{BB962C8B-B14F-4D97-AF65-F5344CB8AC3E}">
        <p14:creationId xmlns:p14="http://schemas.microsoft.com/office/powerpoint/2010/main" val="3416010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找到两个多项式中的最大指数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将两个多项式的子项拆出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将子项的系数加到对应指数的总系数中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输出结果的构造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954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多项式相加代码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查找最大指数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5" y="2673927"/>
            <a:ext cx="7907508" cy="252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3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BED78-7A40-4E10-B4EC-45E84E9E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407DD61-8F74-4A78-94FF-5928ABCD4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351" y="1348804"/>
            <a:ext cx="3255492" cy="17840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74F24F6-BE50-42F2-BC5F-B1040A56C9BB}"/>
              </a:ext>
            </a:extLst>
          </p:cNvPr>
          <p:cNvSpPr txBox="1"/>
          <p:nvPr/>
        </p:nvSpPr>
        <p:spPr>
          <a:xfrm>
            <a:off x="922351" y="811033"/>
            <a:ext cx="972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warning C4244: “=”: </a:t>
            </a:r>
            <a:r>
              <a:rPr lang="zh-CN" altLang="en-US" dirty="0"/>
              <a:t>从“</a:t>
            </a:r>
            <a:r>
              <a:rPr lang="en-US" altLang="zh-CN" dirty="0"/>
              <a:t>double”</a:t>
            </a:r>
            <a:r>
              <a:rPr lang="zh-CN" altLang="en-US" dirty="0"/>
              <a:t>转换到“</a:t>
            </a:r>
            <a:r>
              <a:rPr lang="en-US" altLang="zh-CN" dirty="0"/>
              <a:t>int”</a:t>
            </a:r>
            <a:r>
              <a:rPr lang="zh-CN" altLang="en-US" dirty="0"/>
              <a:t>，可能丢失数据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28AD0-A5B4-4873-A38A-7B7449D37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51" y="4043666"/>
            <a:ext cx="5136339" cy="21717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7180FF1-7504-4501-90EA-3D323FDD341E}"/>
              </a:ext>
            </a:extLst>
          </p:cNvPr>
          <p:cNvSpPr txBox="1"/>
          <p:nvPr/>
        </p:nvSpPr>
        <p:spPr>
          <a:xfrm>
            <a:off x="922351" y="3429000"/>
            <a:ext cx="739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warning C4267: “</a:t>
            </a:r>
            <a:r>
              <a:rPr lang="zh-CN" altLang="en-US" dirty="0"/>
              <a:t>参数”</a:t>
            </a:r>
            <a:r>
              <a:rPr lang="en-US" altLang="zh-CN" dirty="0"/>
              <a:t>: </a:t>
            </a:r>
            <a:r>
              <a:rPr lang="zh-CN" altLang="en-US" dirty="0"/>
              <a:t>从“</a:t>
            </a:r>
            <a:r>
              <a:rPr lang="en-US" altLang="zh-CN" dirty="0" err="1"/>
              <a:t>size_t</a:t>
            </a:r>
            <a:r>
              <a:rPr lang="en-US" altLang="zh-CN" dirty="0"/>
              <a:t>”</a:t>
            </a:r>
            <a:r>
              <a:rPr lang="zh-CN" altLang="en-US" dirty="0"/>
              <a:t>转换到“</a:t>
            </a:r>
            <a:r>
              <a:rPr lang="en-US" altLang="zh-CN" dirty="0"/>
              <a:t>int”</a:t>
            </a:r>
            <a:r>
              <a:rPr lang="zh-CN" altLang="en-US" dirty="0"/>
              <a:t>，可能丢失数据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159A91-F3BF-480F-991D-EA6780F83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702" y="4043666"/>
            <a:ext cx="2942357" cy="217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48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多项式相加代码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893300" cy="478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49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最大回文子串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7564"/>
            <a:ext cx="995300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60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同学们的解法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74727" y="2466109"/>
            <a:ext cx="133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问题？？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4218"/>
            <a:ext cx="7363691" cy="393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33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暴力法</a:t>
            </a:r>
            <a:endParaRPr lang="en-US" altLang="zh-CN" dirty="0"/>
          </a:p>
          <a:p>
            <a:pPr lvl="1"/>
            <a:r>
              <a:rPr lang="zh-CN" altLang="en-US" dirty="0"/>
              <a:t>将每一个字符为首的子串全部都遍历一遍，然后判断子串是否为回文，在判断的过程中记录最长回文子串的位置</a:t>
            </a:r>
            <a:endParaRPr lang="en-US" altLang="zh-CN" dirty="0"/>
          </a:p>
          <a:p>
            <a:r>
              <a:rPr lang="zh-CN" altLang="en-US" dirty="0"/>
              <a:t>动态规划</a:t>
            </a:r>
            <a:endParaRPr lang="en-US" altLang="zh-CN" dirty="0"/>
          </a:p>
          <a:p>
            <a:pPr lvl="1"/>
            <a:r>
              <a:rPr lang="zh-CN" altLang="en-US" dirty="0"/>
              <a:t>若一个串是回文的，那么它去掉头尾的串仍然是回文的，那么问题就可以拆解成长度为</a:t>
            </a:r>
            <a:r>
              <a:rPr lang="en-US" altLang="zh-CN" dirty="0"/>
              <a:t>2</a:t>
            </a:r>
            <a:r>
              <a:rPr lang="zh-CN" altLang="en-US" dirty="0"/>
              <a:t>，和长度不断增加的回文串。</a:t>
            </a:r>
            <a:endParaRPr lang="en-US" altLang="zh-CN" dirty="0"/>
          </a:p>
          <a:p>
            <a:r>
              <a:rPr lang="en-US" altLang="zh-CN" dirty="0" err="1"/>
              <a:t>Manacher</a:t>
            </a:r>
            <a:r>
              <a:rPr lang="zh-CN" altLang="en-US" dirty="0"/>
              <a:t>法</a:t>
            </a:r>
            <a:endParaRPr lang="en-US" altLang="zh-CN" dirty="0"/>
          </a:p>
          <a:p>
            <a:pPr lvl="1"/>
            <a:r>
              <a:rPr lang="zh-CN" altLang="en-US" dirty="0"/>
              <a:t>运用已有的结果，首先进行填充字符（字符应该是串中没有出现的字符），之后通过额外的空间来进行存储已有的结果</a:t>
            </a:r>
            <a:r>
              <a:rPr lang="en-US" altLang="zh-CN" dirty="0"/>
              <a:t>Len[</a:t>
            </a:r>
            <a:r>
              <a:rPr lang="en-US" altLang="zh-CN" dirty="0" err="1"/>
              <a:t>i</a:t>
            </a:r>
            <a:r>
              <a:rPr lang="en-US" altLang="zh-CN" dirty="0"/>
              <a:t>]=r-i+1</a:t>
            </a:r>
            <a:r>
              <a:rPr lang="zh-CN" altLang="en-US" dirty="0"/>
              <a:t>，而此时</a:t>
            </a:r>
            <a:r>
              <a:rPr lang="en-US" altLang="zh-CN" dirty="0"/>
              <a:t>Len[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表示的起始是当前位置回文的最大长度</a:t>
            </a:r>
            <a:r>
              <a:rPr lang="en-US" altLang="zh-CN" dirty="0"/>
              <a:t>-1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715391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动态规划讲解</a:t>
            </a:r>
          </a:p>
        </p:txBody>
      </p:sp>
      <p:pic>
        <p:nvPicPr>
          <p:cNvPr id="1026" name="Picture 2" descr="https://images2015.cnblogs.com/blog/452750/201610/452750-20161030112606812-21061922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314" y="3397681"/>
            <a:ext cx="6086475" cy="177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428204" y="1690688"/>
            <a:ext cx="94792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</a:rPr>
              <a:t> 对于字符串</a:t>
            </a:r>
            <a:r>
              <a:rPr lang="en-US" altLang="zh-CN" sz="2800" dirty="0" err="1">
                <a:latin typeface="+mn-ea"/>
              </a:rPr>
              <a:t>str</a:t>
            </a:r>
            <a:r>
              <a:rPr lang="zh-CN" altLang="en-US" sz="2800" dirty="0">
                <a:latin typeface="+mn-ea"/>
              </a:rPr>
              <a:t>，假设</a:t>
            </a:r>
            <a:r>
              <a:rPr lang="en-US" altLang="zh-CN" sz="2800" dirty="0" err="1">
                <a:latin typeface="+mn-ea"/>
              </a:rPr>
              <a:t>dp</a:t>
            </a:r>
            <a:r>
              <a:rPr lang="en-US" altLang="zh-CN" sz="2800" dirty="0">
                <a:latin typeface="+mn-ea"/>
              </a:rPr>
              <a:t>[</a:t>
            </a:r>
            <a:r>
              <a:rPr lang="en-US" altLang="zh-CN" sz="2800" dirty="0" err="1">
                <a:latin typeface="+mn-ea"/>
              </a:rPr>
              <a:t>i,j</a:t>
            </a:r>
            <a:r>
              <a:rPr lang="en-US" altLang="zh-CN" sz="2800" dirty="0">
                <a:latin typeface="+mn-ea"/>
              </a:rPr>
              <a:t>]=1</a:t>
            </a:r>
            <a:r>
              <a:rPr lang="zh-CN" altLang="en-US" sz="2800" dirty="0">
                <a:latin typeface="+mn-ea"/>
              </a:rPr>
              <a:t>表示</a:t>
            </a:r>
            <a:r>
              <a:rPr lang="en-US" altLang="zh-CN" sz="2800" dirty="0" err="1">
                <a:latin typeface="+mn-ea"/>
              </a:rPr>
              <a:t>str</a:t>
            </a:r>
            <a:r>
              <a:rPr lang="en-US" altLang="zh-CN" sz="2800" dirty="0">
                <a:latin typeface="+mn-ea"/>
              </a:rPr>
              <a:t>[</a:t>
            </a:r>
            <a:r>
              <a:rPr lang="en-US" altLang="zh-CN" sz="2800" dirty="0" err="1">
                <a:latin typeface="+mn-ea"/>
              </a:rPr>
              <a:t>i</a:t>
            </a:r>
            <a:r>
              <a:rPr lang="en-US" altLang="zh-CN" sz="2800" dirty="0">
                <a:latin typeface="+mn-ea"/>
              </a:rPr>
              <a:t>...j]</a:t>
            </a:r>
            <a:r>
              <a:rPr lang="zh-CN" altLang="en-US" sz="2800" dirty="0">
                <a:latin typeface="+mn-ea"/>
              </a:rPr>
              <a:t>是回文子串，那么必定存在</a:t>
            </a:r>
            <a:r>
              <a:rPr lang="en-US" altLang="zh-CN" sz="2800" dirty="0" err="1">
                <a:latin typeface="+mn-ea"/>
              </a:rPr>
              <a:t>dp</a:t>
            </a:r>
            <a:r>
              <a:rPr lang="en-US" altLang="zh-CN" sz="2800" dirty="0">
                <a:latin typeface="+mn-ea"/>
              </a:rPr>
              <a:t>[i+1,j-1]=1</a:t>
            </a:r>
            <a:r>
              <a:rPr lang="zh-CN" altLang="en-US" sz="2800" dirty="0">
                <a:latin typeface="+mn-ea"/>
              </a:rPr>
              <a:t>。这样最长回文子串就能分解成一系列子问题，可以利用动态规划求解了。首先构造状态转移方程</a:t>
            </a:r>
          </a:p>
        </p:txBody>
      </p:sp>
      <p:sp>
        <p:nvSpPr>
          <p:cNvPr id="5" name="矩形 4"/>
          <p:cNvSpPr/>
          <p:nvPr/>
        </p:nvSpPr>
        <p:spPr>
          <a:xfrm>
            <a:off x="1428204" y="5213563"/>
            <a:ext cx="94792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</a:rPr>
              <a:t>上面的状态转移方程表示，</a:t>
            </a:r>
            <a:r>
              <a:rPr lang="en-US" altLang="zh-CN" sz="2800" dirty="0" err="1">
                <a:latin typeface="+mn-ea"/>
              </a:rPr>
              <a:t>str</a:t>
            </a:r>
            <a:r>
              <a:rPr lang="en-US" altLang="zh-CN" sz="2800" dirty="0">
                <a:latin typeface="+mn-ea"/>
              </a:rPr>
              <a:t>[</a:t>
            </a:r>
            <a:r>
              <a:rPr lang="en-US" altLang="zh-CN" sz="2800" dirty="0" err="1">
                <a:latin typeface="+mn-ea"/>
              </a:rPr>
              <a:t>i</a:t>
            </a:r>
            <a:r>
              <a:rPr lang="en-US" altLang="zh-CN" sz="2800" dirty="0">
                <a:latin typeface="+mn-ea"/>
              </a:rPr>
              <a:t>]=</a:t>
            </a:r>
            <a:r>
              <a:rPr lang="en-US" altLang="zh-CN" sz="2800" dirty="0" err="1">
                <a:latin typeface="+mn-ea"/>
              </a:rPr>
              <a:t>str</a:t>
            </a:r>
            <a:r>
              <a:rPr lang="en-US" altLang="zh-CN" sz="2800" dirty="0">
                <a:latin typeface="+mn-ea"/>
              </a:rPr>
              <a:t>[j]</a:t>
            </a:r>
            <a:r>
              <a:rPr lang="zh-CN" altLang="en-US" sz="2800" dirty="0">
                <a:latin typeface="+mn-ea"/>
              </a:rPr>
              <a:t>时，如果</a:t>
            </a:r>
            <a:r>
              <a:rPr lang="en-US" altLang="zh-CN" sz="2800" dirty="0" err="1">
                <a:latin typeface="+mn-ea"/>
              </a:rPr>
              <a:t>str</a:t>
            </a:r>
            <a:r>
              <a:rPr lang="en-US" altLang="zh-CN" sz="2800" dirty="0">
                <a:latin typeface="+mn-ea"/>
              </a:rPr>
              <a:t>[i+1...j-1]</a:t>
            </a:r>
            <a:r>
              <a:rPr lang="zh-CN" altLang="en-US" sz="2800" dirty="0">
                <a:latin typeface="+mn-ea"/>
              </a:rPr>
              <a:t>是回文串，则</a:t>
            </a:r>
            <a:r>
              <a:rPr lang="en-US" altLang="zh-CN" sz="2800" dirty="0" err="1">
                <a:latin typeface="+mn-ea"/>
              </a:rPr>
              <a:t>str</a:t>
            </a:r>
            <a:r>
              <a:rPr lang="en-US" altLang="zh-CN" sz="2800" dirty="0">
                <a:latin typeface="+mn-ea"/>
              </a:rPr>
              <a:t>[</a:t>
            </a:r>
            <a:r>
              <a:rPr lang="en-US" altLang="zh-CN" sz="2800" dirty="0" err="1">
                <a:latin typeface="+mn-ea"/>
              </a:rPr>
              <a:t>i</a:t>
            </a:r>
            <a:r>
              <a:rPr lang="en-US" altLang="zh-CN" sz="2800" dirty="0">
                <a:latin typeface="+mn-ea"/>
              </a:rPr>
              <a:t>...j]</a:t>
            </a:r>
            <a:r>
              <a:rPr lang="zh-CN" altLang="en-US" sz="2800" dirty="0">
                <a:latin typeface="+mn-ea"/>
              </a:rPr>
              <a:t>也是回文串；如果</a:t>
            </a:r>
            <a:r>
              <a:rPr lang="en-US" altLang="zh-CN" sz="2800" dirty="0" err="1">
                <a:latin typeface="+mn-ea"/>
              </a:rPr>
              <a:t>str</a:t>
            </a:r>
            <a:r>
              <a:rPr lang="en-US" altLang="zh-CN" sz="2800" dirty="0">
                <a:latin typeface="+mn-ea"/>
              </a:rPr>
              <a:t>[i+1...j-1]</a:t>
            </a:r>
            <a:r>
              <a:rPr lang="zh-CN" altLang="en-US" sz="2800" dirty="0">
                <a:latin typeface="+mn-ea"/>
              </a:rPr>
              <a:t>不是回文串，则</a:t>
            </a:r>
            <a:r>
              <a:rPr lang="en-US" altLang="zh-CN" sz="2800" dirty="0" err="1">
                <a:latin typeface="+mn-ea"/>
              </a:rPr>
              <a:t>str</a:t>
            </a:r>
            <a:r>
              <a:rPr lang="en-US" altLang="zh-CN" sz="2800" dirty="0">
                <a:latin typeface="+mn-ea"/>
              </a:rPr>
              <a:t>[</a:t>
            </a:r>
            <a:r>
              <a:rPr lang="en-US" altLang="zh-CN" sz="2800" dirty="0" err="1">
                <a:latin typeface="+mn-ea"/>
              </a:rPr>
              <a:t>i</a:t>
            </a:r>
            <a:r>
              <a:rPr lang="en-US" altLang="zh-CN" sz="2800" dirty="0">
                <a:latin typeface="+mn-ea"/>
              </a:rPr>
              <a:t>...j]</a:t>
            </a:r>
            <a:r>
              <a:rPr lang="zh-CN" altLang="en-US" sz="2800" dirty="0">
                <a:latin typeface="+mn-ea"/>
              </a:rPr>
              <a:t>不是回文串。</a:t>
            </a:r>
          </a:p>
        </p:txBody>
      </p:sp>
    </p:spTree>
    <p:extLst>
      <p:ext uri="{BB962C8B-B14F-4D97-AF65-F5344CB8AC3E}">
        <p14:creationId xmlns:p14="http://schemas.microsoft.com/office/powerpoint/2010/main" val="1493483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动态规划代码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528" y="1525441"/>
            <a:ext cx="9573490" cy="50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49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动态规划代码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4952"/>
            <a:ext cx="9289473" cy="379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74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40B61A-412F-4E7D-B391-7BBEFC459E72}"/>
              </a:ext>
            </a:extLst>
          </p:cNvPr>
          <p:cNvSpPr txBox="1"/>
          <p:nvPr/>
        </p:nvSpPr>
        <p:spPr>
          <a:xfrm>
            <a:off x="1537854" y="3016409"/>
            <a:ext cx="91162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Q8-10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73016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430B8-4FC8-4034-8E1F-F31B7C41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求每位单调递增的数字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6C52B-8C21-4A9E-A5D4-FE760D78A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给定一个非负整数 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，找出小于或等于 </a:t>
            </a:r>
            <a:r>
              <a:rPr lang="en-US" altLang="zh-CN" dirty="0">
                <a:latin typeface="+mn-ea"/>
              </a:rPr>
              <a:t>N </a:t>
            </a:r>
            <a:r>
              <a:rPr lang="zh-CN" altLang="en-US" dirty="0">
                <a:latin typeface="+mn-ea"/>
              </a:rPr>
              <a:t>的最大的整数，同时这个整数需要满足其各个位数上的数字是单调递增。</a:t>
            </a: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（当且仅当每个相邻位数上的数字 </a:t>
            </a:r>
            <a:r>
              <a:rPr lang="en-US" altLang="zh-CN" dirty="0">
                <a:latin typeface="+mn-ea"/>
              </a:rPr>
              <a:t>x </a:t>
            </a:r>
            <a:r>
              <a:rPr lang="zh-CN" altLang="en-US" dirty="0">
                <a:latin typeface="+mn-ea"/>
              </a:rPr>
              <a:t>和 </a:t>
            </a:r>
            <a:r>
              <a:rPr lang="en-US" altLang="zh-CN" dirty="0">
                <a:latin typeface="+mn-ea"/>
              </a:rPr>
              <a:t>y </a:t>
            </a:r>
            <a:r>
              <a:rPr lang="zh-CN" altLang="en-US" dirty="0">
                <a:latin typeface="+mn-ea"/>
              </a:rPr>
              <a:t>满足 </a:t>
            </a:r>
            <a:r>
              <a:rPr lang="en-US" altLang="zh-CN" dirty="0">
                <a:latin typeface="+mn-ea"/>
              </a:rPr>
              <a:t>x &lt;= y </a:t>
            </a:r>
            <a:r>
              <a:rPr lang="zh-CN" altLang="en-US" dirty="0">
                <a:latin typeface="+mn-ea"/>
              </a:rPr>
              <a:t>时，我们称这个整数是单调递增的。）</a:t>
            </a:r>
          </a:p>
        </p:txBody>
      </p:sp>
    </p:spTree>
    <p:extLst>
      <p:ext uri="{BB962C8B-B14F-4D97-AF65-F5344CB8AC3E}">
        <p14:creationId xmlns:p14="http://schemas.microsoft.com/office/powerpoint/2010/main" val="335718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39A79-9FC2-4D5E-9629-93444434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共性问题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6D267-84E5-431D-8AEE-CF399DA32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使用全局变量替代函数的传参</a:t>
            </a:r>
            <a:endParaRPr lang="en-US" altLang="zh-CN" dirty="0"/>
          </a:p>
          <a:p>
            <a:pPr lvl="1"/>
            <a:r>
              <a:rPr lang="zh-CN" altLang="en-US" dirty="0"/>
              <a:t>破坏了函数的封装性</a:t>
            </a:r>
            <a:endParaRPr lang="en-US" altLang="zh-CN" dirty="0"/>
          </a:p>
          <a:p>
            <a:pPr lvl="1"/>
            <a:r>
              <a:rPr lang="zh-CN" altLang="en-US" dirty="0"/>
              <a:t>降低了函数的可移植性</a:t>
            </a:r>
            <a:endParaRPr lang="en-US" altLang="zh-CN" dirty="0"/>
          </a:p>
          <a:p>
            <a:pPr lvl="1"/>
            <a:r>
              <a:rPr lang="zh-CN" altLang="en-US" dirty="0"/>
              <a:t>编码时很容易导致全局变量变化，难以纠错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F94B68-F2AB-49AC-9CD5-C4737FF99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4" t="24271" r="65305" b="18714"/>
          <a:stretch/>
        </p:blipFill>
        <p:spPr>
          <a:xfrm>
            <a:off x="8216347" y="1056860"/>
            <a:ext cx="3273288" cy="25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6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19EA7-283F-4D8D-A546-4DF3F164F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00324"/>
            <a:ext cx="10058400" cy="3849624"/>
          </a:xfrm>
        </p:spPr>
        <p:txBody>
          <a:bodyPr/>
          <a:lstStyle/>
          <a:p>
            <a:r>
              <a:rPr lang="en-US" altLang="zh-CN" dirty="0"/>
              <a:t>error C4996: '</a:t>
            </a:r>
            <a:r>
              <a:rPr lang="en-US" altLang="zh-CN" dirty="0" err="1"/>
              <a:t>strtok</a:t>
            </a:r>
            <a:r>
              <a:rPr lang="en-US" altLang="zh-CN" dirty="0"/>
              <a:t>': This function or variable may be unsafe.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EDA1E2-FB70-4355-868B-1C6275FAF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72614"/>
            <a:ext cx="8451598" cy="9390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04A5730-D782-49D0-ADD9-FF99FF8B0CDF}"/>
              </a:ext>
            </a:extLst>
          </p:cNvPr>
          <p:cNvSpPr txBox="1"/>
          <p:nvPr/>
        </p:nvSpPr>
        <p:spPr>
          <a:xfrm>
            <a:off x="1066800" y="2305878"/>
            <a:ext cx="84515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使用该函数进行字符串分割时，会破坏被分解字符串的完整，调用前和调用后的</a:t>
            </a:r>
            <a:r>
              <a:rPr lang="en-US" altLang="zh-CN" dirty="0"/>
              <a:t>str</a:t>
            </a:r>
            <a:r>
              <a:rPr lang="zh-CN" altLang="en-US" dirty="0"/>
              <a:t>已经不一样了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strtok_s</a:t>
            </a:r>
            <a:r>
              <a:rPr lang="zh-CN" altLang="en-US" dirty="0"/>
              <a:t>是</a:t>
            </a:r>
            <a:r>
              <a:rPr lang="en-US" altLang="zh-CN" dirty="0"/>
              <a:t>windows</a:t>
            </a:r>
            <a:r>
              <a:rPr lang="zh-CN" altLang="en-US" dirty="0"/>
              <a:t>下的一个分割字符串安全函数，其函数原型如下：</a:t>
            </a:r>
            <a:endParaRPr lang="en-US" altLang="zh-CN" dirty="0"/>
          </a:p>
          <a:p>
            <a:r>
              <a:rPr lang="en-US" altLang="zh-CN" dirty="0"/>
              <a:t>char *</a:t>
            </a:r>
            <a:r>
              <a:rPr lang="en-US" altLang="zh-CN" dirty="0" err="1"/>
              <a:t>strtok_s</a:t>
            </a:r>
            <a:r>
              <a:rPr lang="en-US" altLang="zh-CN" dirty="0"/>
              <a:t>( char *</a:t>
            </a:r>
            <a:r>
              <a:rPr lang="en-US" altLang="zh-CN" dirty="0" err="1"/>
              <a:t>strToken</a:t>
            </a:r>
            <a:r>
              <a:rPr lang="en-US" altLang="zh-CN" dirty="0"/>
              <a:t>, const char *</a:t>
            </a:r>
            <a:r>
              <a:rPr lang="en-US" altLang="zh-CN" dirty="0" err="1"/>
              <a:t>strDelimit</a:t>
            </a:r>
            <a:r>
              <a:rPr lang="en-US" altLang="zh-CN" dirty="0"/>
              <a:t>, char **</a:t>
            </a:r>
            <a:r>
              <a:rPr lang="en-US" altLang="zh-CN" dirty="0" err="1"/>
              <a:t>buf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 err="1"/>
              <a:t>strcpy</a:t>
            </a:r>
            <a:r>
              <a:rPr lang="zh-CN" altLang="en-US" dirty="0"/>
              <a:t>同理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A2E1F8-2944-47BD-B9A4-C1BA82E70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35119"/>
            <a:ext cx="8789998" cy="14148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172849A-0D45-4AEB-8DFC-AE6A73518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364" y="3071936"/>
            <a:ext cx="6664434" cy="27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0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7C7F7-6C26-4298-8BB0-2F829564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蛮力法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B2183-1E8D-4AF3-9882-8BD42F2F7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外层</a:t>
            </a:r>
            <a:r>
              <a:rPr lang="en-US" altLang="zh-CN" dirty="0"/>
              <a:t>N--</a:t>
            </a:r>
            <a:r>
              <a:rPr lang="zh-CN" altLang="en-US" dirty="0"/>
              <a:t>循环递减</a:t>
            </a:r>
            <a:endParaRPr lang="en-US" altLang="zh-CN" dirty="0"/>
          </a:p>
          <a:p>
            <a:r>
              <a:rPr lang="zh-CN" altLang="en-US" dirty="0"/>
              <a:t>每次判断是否满足条件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F5874D-EB44-4FAD-ABBD-A0BABED912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" t="11646" r="64931" b="14668"/>
          <a:stretch/>
        </p:blipFill>
        <p:spPr>
          <a:xfrm>
            <a:off x="7111013" y="1387061"/>
            <a:ext cx="3897298" cy="478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17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3BFF9-D989-490F-B9C6-AFCF06DE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——</a:t>
            </a:r>
            <a:r>
              <a:rPr lang="zh-CN" altLang="en-US" dirty="0"/>
              <a:t>找规律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994099-1778-4B0F-9F4C-2489A2071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思路：</a:t>
            </a:r>
            <a:endParaRPr lang="en-US" altLang="zh-CN" dirty="0"/>
          </a:p>
          <a:p>
            <a:r>
              <a:rPr lang="zh-CN" altLang="en-US" dirty="0"/>
              <a:t>从个位向高位比较，若不满足递增关系，则高位减</a:t>
            </a:r>
            <a:r>
              <a:rPr lang="en-US" altLang="zh-CN" dirty="0"/>
              <a:t>1</a:t>
            </a:r>
            <a:r>
              <a:rPr lang="zh-CN" altLang="en-US" dirty="0"/>
              <a:t>，之后低位置</a:t>
            </a:r>
            <a:r>
              <a:rPr lang="en-US" altLang="zh-CN" dirty="0"/>
              <a:t>9</a:t>
            </a:r>
          </a:p>
          <a:p>
            <a:endParaRPr lang="en-US" altLang="zh-CN" dirty="0"/>
          </a:p>
          <a:p>
            <a:r>
              <a:rPr lang="zh-CN" altLang="en-US" dirty="0"/>
              <a:t>规律</a:t>
            </a:r>
            <a:endParaRPr lang="en-US" altLang="zh-CN" dirty="0"/>
          </a:p>
          <a:p>
            <a:r>
              <a:rPr lang="en-US" altLang="zh-CN" dirty="0"/>
              <a:t>78764348---78763999---78759999---78699999---77999999</a:t>
            </a:r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BDC11D-8200-4A30-BD64-7C68286514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9" t="15025" r="51274" b="19881"/>
          <a:stretch/>
        </p:blipFill>
        <p:spPr>
          <a:xfrm>
            <a:off x="838200" y="3586578"/>
            <a:ext cx="4092606" cy="27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4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D5120-249D-470A-B54F-151AC838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笨阶乘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29BB8-0F3A-4398-9B4B-6D5DF416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一个笨阶乘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clumsy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：在整数的递减序列中，我们以一个固定顺序的操作符序列来依次替换原有的乘法操作符：乘法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(*)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，除法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(/)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，加法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(+)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和减法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(-)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例如，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clumsy(10) = 10 * 9 / 8 + 7 - 6 * 5 / 4 + 3 - 2 * 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。然而，这些运算仍然使用通常的算术运算顺序：我们在任何加、减步骤之前执行所有的乘法和除法步骤，并且按从左到右处理乘法和除法步骤。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另外，我们使用的除法是地板除法（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floor division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），所以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 * 9 / 8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等于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。这保证结果是一个整数。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3760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24EC4-4F4D-4C03-A0D2-DCD83C51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常规法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8BD18-BD46-4F0A-B747-EBC75679C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按顺序计算</a:t>
            </a:r>
            <a:endParaRPr lang="en-US" altLang="zh-CN" dirty="0"/>
          </a:p>
          <a:p>
            <a:r>
              <a:rPr lang="en-US" altLang="zh-CN" dirty="0">
                <a:highlight>
                  <a:srgbClr val="00FF00"/>
                </a:highlight>
              </a:rPr>
              <a:t>10 </a:t>
            </a:r>
            <a:r>
              <a:rPr lang="zh-CN" altLang="en-US" dirty="0">
                <a:highlight>
                  <a:srgbClr val="00FF00"/>
                </a:highlight>
              </a:rPr>
              <a:t>* </a:t>
            </a:r>
            <a:r>
              <a:rPr lang="en-US" altLang="zh-CN" dirty="0">
                <a:highlight>
                  <a:srgbClr val="00FF00"/>
                </a:highlight>
              </a:rPr>
              <a:t>9 / 8 </a:t>
            </a:r>
            <a:r>
              <a:rPr lang="en-US" altLang="zh-CN" dirty="0"/>
              <a:t>+ 7 – </a:t>
            </a:r>
            <a:r>
              <a:rPr lang="en-US" altLang="zh-CN" dirty="0">
                <a:highlight>
                  <a:srgbClr val="00FF00"/>
                </a:highlight>
              </a:rPr>
              <a:t>6 </a:t>
            </a:r>
            <a:r>
              <a:rPr lang="zh-CN" altLang="en-US" dirty="0">
                <a:highlight>
                  <a:srgbClr val="00FF00"/>
                </a:highlight>
              </a:rPr>
              <a:t>* </a:t>
            </a:r>
            <a:r>
              <a:rPr lang="en-US" altLang="zh-CN" dirty="0">
                <a:highlight>
                  <a:srgbClr val="00FF00"/>
                </a:highlight>
              </a:rPr>
              <a:t>5 / 4 </a:t>
            </a:r>
            <a:r>
              <a:rPr lang="en-US" altLang="zh-CN" dirty="0"/>
              <a:t>+ 3 – </a:t>
            </a:r>
            <a:r>
              <a:rPr lang="en-US" altLang="zh-CN" dirty="0">
                <a:highlight>
                  <a:srgbClr val="00FF00"/>
                </a:highlight>
              </a:rPr>
              <a:t>2 </a:t>
            </a:r>
            <a:r>
              <a:rPr lang="zh-CN" altLang="en-US" dirty="0">
                <a:highlight>
                  <a:srgbClr val="00FF00"/>
                </a:highlight>
              </a:rPr>
              <a:t>* </a:t>
            </a:r>
            <a:r>
              <a:rPr lang="en-US" altLang="zh-CN" dirty="0">
                <a:highlight>
                  <a:srgbClr val="00FF00"/>
                </a:highlight>
              </a:rPr>
              <a:t>1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10 </a:t>
            </a:r>
            <a:r>
              <a:rPr lang="zh-CN" altLang="en-US" dirty="0">
                <a:highlight>
                  <a:srgbClr val="FFFF00"/>
                </a:highlight>
              </a:rPr>
              <a:t>* </a:t>
            </a:r>
            <a:r>
              <a:rPr lang="en-US" altLang="zh-CN" dirty="0">
                <a:highlight>
                  <a:srgbClr val="FFFF00"/>
                </a:highlight>
              </a:rPr>
              <a:t>9 / 8 + 7 </a:t>
            </a:r>
            <a:r>
              <a:rPr lang="en-US" altLang="zh-CN" dirty="0"/>
              <a:t>+</a:t>
            </a:r>
            <a:r>
              <a:rPr lang="zh-CN" altLang="en-US" dirty="0">
                <a:highlight>
                  <a:srgbClr val="FFFF00"/>
                </a:highlight>
              </a:rPr>
              <a:t>（</a:t>
            </a:r>
            <a:r>
              <a:rPr lang="en-US" altLang="zh-CN" dirty="0">
                <a:highlight>
                  <a:srgbClr val="FFFF00"/>
                </a:highlight>
              </a:rPr>
              <a:t>-6</a:t>
            </a:r>
            <a:r>
              <a:rPr lang="zh-CN" altLang="en-US" dirty="0">
                <a:highlight>
                  <a:srgbClr val="FFFF00"/>
                </a:highlight>
              </a:rPr>
              <a:t>）* </a:t>
            </a:r>
            <a:r>
              <a:rPr lang="en-US" altLang="zh-CN" dirty="0">
                <a:highlight>
                  <a:srgbClr val="FFFF00"/>
                </a:highlight>
              </a:rPr>
              <a:t>5 / 4 + 3 </a:t>
            </a:r>
            <a:r>
              <a:rPr lang="en-US" altLang="zh-CN" dirty="0"/>
              <a:t>+</a:t>
            </a:r>
            <a:r>
              <a:rPr lang="zh-CN" altLang="en-US" dirty="0">
                <a:highlight>
                  <a:srgbClr val="00FFFF"/>
                </a:highlight>
              </a:rPr>
              <a:t>（</a:t>
            </a:r>
            <a:r>
              <a:rPr lang="en-US" altLang="zh-CN" dirty="0">
                <a:highlight>
                  <a:srgbClr val="00FFFF"/>
                </a:highlight>
              </a:rPr>
              <a:t>-2</a:t>
            </a:r>
            <a:r>
              <a:rPr lang="zh-CN" altLang="en-US" dirty="0">
                <a:highlight>
                  <a:srgbClr val="00FFFF"/>
                </a:highlight>
              </a:rPr>
              <a:t>）* </a:t>
            </a:r>
            <a:r>
              <a:rPr lang="en-US" altLang="zh-CN" dirty="0">
                <a:highlight>
                  <a:srgbClr val="00FFFF"/>
                </a:highlight>
              </a:rPr>
              <a:t>1</a:t>
            </a:r>
          </a:p>
          <a:p>
            <a:endParaRPr lang="en-US" altLang="zh-CN" dirty="0"/>
          </a:p>
          <a:p>
            <a:r>
              <a:rPr lang="zh-CN" altLang="en-US" dirty="0"/>
              <a:t>一次遍历，使用</a:t>
            </a:r>
            <a:r>
              <a:rPr lang="en-US" altLang="zh-CN" dirty="0"/>
              <a:t>index</a:t>
            </a:r>
            <a:r>
              <a:rPr lang="zh-CN" altLang="en-US" dirty="0"/>
              <a:t>判断对应符号，</a:t>
            </a:r>
            <a:endParaRPr lang="en-US" altLang="zh-CN" dirty="0"/>
          </a:p>
          <a:p>
            <a:r>
              <a:rPr lang="zh-CN" altLang="en-US" dirty="0"/>
              <a:t>在每个加号处，将临时结果</a:t>
            </a:r>
            <a:r>
              <a:rPr lang="en-US" altLang="zh-CN" dirty="0"/>
              <a:t>rate</a:t>
            </a:r>
            <a:r>
              <a:rPr lang="zh-CN" altLang="en-US" dirty="0"/>
              <a:t>置入最终结果</a:t>
            </a:r>
            <a:r>
              <a:rPr lang="en-US" altLang="zh-CN" dirty="0"/>
              <a:t>res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42ABF4-DF69-40EE-AE28-4266AF3403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" t="10385" r="61805" b="12565"/>
          <a:stretch/>
        </p:blipFill>
        <p:spPr>
          <a:xfrm>
            <a:off x="8512946" y="106532"/>
            <a:ext cx="3053918" cy="423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482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F21D6-B8EC-4D41-A4ED-F040256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找规律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23C9E-0651-4E20-AA35-F02DF5260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Clumsy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= 1</a:t>
            </a:r>
          </a:p>
          <a:p>
            <a:r>
              <a:rPr lang="en-US" altLang="zh-CN" dirty="0"/>
              <a:t>Clumsy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= 2</a:t>
            </a:r>
            <a:endParaRPr lang="zh-CN" altLang="en-US" dirty="0"/>
          </a:p>
          <a:p>
            <a:r>
              <a:rPr lang="en-US" altLang="zh-CN" dirty="0"/>
              <a:t>Clumsy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= 6</a:t>
            </a:r>
            <a:endParaRPr lang="zh-CN" altLang="en-US" dirty="0"/>
          </a:p>
          <a:p>
            <a:r>
              <a:rPr lang="en-US" altLang="zh-CN" dirty="0"/>
              <a:t>Clumsy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= 7</a:t>
            </a:r>
            <a:endParaRPr lang="zh-CN" altLang="en-US" dirty="0"/>
          </a:p>
          <a:p>
            <a:r>
              <a:rPr lang="en-US" altLang="zh-CN" dirty="0"/>
              <a:t>Clumsy</a:t>
            </a: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= 7	Clumsy</a:t>
            </a:r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）  </a:t>
            </a:r>
            <a:r>
              <a:rPr lang="en-US" altLang="zh-CN" dirty="0"/>
              <a:t>=11	n%4=1     n+2	</a:t>
            </a:r>
          </a:p>
          <a:p>
            <a:r>
              <a:rPr lang="en-US" altLang="zh-CN" dirty="0"/>
              <a:t>Clumsy</a:t>
            </a: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= 8	Clumsy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r>
              <a:rPr lang="en-US" altLang="zh-CN" dirty="0"/>
              <a:t>=12	n%4=2     n+2</a:t>
            </a:r>
          </a:p>
          <a:p>
            <a:r>
              <a:rPr lang="en-US" altLang="zh-CN" dirty="0"/>
              <a:t>Clumsy</a:t>
            </a: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/>
              <a:t>= 6	Clumsy</a:t>
            </a:r>
            <a:r>
              <a:rPr lang="zh-CN" altLang="en-US" dirty="0"/>
              <a:t>（</a:t>
            </a:r>
            <a:r>
              <a:rPr lang="en-US" altLang="zh-CN" dirty="0"/>
              <a:t>11</a:t>
            </a:r>
            <a:r>
              <a:rPr lang="zh-CN" altLang="en-US" dirty="0"/>
              <a:t>）</a:t>
            </a:r>
            <a:r>
              <a:rPr lang="en-US" altLang="zh-CN" dirty="0"/>
              <a:t>=10	n%4=3     n-1</a:t>
            </a:r>
          </a:p>
          <a:p>
            <a:r>
              <a:rPr lang="en-US" altLang="zh-CN" dirty="0"/>
              <a:t>Clumsy</a:t>
            </a: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r>
              <a:rPr lang="en-US" altLang="zh-CN" dirty="0"/>
              <a:t>= 9	Clumsy</a:t>
            </a:r>
            <a:r>
              <a:rPr lang="zh-CN" altLang="en-US" dirty="0"/>
              <a:t>（</a:t>
            </a:r>
            <a:r>
              <a:rPr lang="en-US" altLang="zh-CN" dirty="0"/>
              <a:t>12</a:t>
            </a:r>
            <a:r>
              <a:rPr lang="zh-CN" altLang="en-US" dirty="0"/>
              <a:t>）</a:t>
            </a:r>
            <a:r>
              <a:rPr lang="en-US" altLang="zh-CN" dirty="0"/>
              <a:t>=13	n%4=0     n+1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A3FA67-2A3A-4E32-BD10-E6F0BAA228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3" t="12676" r="67809" b="15989"/>
          <a:stretch/>
        </p:blipFill>
        <p:spPr>
          <a:xfrm>
            <a:off x="7898296" y="119271"/>
            <a:ext cx="3127514" cy="36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777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99E69-87B0-4B18-8D1B-C58D3B2A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复原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FB8FA-21A2-475C-BDE2-DDEFD12BC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给定一个只包含数字的字符串，复原它并返回所有可能的 </a:t>
            </a:r>
            <a:r>
              <a:rPr lang="en-US" altLang="zh-CN" dirty="0"/>
              <a:t>IP </a:t>
            </a:r>
            <a:r>
              <a:rPr lang="zh-CN" altLang="en-US" dirty="0"/>
              <a:t>地址格式。</a:t>
            </a:r>
          </a:p>
          <a:p>
            <a:endParaRPr lang="zh-CN" altLang="en-US" dirty="0"/>
          </a:p>
          <a:p>
            <a:r>
              <a:rPr lang="en-US" altLang="zh-CN" dirty="0"/>
              <a:t>&gt; </a:t>
            </a:r>
            <a:r>
              <a:rPr lang="zh-CN" altLang="en-US" dirty="0"/>
              <a:t>例：</a:t>
            </a:r>
            <a:endParaRPr lang="en-US" altLang="zh-CN" dirty="0"/>
          </a:p>
          <a:p>
            <a:r>
              <a:rPr lang="zh-CN" altLang="en-US" dirty="0"/>
              <a:t>输入</a:t>
            </a:r>
            <a:r>
              <a:rPr lang="en-US" altLang="zh-CN" dirty="0"/>
              <a:t>: "25525511135"</a:t>
            </a:r>
          </a:p>
          <a:p>
            <a:r>
              <a:rPr lang="zh-CN" altLang="en-US" dirty="0"/>
              <a:t>输出</a:t>
            </a:r>
            <a:r>
              <a:rPr lang="en-US" altLang="zh-CN" dirty="0"/>
              <a:t>: ["255.255.11.135", "255.255.111.35"]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043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3582A-A92E-46CA-A96B-1EB61601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5C4F7-44E6-44CD-9283-E9B186F84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9118DE-1A86-4ADD-96DC-2AFC677C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58612" cy="55973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06C687-5CF5-4A68-AC75-378BD2212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713" y="980982"/>
            <a:ext cx="6125390" cy="48960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62AECE-EF67-4E78-B19E-B1B8DC50A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433" y="1968370"/>
            <a:ext cx="7918882" cy="43435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DCF8DF-4628-4483-A071-A16E348B3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2887" y="3431314"/>
            <a:ext cx="8089113" cy="343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53179-1A8C-4EA8-96AB-1376EF63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蛮力法 三重循环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9A1CC-E97E-435F-A071-836D5FA01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三循环，将字符串分解为四个字段，</a:t>
            </a:r>
            <a:endParaRPr lang="en-US" altLang="zh-CN" dirty="0"/>
          </a:p>
          <a:p>
            <a:r>
              <a:rPr lang="zh-CN" altLang="en-US" dirty="0"/>
              <a:t>判断四字段是否都合法。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pPr lvl="1"/>
            <a:r>
              <a:rPr lang="zh-CN" altLang="en-US" dirty="0"/>
              <a:t>若字段长大于</a:t>
            </a:r>
            <a:r>
              <a:rPr lang="en-US" altLang="zh-CN" dirty="0"/>
              <a:t>1</a:t>
            </a:r>
            <a:r>
              <a:rPr lang="zh-CN" altLang="en-US" dirty="0"/>
              <a:t>，则不能以</a:t>
            </a:r>
            <a:r>
              <a:rPr lang="en-US" altLang="zh-CN" dirty="0"/>
              <a:t>0</a:t>
            </a:r>
            <a:r>
              <a:rPr lang="zh-CN" altLang="en-US" dirty="0"/>
              <a:t>开头，类似</a:t>
            </a:r>
            <a:r>
              <a:rPr lang="en-US" altLang="zh-CN" dirty="0"/>
              <a:t>1.0.10.1</a:t>
            </a:r>
            <a:r>
              <a:rPr lang="zh-CN" altLang="en-US" dirty="0"/>
              <a:t>是可行的</a:t>
            </a:r>
            <a:endParaRPr lang="en-US" altLang="zh-CN" dirty="0"/>
          </a:p>
          <a:p>
            <a:pPr lvl="1"/>
            <a:r>
              <a:rPr lang="zh-CN" altLang="en-US" dirty="0"/>
              <a:t>字段不能大于</a:t>
            </a:r>
            <a:r>
              <a:rPr lang="en-US" altLang="zh-CN" dirty="0"/>
              <a:t>255</a:t>
            </a:r>
          </a:p>
          <a:p>
            <a:pPr lvl="1"/>
            <a:r>
              <a:rPr lang="en-US" altLang="zh-CN" dirty="0"/>
              <a:t>0&lt;</a:t>
            </a:r>
            <a:r>
              <a:rPr lang="zh-CN" altLang="en-US" dirty="0"/>
              <a:t>字段长</a:t>
            </a:r>
            <a:r>
              <a:rPr lang="en-US" altLang="zh-CN" dirty="0"/>
              <a:t>&lt;4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AC9813-D5DF-4C29-9C35-854F44EDD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3" t="7639" r="41815" b="9930"/>
          <a:stretch/>
        </p:blipFill>
        <p:spPr>
          <a:xfrm>
            <a:off x="7691021" y="602410"/>
            <a:ext cx="4500979" cy="56531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DBAD97-7672-41B1-936C-24AC1F8559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" t="11122" r="18745" b="14322"/>
          <a:stretch/>
        </p:blipFill>
        <p:spPr>
          <a:xfrm>
            <a:off x="301841" y="131792"/>
            <a:ext cx="7128769" cy="365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0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E3A57-D232-4990-9EE3-448AA8F5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回溯法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F295F6B-DE72-4A01-9031-64C1033B6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0" t="6267" r="8168" b="11275"/>
          <a:stretch/>
        </p:blipFill>
        <p:spPr>
          <a:xfrm>
            <a:off x="4220592" y="177554"/>
            <a:ext cx="8643350" cy="6680446"/>
          </a:xfrm>
        </p:spPr>
      </p:pic>
    </p:spTree>
    <p:extLst>
      <p:ext uri="{BB962C8B-B14F-4D97-AF65-F5344CB8AC3E}">
        <p14:creationId xmlns:p14="http://schemas.microsoft.com/office/powerpoint/2010/main" val="27476828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DD32E-FED0-461E-9063-6F973A25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回溯法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19143-2AD7-4982-9FDF-2ACAA7C6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回溯函数的参数：</a:t>
            </a:r>
            <a:endParaRPr lang="en-US" altLang="zh-CN" dirty="0"/>
          </a:p>
          <a:p>
            <a:pPr lvl="1"/>
            <a:r>
              <a:rPr lang="zh-CN" altLang="en-US" dirty="0"/>
              <a:t>结果集</a:t>
            </a:r>
            <a:r>
              <a:rPr lang="en-US" altLang="zh-CN" dirty="0"/>
              <a:t>res</a:t>
            </a:r>
          </a:p>
          <a:p>
            <a:pPr lvl="1"/>
            <a:r>
              <a:rPr lang="zh-CN" altLang="en-US" dirty="0"/>
              <a:t>剩余需处理的字段数</a:t>
            </a:r>
            <a:r>
              <a:rPr lang="en-US" altLang="zh-CN" dirty="0"/>
              <a:t>k</a:t>
            </a:r>
          </a:p>
          <a:p>
            <a:pPr lvl="1"/>
            <a:r>
              <a:rPr lang="zh-CN" altLang="en-US" dirty="0"/>
              <a:t>剩余需要处理的字符串</a:t>
            </a:r>
            <a:r>
              <a:rPr lang="en-US" altLang="zh-CN" dirty="0"/>
              <a:t>s</a:t>
            </a:r>
          </a:p>
          <a:p>
            <a:pPr lvl="1"/>
            <a:r>
              <a:rPr lang="zh-CN" altLang="en-US" dirty="0"/>
              <a:t>已经处理好的字符串</a:t>
            </a:r>
            <a:r>
              <a:rPr lang="en-US" altLang="zh-CN" dirty="0"/>
              <a:t>out</a:t>
            </a:r>
          </a:p>
          <a:p>
            <a:r>
              <a:rPr lang="zh-CN" altLang="en-US" dirty="0"/>
              <a:t>循环中每次加上一位字符后进行递归</a:t>
            </a:r>
            <a:endParaRPr lang="en-US" altLang="zh-CN" dirty="0"/>
          </a:p>
          <a:p>
            <a:r>
              <a:rPr lang="zh-CN" altLang="en-US" dirty="0"/>
              <a:t>提前结束的条件：</a:t>
            </a:r>
            <a:endParaRPr lang="en-US" altLang="zh-CN" dirty="0"/>
          </a:p>
          <a:p>
            <a:pPr lvl="1"/>
            <a:r>
              <a:rPr lang="zh-CN" altLang="en-US" dirty="0"/>
              <a:t>剩余长度</a:t>
            </a:r>
            <a:r>
              <a:rPr lang="en-US" altLang="zh-CN" dirty="0"/>
              <a:t>&gt;</a:t>
            </a:r>
            <a:r>
              <a:rPr lang="zh-CN" altLang="en-US" dirty="0"/>
              <a:t>剩余字段数*</a:t>
            </a:r>
            <a:r>
              <a:rPr lang="en-US" altLang="zh-CN" dirty="0"/>
              <a:t>3</a:t>
            </a:r>
          </a:p>
          <a:p>
            <a:pPr lvl="1"/>
            <a:r>
              <a:rPr lang="zh-CN" altLang="en-US" dirty="0"/>
              <a:t>剩余长度</a:t>
            </a:r>
            <a:r>
              <a:rPr lang="en-US" altLang="zh-CN" dirty="0"/>
              <a:t>&lt;</a:t>
            </a:r>
            <a:r>
              <a:rPr lang="zh-CN" altLang="en-US" dirty="0"/>
              <a:t>剩余字段数*</a:t>
            </a:r>
            <a:r>
              <a:rPr lang="en-US" altLang="zh-CN" dirty="0"/>
              <a:t>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A5DC8C-DB31-4530-B4DB-72DB2FA7E5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" t="11303" r="37667" b="18226"/>
          <a:stretch/>
        </p:blipFill>
        <p:spPr>
          <a:xfrm>
            <a:off x="5072110" y="87382"/>
            <a:ext cx="6779094" cy="378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0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7A8F2-5DF1-4AF6-80D4-4BBF7B458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79837"/>
            <a:ext cx="10058400" cy="3849624"/>
          </a:xfrm>
        </p:spPr>
        <p:txBody>
          <a:bodyPr/>
          <a:lstStyle/>
          <a:p>
            <a:r>
              <a:rPr lang="zh-CN" altLang="en-US" dirty="0"/>
              <a:t>不是所有的控件路径都返回值</a:t>
            </a:r>
            <a:endParaRPr lang="en-US" altLang="zh-CN" dirty="0"/>
          </a:p>
          <a:p>
            <a:pPr lvl="1"/>
            <a:r>
              <a:rPr lang="zh-CN" altLang="en-US" dirty="0"/>
              <a:t>解决方法：函数申明的返回值不是</a:t>
            </a:r>
            <a:r>
              <a:rPr lang="en-US" altLang="zh-CN" dirty="0"/>
              <a:t>void</a:t>
            </a:r>
            <a:r>
              <a:rPr lang="zh-CN" altLang="en-US" dirty="0"/>
              <a:t>，但是却没有返回值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r>
              <a:rPr lang="zh-CN" altLang="en-US" dirty="0"/>
              <a:t>必须定义入口点</a:t>
            </a:r>
            <a:endParaRPr lang="en-US" altLang="zh-CN" dirty="0"/>
          </a:p>
          <a:p>
            <a:pPr lvl="1"/>
            <a:r>
              <a:rPr lang="zh-CN" altLang="en-US" dirty="0"/>
              <a:t>注意是否存在</a:t>
            </a:r>
            <a:r>
              <a:rPr lang="en-US" altLang="zh-CN" dirty="0"/>
              <a:t>main</a:t>
            </a:r>
            <a:r>
              <a:rPr lang="zh-CN" altLang="en-US" dirty="0"/>
              <a:t>函数，以及写的是</a:t>
            </a:r>
            <a:r>
              <a:rPr lang="en-US" altLang="zh-CN" dirty="0"/>
              <a:t>main</a:t>
            </a:r>
            <a:r>
              <a:rPr lang="zh-CN" altLang="en-US" dirty="0"/>
              <a:t>还是</a:t>
            </a:r>
            <a:r>
              <a:rPr lang="en-US" altLang="zh-CN" dirty="0" err="1"/>
              <a:t>mian</a:t>
            </a:r>
            <a:r>
              <a:rPr lang="en-US" altLang="zh-CN" dirty="0"/>
              <a:t>(</a:t>
            </a:r>
            <a:r>
              <a:rPr lang="zh-CN" altLang="en-US" dirty="0"/>
              <a:t>面</a:t>
            </a:r>
            <a:r>
              <a:rPr lang="en-US" altLang="zh-CN" dirty="0"/>
              <a:t>)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r>
              <a:rPr lang="en-US" altLang="zh-CN" dirty="0"/>
              <a:t>warning C4091:</a:t>
            </a:r>
            <a:r>
              <a:rPr lang="zh-CN" altLang="en-US" dirty="0"/>
              <a:t>“</a:t>
            </a:r>
            <a:r>
              <a:rPr lang="en-US" altLang="zh-CN" dirty="0"/>
              <a:t>typedef ”: </a:t>
            </a:r>
            <a:r>
              <a:rPr lang="zh-CN" altLang="en-US" dirty="0"/>
              <a:t>没有声明变量时忽略“</a:t>
            </a:r>
            <a:r>
              <a:rPr lang="en-US" altLang="zh-CN" dirty="0" err="1"/>
              <a:t>xxxx</a:t>
            </a:r>
            <a:r>
              <a:rPr lang="en-US" altLang="zh-CN" dirty="0"/>
              <a:t>”</a:t>
            </a:r>
            <a:r>
              <a:rPr lang="zh-CN" altLang="en-US" dirty="0"/>
              <a:t>的左侧</a:t>
            </a:r>
            <a:endParaRPr lang="en-US" altLang="zh-CN" dirty="0"/>
          </a:p>
          <a:p>
            <a:pPr lvl="1"/>
            <a:r>
              <a:rPr lang="en-US" altLang="zh-CN" dirty="0"/>
              <a:t>typedef</a:t>
            </a:r>
            <a:r>
              <a:rPr lang="zh-CN" altLang="en-US" dirty="0"/>
              <a:t>是为了定义别名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2B1AD50-C610-4180-972E-A51A1BC36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429000"/>
            <a:ext cx="3917288" cy="1343722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060AD4F-5BDB-4668-8772-6C87E8C6D1E3}"/>
              </a:ext>
            </a:extLst>
          </p:cNvPr>
          <p:cNvCxnSpPr/>
          <p:nvPr/>
        </p:nvCxnSpPr>
        <p:spPr>
          <a:xfrm flipH="1">
            <a:off x="3557239" y="3021980"/>
            <a:ext cx="1426849" cy="490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EC1727E3-4368-4AE4-9516-4D4008617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559" y="3429000"/>
            <a:ext cx="4004818" cy="13437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A599A5-705B-4B67-B59F-73B514643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559" y="4967921"/>
            <a:ext cx="3380753" cy="142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2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E5146-7B62-4471-BA7D-8230E6CF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插件补充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98D701D-8AA2-47FB-94CE-7CB53F235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751621"/>
            <a:ext cx="9946876" cy="115855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9E73D7D-BE16-4C51-8A89-6BD844B1439D}"/>
              </a:ext>
            </a:extLst>
          </p:cNvPr>
          <p:cNvSpPr txBox="1"/>
          <p:nvPr/>
        </p:nvSpPr>
        <p:spPr>
          <a:xfrm>
            <a:off x="1066800" y="3148717"/>
            <a:ext cx="9946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、如果已经下载过题目，再次登录，在选中需要进入的考试之后，点击“已下载题目，直接进入考试”即可，不需要重复下载。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、插件必须在校园网环境下登录、下载、上传，编码时断网不必担心。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、一次考试多道题目时，请务必按照</a:t>
            </a:r>
            <a:r>
              <a:rPr lang="en-US" altLang="zh-CN" dirty="0"/>
              <a:t>Moodle</a:t>
            </a:r>
            <a:r>
              <a:rPr lang="zh-CN" altLang="en-US" dirty="0"/>
              <a:t>上的说明将所有题目建立在同一个</a:t>
            </a:r>
            <a:r>
              <a:rPr lang="en-US" altLang="zh-CN" dirty="0"/>
              <a:t>solution</a:t>
            </a:r>
            <a:r>
              <a:rPr lang="zh-CN" altLang="en-US" dirty="0"/>
              <a:t>下，否则只能恢复其中一题代码。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767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640"/>
            <a:ext cx="12192000" cy="518887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695184"/>
            <a:ext cx="12192000" cy="972457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40019" y="2898887"/>
            <a:ext cx="9446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C++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第一次作业题解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3D75939-114B-4839-B0C9-2B8475E4B269}"/>
              </a:ext>
            </a:extLst>
          </p:cNvPr>
          <p:cNvGrpSpPr/>
          <p:nvPr/>
        </p:nvGrpSpPr>
        <p:grpSpPr>
          <a:xfrm>
            <a:off x="10910985" y="1963404"/>
            <a:ext cx="576000" cy="576000"/>
            <a:chOff x="10920675" y="2008140"/>
            <a:chExt cx="576000" cy="576000"/>
          </a:xfrm>
        </p:grpSpPr>
        <p:sp>
          <p:nvSpPr>
            <p:cNvPr id="15" name="矩形 14"/>
            <p:cNvSpPr/>
            <p:nvPr/>
          </p:nvSpPr>
          <p:spPr>
            <a:xfrm>
              <a:off x="11172675" y="2260140"/>
              <a:ext cx="324000" cy="324000"/>
            </a:xfrm>
            <a:prstGeom prst="rect">
              <a:avLst/>
            </a:prstGeom>
            <a:solidFill>
              <a:srgbClr val="8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0920675" y="2008140"/>
              <a:ext cx="252000" cy="252000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</p:grp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1486985" y="2931147"/>
            <a:ext cx="555624" cy="489479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3287B45-9204-424A-B402-05224D6145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2" y="2305903"/>
            <a:ext cx="1754367" cy="219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1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40B61A-412F-4E7D-B391-7BBEFC459E72}"/>
              </a:ext>
            </a:extLst>
          </p:cNvPr>
          <p:cNvSpPr txBox="1"/>
          <p:nvPr/>
        </p:nvSpPr>
        <p:spPr>
          <a:xfrm>
            <a:off x="1537854" y="3016409"/>
            <a:ext cx="91162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Q1-4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69107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1DA832BC-6251-4CB1-8215-8E6DF56FB25E}"/>
              </a:ext>
            </a:extLst>
          </p:cNvPr>
          <p:cNvSpPr txBox="1">
            <a:spLocks/>
          </p:cNvSpPr>
          <p:nvPr/>
        </p:nvSpPr>
        <p:spPr>
          <a:xfrm>
            <a:off x="13313707" y="6276014"/>
            <a:ext cx="1042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D91E7F-84B6-4064-9D4E-CC7D244BCA04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/>
              <a:cs typeface="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CF96E2EA-055B-4CA2-870B-B37A1AE89EA4}"/>
              </a:ext>
            </a:extLst>
          </p:cNvPr>
          <p:cNvSpPr txBox="1">
            <a:spLocks/>
          </p:cNvSpPr>
          <p:nvPr/>
        </p:nvSpPr>
        <p:spPr>
          <a:xfrm>
            <a:off x="800314" y="200098"/>
            <a:ext cx="8125656" cy="52322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A005F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文件字符数统计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A005F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</a:t>
            </a:r>
          </a:p>
        </p:txBody>
      </p:sp>
      <p:sp>
        <p:nvSpPr>
          <p:cNvPr id="21" name="内容占位符 3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342" y="1562412"/>
            <a:ext cx="10651767" cy="3733176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B98699-4F6A-C340-8A8C-C2B64D7B4D36}"/>
              </a:ext>
            </a:extLst>
          </p:cNvPr>
          <p:cNvSpPr txBox="1"/>
          <p:nvPr/>
        </p:nvSpPr>
        <p:spPr>
          <a:xfrm>
            <a:off x="924082" y="1562412"/>
            <a:ext cx="10288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解题思路：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	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遍历文件中所有字符，如果字符为字母，则将对应字母的计数器加一，遍历完成后对计数数组进行排序。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3CD44F-92FD-1647-B959-C61C518DB534}"/>
              </a:ext>
            </a:extLst>
          </p:cNvPr>
          <p:cNvSpPr txBox="1"/>
          <p:nvPr/>
        </p:nvSpPr>
        <p:spPr>
          <a:xfrm>
            <a:off x="979153" y="3601835"/>
            <a:ext cx="10233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优化：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	1.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避免每次只读一个字符，使用缓冲区读取后对缓冲区进行遍历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	2.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不需要直接定义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map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，使用长度为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26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的数组替代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8840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20*f*1"/>
  <p:tag name="KSO_WM_UNIT_CLEAR" val="1"/>
  <p:tag name="KSO_WM_UNIT_LAYERLEVEL" val="1"/>
  <p:tag name="KSO_WM_UNIT_VALUE" val="100"/>
  <p:tag name="KSO_WM_UNIT_HIGHLIGHT" val="0"/>
  <p:tag name="KSO_WM_UNIT_COMPATIBLE" val="0"/>
  <p:tag name="KSO_WM_UNIT_PRESET_TEXT_INDEX" val="4"/>
  <p:tag name="KSO_WM_UNIT_PRESET_TEXT_LEN" val="1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20*f*1"/>
  <p:tag name="KSO_WM_UNIT_CLEAR" val="1"/>
  <p:tag name="KSO_WM_UNIT_LAYERLEVEL" val="1"/>
  <p:tag name="KSO_WM_UNIT_VALUE" val="100"/>
  <p:tag name="KSO_WM_UNIT_HIGHLIGHT" val="0"/>
  <p:tag name="KSO_WM_UNIT_COMPATIBLE" val="0"/>
  <p:tag name="KSO_WM_UNIT_PRESET_TEXT_INDEX" val="4"/>
  <p:tag name="KSO_WM_UNIT_PRESET_TEXT_LEN" val="1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20*f*1"/>
  <p:tag name="KSO_WM_UNIT_CLEAR" val="1"/>
  <p:tag name="KSO_WM_UNIT_LAYERLEVEL" val="1"/>
  <p:tag name="KSO_WM_UNIT_VALUE" val="100"/>
  <p:tag name="KSO_WM_UNIT_HIGHLIGHT" val="0"/>
  <p:tag name="KSO_WM_UNIT_COMPATIBLE" val="0"/>
  <p:tag name="KSO_WM_UNIT_PRESET_TEXT_INDEX" val="4"/>
  <p:tag name="KSO_WM_UNIT_PRESET_TEXT_LEN" val="1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20*f*1"/>
  <p:tag name="KSO_WM_UNIT_CLEAR" val="1"/>
  <p:tag name="KSO_WM_UNIT_LAYERLEVEL" val="1"/>
  <p:tag name="KSO_WM_UNIT_VALUE" val="100"/>
  <p:tag name="KSO_WM_UNIT_HIGHLIGHT" val="0"/>
  <p:tag name="KSO_WM_UNIT_COMPATIBLE" val="0"/>
  <p:tag name="KSO_WM_UNIT_PRESET_TEXT_INDEX" val="4"/>
  <p:tag name="KSO_WM_UNIT_PRESET_TEXT_LEN" val="1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20*f*1"/>
  <p:tag name="KSO_WM_UNIT_CLEAR" val="1"/>
  <p:tag name="KSO_WM_UNIT_LAYERLEVEL" val="1"/>
  <p:tag name="KSO_WM_UNIT_VALUE" val="100"/>
  <p:tag name="KSO_WM_UNIT_HIGHLIGHT" val="0"/>
  <p:tag name="KSO_WM_UNIT_COMPATIBLE" val="0"/>
  <p:tag name="KSO_WM_UNIT_PRESET_TEXT_INDEX" val="4"/>
  <p:tag name="KSO_WM_UNIT_PRESET_TEXT_LEN" val="1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20*f*1"/>
  <p:tag name="KSO_WM_UNIT_CLEAR" val="1"/>
  <p:tag name="KSO_WM_UNIT_LAYERLEVEL" val="1"/>
  <p:tag name="KSO_WM_UNIT_VALUE" val="100"/>
  <p:tag name="KSO_WM_UNIT_HIGHLIGHT" val="0"/>
  <p:tag name="KSO_WM_UNIT_COMPATIBLE" val="0"/>
  <p:tag name="KSO_WM_UNIT_PRESET_TEXT_INDEX" val="4"/>
  <p:tag name="KSO_WM_UNIT_PRESET_TEXT_LEN" val="1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20*f*1"/>
  <p:tag name="KSO_WM_UNIT_CLEAR" val="1"/>
  <p:tag name="KSO_WM_UNIT_LAYERLEVEL" val="1"/>
  <p:tag name="KSO_WM_UNIT_VALUE" val="100"/>
  <p:tag name="KSO_WM_UNIT_HIGHLIGHT" val="0"/>
  <p:tag name="KSO_WM_UNIT_COMPATIBLE" val="0"/>
  <p:tag name="KSO_WM_UNIT_PRESET_TEXT_INDEX" val="4"/>
  <p:tag name="KSO_WM_UNIT_PRESET_TEXT_LEN" val="12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3841"/>
      </a:dk2>
      <a:lt2>
        <a:srgbClr val="E3E2E8"/>
      </a:lt2>
      <a:accent1>
        <a:srgbClr val="9AA81E"/>
      </a:accent1>
      <a:accent2>
        <a:srgbClr val="D09517"/>
      </a:accent2>
      <a:accent3>
        <a:srgbClr val="E75C29"/>
      </a:accent3>
      <a:accent4>
        <a:srgbClr val="D51734"/>
      </a:accent4>
      <a:accent5>
        <a:srgbClr val="E72995"/>
      </a:accent5>
      <a:accent6>
        <a:srgbClr val="D517D2"/>
      </a:accent6>
      <a:hlink>
        <a:srgbClr val="C85A86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答辩ppt  -  只读" id="{6FBAD95F-19DF-774A-9A58-A9057692F659}" vid="{776656CF-65E9-334B-A7D2-E362899DF7D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1937</Words>
  <Application>Microsoft Office PowerPoint</Application>
  <PresentationFormat>宽屏</PresentationFormat>
  <Paragraphs>267</Paragraphs>
  <Slides>49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等线</vt:lpstr>
      <vt:lpstr>等线 Light</vt:lpstr>
      <vt:lpstr>宋体</vt:lpstr>
      <vt:lpstr>微软雅黑</vt:lpstr>
      <vt:lpstr>Arial</vt:lpstr>
      <vt:lpstr>Calibri</vt:lpstr>
      <vt:lpstr>Century Gothic</vt:lpstr>
      <vt:lpstr>Garamond</vt:lpstr>
      <vt:lpstr>Gill Sans MT</vt:lpstr>
      <vt:lpstr>Times New Roman</vt:lpstr>
      <vt:lpstr>SavonVTI</vt:lpstr>
      <vt:lpstr>Office 主题</vt:lpstr>
      <vt:lpstr>Office 主题​​</vt:lpstr>
      <vt:lpstr>C++习题课 </vt:lpstr>
      <vt:lpstr>warning C4018: “&lt;”: 有符号/无符号不匹配</vt:lpstr>
      <vt:lpstr> </vt:lpstr>
      <vt:lpstr>PowerPoint 演示文稿</vt:lpstr>
      <vt:lpstr>PowerPoint 演示文稿</vt:lpstr>
      <vt:lpstr>插件补充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第一次上机作业</vt:lpstr>
      <vt:lpstr>1.最大乘积子串</vt:lpstr>
      <vt:lpstr>同学们的解法</vt:lpstr>
      <vt:lpstr>问题</vt:lpstr>
      <vt:lpstr>解决思路</vt:lpstr>
      <vt:lpstr>状态转移方程</vt:lpstr>
      <vt:lpstr>乘积最大子串代码</vt:lpstr>
      <vt:lpstr>乘积最大子串代码2</vt:lpstr>
      <vt:lpstr>2.多项式相加</vt:lpstr>
      <vt:lpstr>同学们的解法</vt:lpstr>
      <vt:lpstr>解决思路</vt:lpstr>
      <vt:lpstr>多项式相加代码</vt:lpstr>
      <vt:lpstr>多项式相加代码</vt:lpstr>
      <vt:lpstr>3.最大回文子串</vt:lpstr>
      <vt:lpstr>同学们的解法</vt:lpstr>
      <vt:lpstr>解决思路</vt:lpstr>
      <vt:lpstr>动态规划讲解</vt:lpstr>
      <vt:lpstr>动态规划代码</vt:lpstr>
      <vt:lpstr>动态规划代码2</vt:lpstr>
      <vt:lpstr>PowerPoint 演示文稿</vt:lpstr>
      <vt:lpstr>8.求每位单调递增的数字</vt:lpstr>
      <vt:lpstr>共性问题</vt:lpstr>
      <vt:lpstr>蛮力法</vt:lpstr>
      <vt:lpstr>优化——找规律</vt:lpstr>
      <vt:lpstr>9.笨阶乘</vt:lpstr>
      <vt:lpstr>常规法</vt:lpstr>
      <vt:lpstr>找规律</vt:lpstr>
      <vt:lpstr>10.复原IP地址</vt:lpstr>
      <vt:lpstr>PowerPoint 演示文稿</vt:lpstr>
      <vt:lpstr>蛮力法 三重循环</vt:lpstr>
      <vt:lpstr>回溯法</vt:lpstr>
      <vt:lpstr>回溯法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C++习题课 </dc:title>
  <dc:creator>Cai Alexander</dc:creator>
  <cp:lastModifiedBy>Cai Alexander</cp:lastModifiedBy>
  <cp:revision>27</cp:revision>
  <dcterms:created xsi:type="dcterms:W3CDTF">2019-10-14T10:38:36Z</dcterms:created>
  <dcterms:modified xsi:type="dcterms:W3CDTF">2019-10-15T09:21:21Z</dcterms:modified>
</cp:coreProperties>
</file>