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2" r:id="rId2"/>
    <p:sldId id="283" r:id="rId3"/>
    <p:sldId id="277" r:id="rId4"/>
    <p:sldId id="281" r:id="rId5"/>
    <p:sldId id="284" r:id="rId6"/>
    <p:sldId id="28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3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8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6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/>
              <a:t>"))</a:t>
            </a:r>
            <a:endParaRPr lang="ru-RU" dirty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/>
          </a:p>
          <a:p>
            <a:r>
              <a:rPr lang="ru-RU" dirty="0"/>
              <a:t>--------------------------------------------------------------------------------------------</a:t>
            </a:r>
          </a:p>
          <a:p>
            <a:endParaRPr lang="ru-RU" dirty="0"/>
          </a:p>
          <a:p>
            <a:r>
              <a:rPr lang="en-US" dirty="0" err="1"/>
              <a:t>bp</a:t>
            </a:r>
            <a:r>
              <a:rPr lang="en-US" dirty="0"/>
              <a:t>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"identity")</a:t>
            </a:r>
            <a:endParaRPr lang="ru-RU" dirty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start=0)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/>
          </a:p>
          <a:p>
            <a:r>
              <a:rPr lang="ru-RU" i="1" dirty="0"/>
              <a:t>		</a:t>
            </a:r>
            <a:r>
              <a:rPr lang="en-US" i="1" dirty="0" err="1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</a:p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r>
              <a:rPr lang="en-US" dirty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/>
              <a:t>df</a:t>
            </a:r>
            <a:r>
              <a:rPr lang="en-US" dirty="0"/>
              <a:t>[!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endParaRPr lang="en-US" dirty="0"/>
          </a:p>
          <a:p>
            <a:r>
              <a:rPr lang="en-US" dirty="0"/>
              <a:t>library(mice)</a:t>
            </a:r>
          </a:p>
          <a:p>
            <a:r>
              <a:rPr lang="en-US" dirty="0"/>
              <a:t>#</a:t>
            </a:r>
            <a:r>
              <a:rPr lang="ru-RU" dirty="0"/>
              <a:t>описательная статистика</a:t>
            </a:r>
          </a:p>
          <a:p>
            <a:r>
              <a:rPr lang="en-US" dirty="0" err="1"/>
              <a:t>md.pattern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  <a:endParaRPr lang="ru-RU" dirty="0"/>
          </a:p>
          <a:p>
            <a:r>
              <a:rPr lang="en-US" dirty="0" err="1"/>
              <a:t>matrixplot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en-US" dirty="0"/>
              <a:t>#</a:t>
            </a:r>
            <a:r>
              <a:rPr lang="ru-RU" dirty="0"/>
              <a:t>метод заполнения</a:t>
            </a:r>
          </a:p>
          <a:p>
            <a:r>
              <a:rPr lang="en-US" dirty="0"/>
              <a:t>imp &lt;- mice(</a:t>
            </a:r>
            <a:r>
              <a:rPr lang="en-US" dirty="0" err="1"/>
              <a:t>df</a:t>
            </a:r>
            <a:r>
              <a:rPr lang="en-US" dirty="0"/>
              <a:t>, 5, seed=1234) #method </a:t>
            </a:r>
            <a:r>
              <a:rPr lang="ru-RU" dirty="0"/>
              <a:t>– параметр метода</a:t>
            </a:r>
          </a:p>
          <a:p>
            <a:r>
              <a:rPr lang="en-US" dirty="0"/>
              <a:t>fit &lt;- with(imp, analysis) </a:t>
            </a:r>
            <a:endParaRPr lang="ru-RU" dirty="0"/>
          </a:p>
          <a:p>
            <a:r>
              <a:rPr lang="en-US" dirty="0"/>
              <a:t>Polled &lt;- pool(fit) </a:t>
            </a:r>
          </a:p>
          <a:p>
            <a:r>
              <a:rPr lang="en-US" dirty="0"/>
              <a:t>summary(pooled)</a:t>
            </a:r>
          </a:p>
          <a:p>
            <a:r>
              <a:rPr lang="en-US" dirty="0"/>
              <a:t>res &lt;- complete(imp, action=3)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Day6-titanik.csv</a:t>
            </a:r>
            <a:r>
              <a:rPr lang="ru-RU" sz="2400" dirty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Посчитать средний возраст выжившего пассажира.</a:t>
            </a:r>
          </a:p>
          <a:p>
            <a:pPr marL="457200" indent="-457200">
              <a:buAutoNum type="arabicPeriod"/>
            </a:pPr>
            <a:r>
              <a:rPr lang="ru-RU" sz="2400" dirty="0"/>
              <a:t>Определить, распределен ли возраст умерших пассажиров по нормальному закону.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круговую диаграмму количества пассажиров по номеру класса.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три кластера пассажиров по возрасту, стоимости билета и выживаемости.</a:t>
            </a:r>
            <a:r>
              <a:rPr lang="en-US" sz="2400" dirty="0"/>
              <a:t> </a:t>
            </a:r>
            <a:r>
              <a:rPr lang="ru-RU" sz="2400" dirty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Приведение значений к безразмерной шкале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]</a:t>
                </a:r>
              </a:p>
              <a:p>
                <a:r>
                  <a:rPr lang="en-US" sz="2400" dirty="0"/>
                  <a:t>1) </a:t>
                </a:r>
                <a:r>
                  <a:rPr lang="ru-RU" sz="2400" dirty="0"/>
                  <a:t>Метод </a:t>
                </a:r>
                <a:r>
                  <a:rPr lang="en-US" sz="2400" dirty="0"/>
                  <a:t>min-max;</a:t>
                </a:r>
                <a:endParaRPr lang="ru-RU" sz="2400" dirty="0"/>
              </a:p>
              <a:p>
                <a:r>
                  <a:rPr lang="en-US" sz="2400" dirty="0"/>
                  <a:t>X=(x-min)/(max-min)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Стандартизация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3) </a:t>
                </a:r>
                <a:r>
                  <a:rPr lang="ru-RU" sz="2400" dirty="0"/>
                  <a:t>Логистическая нормализация</a:t>
                </a:r>
                <a:endParaRPr lang="uk-UA" sz="2400" dirty="0"/>
              </a:p>
              <a:p>
                <a:r>
                  <a:rPr lang="en-US" sz="2400" dirty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^(-1)</a:t>
                </a:r>
              </a:p>
              <a:p>
                <a:r>
                  <a:rPr lang="uk-UA" sz="2400" dirty="0"/>
                  <a:t>Необходима для </a:t>
                </a:r>
                <a:r>
                  <a:rPr lang="uk-UA" sz="2400" dirty="0" err="1"/>
                  <a:t>построения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агрегирующих</a:t>
                </a:r>
                <a:r>
                  <a:rPr lang="uk-UA" sz="2400" dirty="0"/>
                  <a:t> </a:t>
                </a:r>
                <a:r>
                  <a:rPr lang="uk-UA" sz="2400" dirty="0" err="1"/>
                  <a:t>функций</a:t>
                </a:r>
                <a:r>
                  <a:rPr lang="uk-UA" sz="2400" dirty="0"/>
                  <a:t>, </a:t>
                </a:r>
                <a:r>
                  <a:rPr lang="uk-UA" sz="2400" dirty="0" err="1"/>
                  <a:t>нейронн</a:t>
                </a:r>
                <a:r>
                  <a:rPr lang="ru-RU" sz="2400" dirty="0" err="1"/>
                  <a:t>ых</a:t>
                </a:r>
                <a:r>
                  <a:rPr lang="ru-RU" sz="2400" dirty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Создание нейронной сети</a:t>
            </a:r>
          </a:p>
          <a:p>
            <a:r>
              <a:rPr lang="en-US" dirty="0" err="1"/>
              <a:t>neuralnet</a:t>
            </a:r>
            <a:r>
              <a:rPr lang="en-US" dirty="0"/>
              <a:t>(f, data, hidden = c(1,3,4) …)</a:t>
            </a:r>
          </a:p>
          <a:p>
            <a:endParaRPr lang="en-US" dirty="0"/>
          </a:p>
          <a:p>
            <a:r>
              <a:rPr lang="ru-RU" dirty="0"/>
              <a:t>Вычисление на основе нейронной сети</a:t>
            </a:r>
          </a:p>
          <a:p>
            <a:r>
              <a:rPr lang="en-US" dirty="0"/>
              <a:t>compute</a:t>
            </a:r>
            <a:r>
              <a:rPr lang="ru-RU" dirty="0"/>
              <a:t>(</a:t>
            </a:r>
            <a:r>
              <a:rPr lang="en-US" dirty="0"/>
              <a:t>NN, data)</a:t>
            </a:r>
          </a:p>
          <a:p>
            <a:endParaRPr lang="en-US" dirty="0"/>
          </a:p>
          <a:p>
            <a:r>
              <a:rPr lang="ru-RU" dirty="0"/>
              <a:t>Важные проблемы: </a:t>
            </a:r>
          </a:p>
          <a:p>
            <a:r>
              <a:rPr lang="ru-RU" dirty="0"/>
              <a:t>1) </a:t>
            </a:r>
            <a:r>
              <a:rPr lang="ru-RU" dirty="0" err="1"/>
              <a:t>нерепрезентативность</a:t>
            </a:r>
            <a:r>
              <a:rPr lang="ru-RU" dirty="0"/>
              <a:t> данных;</a:t>
            </a:r>
          </a:p>
          <a:p>
            <a:r>
              <a:rPr lang="ru-RU" dirty="0"/>
              <a:t>2) переобучение.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понятия: </a:t>
            </a:r>
          </a:p>
          <a:p>
            <a:r>
              <a:rPr lang="ru-RU" dirty="0"/>
              <a:t>нейрон (входной, выходной, </a:t>
            </a:r>
            <a:r>
              <a:rPr lang="ru-RU" dirty="0" err="1"/>
              <a:t>биас</a:t>
            </a:r>
            <a:r>
              <a:rPr lang="ru-RU" dirty="0"/>
              <a:t>), слой, функция переключения (</a:t>
            </a:r>
            <a:r>
              <a:rPr lang="ru-RU" dirty="0" err="1"/>
              <a:t>сигмоида</a:t>
            </a:r>
            <a:r>
              <a:rPr lang="ru-RU" dirty="0"/>
              <a:t>, арктангенс, линейная), обучающая выборка, тестовая выборка, ошибка.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81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5751" y="8881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Создать нейронную сеть, которая для стран мира по </a:t>
            </a:r>
            <a:r>
              <a:rPr lang="en-US" sz="2400" dirty="0"/>
              <a:t>Energy use (kg of oil equivalent per capita)</a:t>
            </a:r>
            <a:r>
              <a:rPr lang="ru-RU" sz="2400" dirty="0"/>
              <a:t>; </a:t>
            </a:r>
            <a:r>
              <a:rPr lang="en-US" sz="2400" dirty="0"/>
              <a:t>Imports of goods and services (% of GDP)</a:t>
            </a:r>
            <a:r>
              <a:rPr lang="ru-RU" sz="2400" dirty="0"/>
              <a:t>; </a:t>
            </a:r>
            <a:r>
              <a:rPr lang="en-US" sz="2400" dirty="0"/>
              <a:t>Literacy rate, adult total (% of people ages 15 and above)</a:t>
            </a:r>
            <a:r>
              <a:rPr lang="ru-RU" sz="2400" dirty="0"/>
              <a:t> и </a:t>
            </a:r>
            <a:r>
              <a:rPr lang="en-US" sz="2400" dirty="0"/>
              <a:t>Total reserves (includes gold, current US$)</a:t>
            </a:r>
            <a:r>
              <a:rPr lang="ru-RU" sz="2400" dirty="0"/>
              <a:t> пытается определить </a:t>
            </a:r>
            <a:r>
              <a:rPr lang="en-US" sz="2400" dirty="0"/>
              <a:t>Life expectancy at birth, total (years)</a:t>
            </a:r>
            <a:r>
              <a:rPr lang="ru-RU" sz="2400" dirty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/>
              <a:t>загрузить данные из </a:t>
            </a:r>
            <a:r>
              <a:rPr lang="en-US" sz="2400" dirty="0"/>
              <a:t>World Bank</a:t>
            </a:r>
            <a:r>
              <a:rPr lang="ru-RU" sz="2400" dirty="0"/>
              <a:t>;</a:t>
            </a:r>
          </a:p>
          <a:p>
            <a:pPr marL="457200" indent="-457200">
              <a:buAutoNum type="arabicParenR"/>
            </a:pPr>
            <a:r>
              <a:rPr lang="ru-RU" sz="2400" dirty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1753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9352</TotalTime>
  <Words>624</Words>
  <Application>Microsoft Macintosh PowerPoint</Application>
  <PresentationFormat>Экран (4:3)</PresentationFormat>
  <Paragraphs>79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74</cp:revision>
  <dcterms:created xsi:type="dcterms:W3CDTF">2017-11-07T18:16:56Z</dcterms:created>
  <dcterms:modified xsi:type="dcterms:W3CDTF">2020-10-16T11:31:36Z</dcterms:modified>
</cp:coreProperties>
</file>