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12"/>
  </p:notesMasterIdLst>
  <p:sldIdLst>
    <p:sldId id="275" r:id="rId2"/>
    <p:sldId id="276" r:id="rId3"/>
    <p:sldId id="279" r:id="rId4"/>
    <p:sldId id="280" r:id="rId5"/>
    <p:sldId id="281" r:id="rId6"/>
    <p:sldId id="282" r:id="rId7"/>
    <p:sldId id="283" r:id="rId8"/>
    <p:sldId id="284" r:id="rId9"/>
    <p:sldId id="286" r:id="rId10"/>
    <p:sldId id="287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643"/>
  </p:normalViewPr>
  <p:slideViewPr>
    <p:cSldViewPr snapToGrid="0">
      <p:cViewPr varScale="1">
        <p:scale>
          <a:sx n="115" d="100"/>
          <a:sy n="115" d="100"/>
        </p:scale>
        <p:origin x="1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1/31/20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9262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400" dirty="0">
                <a:latin typeface="+mn-lt"/>
              </a:rPr>
              <a:t>Какие-то</a:t>
            </a:r>
            <a:r>
              <a:rPr lang="ru-RU" sz="1400" baseline="0" dirty="0">
                <a:latin typeface="+mn-lt"/>
              </a:rPr>
              <a:t> простые команды</a:t>
            </a:r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10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973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459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400" dirty="0">
                <a:latin typeface="+mn-lt"/>
              </a:rPr>
              <a:t>Про</a:t>
            </a:r>
            <a:r>
              <a:rPr lang="ru-RU" sz="1400" baseline="0" dirty="0">
                <a:latin typeface="+mn-lt"/>
              </a:rPr>
              <a:t> циклы, история, почему сейчас модно, применение и перспективы </a:t>
            </a:r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852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+mn-lt"/>
              </a:rPr>
              <a:t>1993 </a:t>
            </a:r>
            <a:r>
              <a:rPr lang="ru-RU" sz="1400" dirty="0">
                <a:latin typeface="+mn-lt"/>
              </a:rPr>
              <a:t>год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274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+mn-lt"/>
              </a:rPr>
              <a:t>1993 </a:t>
            </a:r>
            <a:r>
              <a:rPr lang="ru-RU" sz="1400" dirty="0">
                <a:latin typeface="+mn-lt"/>
              </a:rPr>
              <a:t>год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953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400" dirty="0">
                <a:latin typeface="+mn-lt"/>
              </a:rPr>
              <a:t>Какие-то</a:t>
            </a:r>
            <a:r>
              <a:rPr lang="ru-RU" sz="1400" baseline="0" dirty="0">
                <a:latin typeface="+mn-lt"/>
              </a:rPr>
              <a:t> простые команды</a:t>
            </a:r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6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818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400" dirty="0">
                <a:latin typeface="+mn-lt"/>
              </a:rPr>
              <a:t>Какие-то</a:t>
            </a:r>
            <a:r>
              <a:rPr lang="ru-RU" sz="1400" baseline="0" dirty="0">
                <a:latin typeface="+mn-lt"/>
              </a:rPr>
              <a:t> простые команды</a:t>
            </a:r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7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18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400" dirty="0">
                <a:latin typeface="+mn-lt"/>
              </a:rPr>
              <a:t>Какие-то</a:t>
            </a:r>
            <a:r>
              <a:rPr lang="ru-RU" sz="1400" baseline="0" dirty="0">
                <a:latin typeface="+mn-lt"/>
              </a:rPr>
              <a:t> простые команды</a:t>
            </a:r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8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676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400" dirty="0">
                <a:latin typeface="+mn-lt"/>
              </a:rPr>
              <a:t>Какие-то</a:t>
            </a:r>
            <a:r>
              <a:rPr lang="ru-RU" sz="1400" baseline="0" dirty="0">
                <a:latin typeface="+mn-lt"/>
              </a:rPr>
              <a:t> простые команды</a:t>
            </a:r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9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68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31.01.2020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31.01.2020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31.01.2020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31.01.2020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31.01.2020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31.01.2020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31.01.2020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31.01.2020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31.01.2020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31.01.2020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31.01.2020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31.01.2020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molis/Infopulse/tree/master/Sat_Data_Scienc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sudeep.co/" TargetMode="External"/><Relationship Id="rId5" Type="http://schemas.openxmlformats.org/officeDocument/2006/relationships/hyperlink" Target="https://towardsdatascience.com/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rstudio.com/products/RStudio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6672783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Data Science Day 1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0070" y="1197429"/>
            <a:ext cx="8068673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Правила </a:t>
            </a:r>
            <a:r>
              <a:rPr lang="ru-RU" sz="3200" dirty="0">
                <a:sym typeface="Wingdings" panose="05000000000000000000" pitchFamily="2" charset="2"/>
              </a:rPr>
              <a:t></a:t>
            </a:r>
            <a:endParaRPr lang="en-US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/>
              <a:t>Занятия 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ru-RU" dirty="0"/>
              <a:t>18-45 по 21-15</a:t>
            </a:r>
            <a:r>
              <a:rPr lang="en-US" dirty="0"/>
              <a:t> (</a:t>
            </a:r>
            <a:r>
              <a:rPr lang="ru-RU" dirty="0" err="1"/>
              <a:t>Пн-Ср,Вт-Чт</a:t>
            </a:r>
            <a:r>
              <a:rPr lang="ru-RU" dirty="0"/>
              <a:t>)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ru-RU" dirty="0"/>
              <a:t>10:00 по 14:</a:t>
            </a:r>
            <a:r>
              <a:rPr lang="en-US" dirty="0"/>
              <a:t>3</a:t>
            </a:r>
            <a:r>
              <a:rPr lang="ru-RU" dirty="0"/>
              <a:t>0 / 15:00 по 19:</a:t>
            </a:r>
            <a:r>
              <a:rPr lang="en-US" dirty="0"/>
              <a:t>3</a:t>
            </a:r>
            <a:r>
              <a:rPr lang="ru-RU" dirty="0"/>
              <a:t>0 (</a:t>
            </a:r>
            <a:r>
              <a:rPr lang="ru-RU" dirty="0" err="1"/>
              <a:t>Сб</a:t>
            </a:r>
            <a:r>
              <a:rPr lang="ru-RU" dirty="0"/>
              <a:t>)</a:t>
            </a:r>
            <a:r>
              <a:rPr lang="en-US" dirty="0"/>
              <a:t>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/>
              <a:t>В здании – пропускная система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/>
              <a:t>Кофе, чай, молоко, сливки – в кафетериях на 1,2</a:t>
            </a:r>
            <a:r>
              <a:rPr lang="en-US" sz="3200" dirty="0"/>
              <a:t>,8</a:t>
            </a:r>
            <a:r>
              <a:rPr lang="ru-RU" sz="3200" dirty="0"/>
              <a:t> этажах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/>
              <a:t>Вода в кулерах – на каждом этаже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>
                <a:sym typeface="Wingdings" pitchFamily="2" charset="2"/>
              </a:rPr>
              <a:t>Курение </a:t>
            </a:r>
            <a:r>
              <a:rPr lang="ru-RU" sz="3200" dirty="0"/>
              <a:t>– только на улице</a:t>
            </a:r>
            <a:endParaRPr lang="en-US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/>
              <a:t>Материалы курса - </a:t>
            </a:r>
            <a:r>
              <a:rPr lang="en-US" sz="3200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https://github.com/Demolis/Infopulse/tree/master/</a:t>
            </a:r>
            <a:r>
              <a:rPr lang="en-US" sz="3200" u="sng" dirty="0">
                <a:solidFill>
                  <a:schemeClr val="accent1"/>
                </a:solidFill>
              </a:rPr>
              <a:t>DS_Sat_20</a:t>
            </a:r>
            <a:r>
              <a:rPr lang="ru-RU" sz="3200" u="sng">
                <a:solidFill>
                  <a:schemeClr val="accent1"/>
                </a:solidFill>
              </a:rPr>
              <a:t>20</a:t>
            </a:r>
            <a:endParaRPr lang="ru-RU" u="sng" dirty="0">
              <a:solidFill>
                <a:schemeClr val="accent1"/>
              </a:solidFill>
            </a:endParaRPr>
          </a:p>
          <a:p>
            <a:pPr marL="342900" indent="-342900">
              <a:buAutoNum type="arabicParenR"/>
            </a:pPr>
            <a:endParaRPr lang="en-US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9071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652494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Задания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240029" y="922063"/>
            <a:ext cx="4150541" cy="245250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240029" y="922063"/>
            <a:ext cx="8463295" cy="158978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u-RU" sz="2000" dirty="0"/>
              <a:t>1. Изучить функцию </a:t>
            </a:r>
            <a:r>
              <a:rPr lang="en-US" sz="2000" dirty="0" err="1"/>
              <a:t>rnorm</a:t>
            </a:r>
            <a:r>
              <a:rPr lang="en-US" sz="2000" dirty="0"/>
              <a:t>(), </a:t>
            </a:r>
            <a:r>
              <a:rPr lang="ru-RU" sz="2000" dirty="0"/>
              <a:t>разобраться зачем она, какие у нее параметры.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/>
              <a:t>2. Создать 2 массива по 100 случайных чисел используя </a:t>
            </a:r>
            <a:r>
              <a:rPr lang="en-US" sz="2000" dirty="0" err="1"/>
              <a:t>rnorm</a:t>
            </a:r>
            <a:r>
              <a:rPr lang="ru-RU" sz="2000" dirty="0"/>
              <a:t> (параметры выбрать произвольно).  Посчитать среднее значение и стандартное отклонение каждого массива, сравнить с параметрами функции.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/>
              <a:t>3. Построить точечный график, где Х – элементы 1 массива, в </a:t>
            </a:r>
            <a:r>
              <a:rPr lang="en-US" sz="2000" dirty="0"/>
              <a:t>Y</a:t>
            </a:r>
            <a:r>
              <a:rPr lang="ru-RU" sz="2000" dirty="0"/>
              <a:t> - второго.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/>
              <a:t>4. Построить гистограммы элементов каждого массива</a:t>
            </a:r>
            <a:r>
              <a:rPr lang="uk-UA" sz="2000" dirty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uk-UA" sz="2000" dirty="0"/>
              <a:t>5. </a:t>
            </a:r>
            <a:r>
              <a:rPr lang="uk-UA" sz="2000" dirty="0" err="1"/>
              <a:t>Увеличить</a:t>
            </a:r>
            <a:r>
              <a:rPr lang="uk-UA" sz="2000" dirty="0"/>
              <a:t> </a:t>
            </a:r>
            <a:r>
              <a:rPr lang="uk-UA" sz="2000" dirty="0" err="1"/>
              <a:t>элементы</a:t>
            </a:r>
            <a:r>
              <a:rPr lang="uk-UA" sz="2000" dirty="0"/>
              <a:t> 1 </a:t>
            </a:r>
            <a:r>
              <a:rPr lang="uk-UA" sz="2000" dirty="0" err="1"/>
              <a:t>массива</a:t>
            </a:r>
            <a:r>
              <a:rPr lang="uk-UA" sz="2000" dirty="0"/>
              <a:t> в 3 </a:t>
            </a:r>
            <a:r>
              <a:rPr lang="uk-UA" sz="2000" dirty="0" err="1"/>
              <a:t>раза</a:t>
            </a:r>
            <a:r>
              <a:rPr lang="uk-UA" sz="2000" dirty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uk-UA" sz="2000" dirty="0"/>
              <a:t>6. От </a:t>
            </a:r>
            <a:r>
              <a:rPr lang="uk-UA" sz="2000" dirty="0" err="1"/>
              <a:t>всех</a:t>
            </a:r>
            <a:r>
              <a:rPr lang="uk-UA" sz="2000" dirty="0"/>
              <a:t> </a:t>
            </a:r>
            <a:r>
              <a:rPr lang="uk-UA" sz="2000" dirty="0" err="1"/>
              <a:t>элементов</a:t>
            </a:r>
            <a:r>
              <a:rPr lang="uk-UA" sz="2000" dirty="0"/>
              <a:t> </a:t>
            </a:r>
            <a:r>
              <a:rPr lang="uk-UA" sz="2000" dirty="0" err="1"/>
              <a:t>второго</a:t>
            </a:r>
            <a:r>
              <a:rPr lang="uk-UA" sz="2000" dirty="0"/>
              <a:t> </a:t>
            </a:r>
            <a:r>
              <a:rPr lang="uk-UA" sz="2000" dirty="0" err="1"/>
              <a:t>массива</a:t>
            </a:r>
            <a:r>
              <a:rPr lang="uk-UA" sz="2000" dirty="0"/>
              <a:t>, </a:t>
            </a:r>
            <a:r>
              <a:rPr lang="uk-UA" sz="2000" dirty="0" err="1"/>
              <a:t>которые</a:t>
            </a:r>
            <a:r>
              <a:rPr lang="uk-UA" sz="2000" dirty="0"/>
              <a:t> </a:t>
            </a:r>
            <a:r>
              <a:rPr lang="uk-UA" sz="2000" dirty="0" err="1"/>
              <a:t>больше</a:t>
            </a:r>
            <a:r>
              <a:rPr lang="uk-UA" sz="2000" dirty="0"/>
              <a:t> </a:t>
            </a:r>
            <a:r>
              <a:rPr lang="uk-UA" sz="2000" dirty="0" err="1"/>
              <a:t>среднего</a:t>
            </a:r>
            <a:r>
              <a:rPr lang="uk-UA" sz="2000" dirty="0"/>
              <a:t> </a:t>
            </a:r>
            <a:r>
              <a:rPr lang="uk-UA" sz="2000" dirty="0" err="1"/>
              <a:t>значения</a:t>
            </a:r>
            <a:r>
              <a:rPr lang="uk-UA" sz="2000" dirty="0"/>
              <a:t>, </a:t>
            </a:r>
            <a:r>
              <a:rPr lang="uk-UA" sz="2000" dirty="0" err="1"/>
              <a:t>отнять</a:t>
            </a:r>
            <a:r>
              <a:rPr lang="uk-UA" sz="2000" dirty="0"/>
              <a:t> 18.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uk-UA" sz="20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7</a:t>
            </a:r>
            <a:r>
              <a:rPr lang="uk-UA" sz="2000" dirty="0"/>
              <a:t>. </a:t>
            </a:r>
            <a:r>
              <a:rPr lang="uk-UA" sz="2000" dirty="0" err="1"/>
              <a:t>Скачать</a:t>
            </a:r>
            <a:r>
              <a:rPr lang="uk-UA" sz="2000" dirty="0"/>
              <a:t> </a:t>
            </a:r>
            <a:r>
              <a:rPr lang="uk-UA" sz="2000" dirty="0" err="1"/>
              <a:t>данные</a:t>
            </a:r>
            <a:r>
              <a:rPr lang="uk-UA" sz="2000" dirty="0"/>
              <a:t> </a:t>
            </a:r>
            <a:r>
              <a:rPr lang="en-US" sz="2000" dirty="0"/>
              <a:t>DataDay1.csv (</a:t>
            </a:r>
            <a:r>
              <a:rPr lang="ru-RU" sz="2000" dirty="0"/>
              <a:t>в архиве). Загрузить их в </a:t>
            </a:r>
            <a:r>
              <a:rPr lang="en-US" sz="2000" dirty="0"/>
              <a:t>R, </a:t>
            </a:r>
            <a:r>
              <a:rPr lang="ru-RU" sz="2000" dirty="0"/>
              <a:t>изучить структуру.</a:t>
            </a:r>
            <a:r>
              <a:rPr lang="en-US" sz="2000" dirty="0"/>
              <a:t> </a:t>
            </a:r>
            <a:r>
              <a:rPr lang="ru-RU" sz="2000" dirty="0"/>
              <a:t>Вывести первые 5 и последние 6 записей.</a:t>
            </a:r>
            <a:endParaRPr lang="en-US" sz="20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8. </a:t>
            </a:r>
            <a:r>
              <a:rPr lang="ru-RU" sz="2000" dirty="0"/>
              <a:t>Удалить столбик с аббревиатурами, добавить столбик с полным </a:t>
            </a:r>
            <a:r>
              <a:rPr lang="en-US" sz="2000" dirty="0"/>
              <a:t>GDP</a:t>
            </a:r>
            <a:r>
              <a:rPr lang="ru-RU" sz="2000" dirty="0"/>
              <a:t>, пропуски заменить нулями.</a:t>
            </a:r>
            <a:endParaRPr lang="en-US" sz="20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9. </a:t>
            </a:r>
            <a:r>
              <a:rPr lang="ru-RU" sz="2000" dirty="0"/>
              <a:t>Вывести все </a:t>
            </a:r>
            <a:r>
              <a:rPr lang="en-US" sz="2000" dirty="0"/>
              <a:t>summary, </a:t>
            </a:r>
            <a:r>
              <a:rPr lang="ru-RU" sz="2000" dirty="0"/>
              <a:t>построить коробчатую диаграмму </a:t>
            </a:r>
            <a:r>
              <a:rPr lang="en-US" sz="2000" dirty="0"/>
              <a:t>GDP</a:t>
            </a:r>
            <a:r>
              <a:rPr lang="ru-RU" sz="2000" dirty="0"/>
              <a:t> </a:t>
            </a:r>
            <a:r>
              <a:rPr lang="en-US" sz="2000" dirty="0"/>
              <a:t>per capita.</a:t>
            </a:r>
            <a:endParaRPr lang="ru-RU" sz="20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dirty="0"/>
              <a:t>1</a:t>
            </a:r>
            <a:r>
              <a:rPr lang="en-US" sz="2000" dirty="0"/>
              <a:t>0</a:t>
            </a:r>
            <a:r>
              <a:rPr lang="ru-RU" sz="2000" dirty="0"/>
              <a:t>. Построить график зависимости </a:t>
            </a:r>
            <a:r>
              <a:rPr lang="en-US" sz="2000" dirty="0"/>
              <a:t>High-technology exports</a:t>
            </a:r>
            <a:r>
              <a:rPr lang="ru-RU" sz="2000" dirty="0"/>
              <a:t> от </a:t>
            </a:r>
            <a:r>
              <a:rPr lang="en-US" sz="2000" dirty="0"/>
              <a:t>GDP.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uk-UA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8652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332454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Структура курса</a:t>
            </a: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491506" y="1162485"/>
            <a:ext cx="7454900" cy="4248472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Знакомство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Что такое </a:t>
            </a:r>
            <a:r>
              <a:rPr lang="en-US" sz="2800" dirty="0"/>
              <a:t>Data Science</a:t>
            </a:r>
            <a:r>
              <a:rPr lang="ru-RU" sz="2800" dirty="0"/>
              <a:t>, основные определения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Основы языка </a:t>
            </a:r>
            <a:r>
              <a:rPr lang="en-US" sz="2800" dirty="0"/>
              <a:t>R</a:t>
            </a: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Data Mining </a:t>
            </a:r>
            <a:r>
              <a:rPr lang="ru-RU" sz="2800" dirty="0"/>
              <a:t>и математическая статистика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Машинное обучение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Текстовый анализ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Пространственный анализ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GUI</a:t>
            </a: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Big Data, </a:t>
            </a:r>
            <a:r>
              <a:rPr lang="ru-RU" sz="2800" dirty="0"/>
              <a:t>что такое и как работать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3365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495476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Data Science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14" y="1006867"/>
            <a:ext cx="4287374" cy="388583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646" y="2646443"/>
            <a:ext cx="4090641" cy="4107950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0" y="645789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Pictures’ Sources: </a:t>
            </a:r>
            <a:r>
              <a:rPr lang="en-US" sz="1000" dirty="0">
                <a:hlinkClick r:id="rId5"/>
              </a:rPr>
              <a:t>https://towardsdatascience.com</a:t>
            </a:r>
            <a:endParaRPr lang="en-US" sz="1000" dirty="0"/>
          </a:p>
          <a:p>
            <a:r>
              <a:rPr lang="en-US" sz="1000" dirty="0">
                <a:hlinkClick r:id="rId6"/>
              </a:rPr>
              <a:t>http://sudeep.co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86469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495476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ПО</a:t>
            </a:r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491506" y="1162485"/>
            <a:ext cx="7454900" cy="4248472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 </a:t>
            </a:r>
            <a:r>
              <a:rPr lang="en-US" sz="2800" dirty="0">
                <a:hlinkClick r:id="rId3"/>
              </a:rPr>
              <a:t>https://cran.r-project.org/</a:t>
            </a: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RStudio</a:t>
            </a:r>
            <a:r>
              <a:rPr lang="en-US" sz="2800" dirty="0"/>
              <a:t> </a:t>
            </a:r>
            <a:r>
              <a:rPr lang="en-US" sz="2800" dirty="0">
                <a:hlinkClick r:id="rId4"/>
              </a:rPr>
              <a:t>https://www.rstudio.com/products/RStudio/</a:t>
            </a: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MS Excel</a:t>
            </a:r>
            <a:endParaRPr lang="ru-RU" sz="2800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7258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495476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Характеристики 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R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491506" y="1162485"/>
            <a:ext cx="7454900" cy="4248472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Высокого уровня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Интерпретируемый (скриптовой)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Нестрого типизированный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err="1"/>
              <a:t>Регистрозависимый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err="1"/>
              <a:t>Кросплатформенный</a:t>
            </a: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Open Source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939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495476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 err="1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RStudio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Рисунок 6"/>
          <p:cNvPicPr/>
          <p:nvPr/>
        </p:nvPicPr>
        <p:blipFill rotWithShape="1">
          <a:blip r:embed="rId3"/>
          <a:srcRect t="21847" b="3454"/>
          <a:stretch/>
        </p:blipFill>
        <p:spPr>
          <a:xfrm>
            <a:off x="120015" y="922063"/>
            <a:ext cx="9144000" cy="5122843"/>
          </a:xfrm>
          <a:prstGeom prst="rect">
            <a:avLst/>
          </a:prstGeom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240030" y="6123619"/>
            <a:ext cx="8495476" cy="787501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/>
              <a:t>Ctrl+L</a:t>
            </a:r>
            <a:r>
              <a:rPr lang="en-US" sz="1800" dirty="0"/>
              <a:t> – </a:t>
            </a:r>
            <a:r>
              <a:rPr lang="ru-RU" sz="1800" dirty="0"/>
              <a:t>очистить консоль			С</a:t>
            </a:r>
            <a:r>
              <a:rPr lang="en-US" sz="1800" dirty="0" err="1"/>
              <a:t>trl+Shift</a:t>
            </a:r>
            <a:r>
              <a:rPr lang="en-US" sz="1800" dirty="0"/>
              <a:t>+</a:t>
            </a:r>
            <a:r>
              <a:rPr lang="ru-RU" sz="1800" dirty="0"/>
              <a:t>С</a:t>
            </a:r>
            <a:r>
              <a:rPr lang="en-US" sz="1800" dirty="0"/>
              <a:t> – </a:t>
            </a:r>
            <a:r>
              <a:rPr lang="ru-RU" sz="1800" dirty="0"/>
              <a:t>закомментировать</a:t>
            </a:r>
          </a:p>
          <a:p>
            <a:pPr marL="0" indent="0">
              <a:buNone/>
            </a:pPr>
            <a:r>
              <a:rPr lang="en-US" sz="1800" dirty="0" err="1"/>
              <a:t>Ctrl+Enter</a:t>
            </a:r>
            <a:r>
              <a:rPr lang="en-US" sz="1800" dirty="0"/>
              <a:t> – </a:t>
            </a:r>
            <a:r>
              <a:rPr lang="ru-RU" sz="1800" dirty="0"/>
              <a:t>запустить выделенный код	С</a:t>
            </a:r>
            <a:r>
              <a:rPr lang="en-US" sz="1800" dirty="0" err="1"/>
              <a:t>trl+Alt+R</a:t>
            </a:r>
            <a:r>
              <a:rPr lang="en-US" sz="1800" dirty="0"/>
              <a:t> </a:t>
            </a:r>
            <a:r>
              <a:rPr lang="ru-RU" sz="1800" dirty="0"/>
              <a:t>– запустить весь код</a:t>
            </a:r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6768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652494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Основные типы данных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240030" y="922063"/>
            <a:ext cx="1798090" cy="158978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/>
              <a:t>Типы данных:</a:t>
            </a:r>
          </a:p>
          <a:p>
            <a:pPr>
              <a:buFontTx/>
              <a:buChar char="-"/>
            </a:pPr>
            <a:r>
              <a:rPr lang="ru-RU" sz="1800" dirty="0"/>
              <a:t>численные;</a:t>
            </a:r>
          </a:p>
          <a:p>
            <a:pPr>
              <a:buFontTx/>
              <a:buChar char="-"/>
            </a:pPr>
            <a:r>
              <a:rPr lang="ru-RU" sz="1800" dirty="0"/>
              <a:t>логические;</a:t>
            </a:r>
          </a:p>
          <a:p>
            <a:pPr>
              <a:buFontTx/>
              <a:buChar char="-"/>
            </a:pPr>
            <a:r>
              <a:rPr lang="ru-RU" sz="1800" dirty="0"/>
              <a:t>символьные.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3019662" y="922063"/>
            <a:ext cx="2521821" cy="158978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/>
              <a:t>Специальные объекты</a:t>
            </a:r>
            <a:r>
              <a:rPr lang="en-US" sz="1800" dirty="0"/>
              <a:t>:</a:t>
            </a:r>
            <a:endParaRPr lang="ru-RU" sz="1800" dirty="0"/>
          </a:p>
          <a:p>
            <a:pPr>
              <a:buFontTx/>
              <a:buChar char="-"/>
            </a:pPr>
            <a:r>
              <a:rPr lang="en-US" sz="1800" dirty="0" err="1"/>
              <a:t>Inf</a:t>
            </a:r>
            <a:r>
              <a:rPr lang="en-US" sz="1800" dirty="0"/>
              <a:t> - </a:t>
            </a:r>
            <a:r>
              <a:rPr lang="ru-RU" sz="1800" dirty="0"/>
              <a:t>бесконечность;</a:t>
            </a:r>
          </a:p>
          <a:p>
            <a:pPr>
              <a:buFontTx/>
              <a:buChar char="-"/>
            </a:pPr>
            <a:r>
              <a:rPr lang="en-US" sz="1800" dirty="0"/>
              <a:t>NA</a:t>
            </a:r>
            <a:r>
              <a:rPr lang="ru-RU" sz="1800" dirty="0"/>
              <a:t> - пропуск;</a:t>
            </a:r>
          </a:p>
          <a:p>
            <a:pPr>
              <a:buFontTx/>
              <a:buChar char="-"/>
            </a:pPr>
            <a:r>
              <a:rPr lang="en-US" sz="1800" dirty="0" err="1"/>
              <a:t>NaN</a:t>
            </a:r>
            <a:r>
              <a:rPr lang="ru-RU" sz="1800" dirty="0"/>
              <a:t> – не число.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240029" y="2330386"/>
            <a:ext cx="8463295" cy="158978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b="1" dirty="0"/>
              <a:t>Задания: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/>
              <a:t>1. Даны стороны прямоугольника a и b. Найти его площадь S = </a:t>
            </a:r>
            <a:r>
              <a:rPr lang="ru-RU" sz="1800" dirty="0" err="1"/>
              <a:t>a•b</a:t>
            </a:r>
            <a:r>
              <a:rPr lang="ru-RU" sz="1800" dirty="0"/>
              <a:t> им периметр P = 2•(a + b).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/>
              <a:t>2. Даны два неотрицательных числа a и b. Найти их среднее геометрическое, то есть квадратный корень из их произведения.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/>
              <a:t>3. Даны координаты двух противоположных вершин прямоугольника: (x1, y1), (x2, y2). Стороны прямоугольника параллельны осям координат. Найти периметр и площадь данного прямоугольника.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/>
              <a:t>4. </a:t>
            </a:r>
            <a:r>
              <a:rPr lang="uk-UA" sz="1800" dirty="0"/>
              <a:t>Дано </a:t>
            </a:r>
            <a:r>
              <a:rPr lang="uk-UA" sz="1800" dirty="0" err="1"/>
              <a:t>целое</a:t>
            </a:r>
            <a:r>
              <a:rPr lang="uk-UA" sz="1800" dirty="0"/>
              <a:t> число </a:t>
            </a:r>
            <a:r>
              <a:rPr lang="uk-UA" sz="1800" i="1" dirty="0"/>
              <a:t>A</a:t>
            </a:r>
            <a:r>
              <a:rPr lang="uk-UA" sz="1800" dirty="0"/>
              <a:t>. </a:t>
            </a:r>
            <a:r>
              <a:rPr lang="uk-UA" sz="1800" dirty="0" err="1"/>
              <a:t>Проверить</a:t>
            </a:r>
            <a:r>
              <a:rPr lang="uk-UA" sz="1800" dirty="0"/>
              <a:t> </a:t>
            </a:r>
            <a:r>
              <a:rPr lang="uk-UA" sz="1800" dirty="0" err="1"/>
              <a:t>истинность</a:t>
            </a:r>
            <a:r>
              <a:rPr lang="uk-UA" sz="1800" dirty="0"/>
              <a:t> </a:t>
            </a:r>
            <a:r>
              <a:rPr lang="uk-UA" sz="1800" dirty="0" err="1"/>
              <a:t>высказывания</a:t>
            </a:r>
            <a:r>
              <a:rPr lang="uk-UA" sz="1800" dirty="0"/>
              <a:t>: «Число </a:t>
            </a:r>
            <a:r>
              <a:rPr lang="uk-UA" sz="1800" i="1" dirty="0"/>
              <a:t>A </a:t>
            </a:r>
            <a:r>
              <a:rPr lang="uk-UA" sz="1800" dirty="0" err="1"/>
              <a:t>является</a:t>
            </a:r>
            <a:r>
              <a:rPr lang="uk-UA" sz="1800" dirty="0"/>
              <a:t> </a:t>
            </a:r>
            <a:r>
              <a:rPr lang="uk-UA" sz="1800" dirty="0" err="1"/>
              <a:t>нечетным</a:t>
            </a:r>
            <a:r>
              <a:rPr lang="uk-UA" sz="1800" dirty="0"/>
              <a:t>».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uk-UA" sz="1800" dirty="0"/>
              <a:t>5. </a:t>
            </a:r>
            <a:r>
              <a:rPr lang="uk-UA" sz="1800" dirty="0" err="1"/>
              <a:t>Даны</a:t>
            </a:r>
            <a:r>
              <a:rPr lang="uk-UA" sz="1800" dirty="0"/>
              <a:t> три </a:t>
            </a:r>
            <a:r>
              <a:rPr lang="uk-UA" sz="1800" dirty="0" err="1"/>
              <a:t>целых</a:t>
            </a:r>
            <a:r>
              <a:rPr lang="uk-UA" sz="1800" dirty="0"/>
              <a:t> числа: </a:t>
            </a:r>
            <a:r>
              <a:rPr lang="uk-UA" sz="1800" i="1" dirty="0"/>
              <a:t>A</a:t>
            </a:r>
            <a:r>
              <a:rPr lang="uk-UA" sz="1800" dirty="0"/>
              <a:t>, </a:t>
            </a:r>
            <a:r>
              <a:rPr lang="uk-UA" sz="1800" i="1" dirty="0"/>
              <a:t>B</a:t>
            </a:r>
            <a:r>
              <a:rPr lang="uk-UA" sz="1800" dirty="0"/>
              <a:t>, </a:t>
            </a:r>
            <a:r>
              <a:rPr lang="uk-UA" sz="1800" i="1" dirty="0"/>
              <a:t>C</a:t>
            </a:r>
            <a:r>
              <a:rPr lang="uk-UA" sz="1800" dirty="0"/>
              <a:t>. </a:t>
            </a:r>
            <a:r>
              <a:rPr lang="uk-UA" sz="1800" dirty="0" err="1"/>
              <a:t>Проверить</a:t>
            </a:r>
            <a:r>
              <a:rPr lang="uk-UA" sz="1800" dirty="0"/>
              <a:t> </a:t>
            </a:r>
            <a:r>
              <a:rPr lang="uk-UA" sz="1800" dirty="0" err="1"/>
              <a:t>истинность</a:t>
            </a:r>
            <a:r>
              <a:rPr lang="uk-UA" sz="1800" dirty="0"/>
              <a:t> </a:t>
            </a:r>
            <a:r>
              <a:rPr lang="uk-UA" sz="1800" dirty="0" err="1"/>
              <a:t>высказывания</a:t>
            </a:r>
            <a:r>
              <a:rPr lang="uk-UA" sz="1800" dirty="0"/>
              <a:t>: «Справедливо </a:t>
            </a:r>
            <a:r>
              <a:rPr lang="uk-UA" sz="1800" dirty="0" err="1"/>
              <a:t>двойное</a:t>
            </a:r>
            <a:r>
              <a:rPr lang="uk-UA" sz="1800" dirty="0"/>
              <a:t> </a:t>
            </a:r>
            <a:r>
              <a:rPr lang="uk-UA" sz="1800" dirty="0" err="1"/>
              <a:t>неравенство</a:t>
            </a:r>
            <a:r>
              <a:rPr lang="uk-UA" sz="1800" dirty="0"/>
              <a:t> </a:t>
            </a:r>
            <a:r>
              <a:rPr lang="uk-UA" sz="1800" i="1" dirty="0"/>
              <a:t>A </a:t>
            </a:r>
            <a:r>
              <a:rPr lang="uk-UA" sz="1800" dirty="0"/>
              <a:t>&lt; </a:t>
            </a:r>
            <a:r>
              <a:rPr lang="uk-UA" sz="1800" i="1" dirty="0"/>
              <a:t>B </a:t>
            </a:r>
            <a:r>
              <a:rPr lang="uk-UA" sz="1800" dirty="0"/>
              <a:t>&lt; </a:t>
            </a:r>
            <a:r>
              <a:rPr lang="uk-UA" sz="1800" i="1" dirty="0"/>
              <a:t>C</a:t>
            </a:r>
            <a:r>
              <a:rPr lang="uk-UA" sz="1800" dirty="0"/>
              <a:t>».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uk-UA" sz="1800" dirty="0"/>
              <a:t>6. </a:t>
            </a:r>
            <a:r>
              <a:rPr lang="uk-UA" sz="1800" dirty="0" err="1"/>
              <a:t>Даны</a:t>
            </a:r>
            <a:r>
              <a:rPr lang="uk-UA" sz="1800" dirty="0"/>
              <a:t> три </a:t>
            </a:r>
            <a:r>
              <a:rPr lang="uk-UA" sz="1800" dirty="0" err="1"/>
              <a:t>целых</a:t>
            </a:r>
            <a:r>
              <a:rPr lang="uk-UA" sz="1800" dirty="0"/>
              <a:t> числа: </a:t>
            </a:r>
            <a:r>
              <a:rPr lang="uk-UA" sz="1800" i="1" dirty="0"/>
              <a:t>A</a:t>
            </a:r>
            <a:r>
              <a:rPr lang="uk-UA" sz="1800" dirty="0"/>
              <a:t>, </a:t>
            </a:r>
            <a:r>
              <a:rPr lang="uk-UA" sz="1800" i="1" dirty="0"/>
              <a:t>B</a:t>
            </a:r>
            <a:r>
              <a:rPr lang="uk-UA" sz="1800" dirty="0"/>
              <a:t>, </a:t>
            </a:r>
            <a:r>
              <a:rPr lang="uk-UA" sz="1800" i="1" dirty="0"/>
              <a:t>C</a:t>
            </a:r>
            <a:r>
              <a:rPr lang="uk-UA" sz="1800" dirty="0"/>
              <a:t>. </a:t>
            </a:r>
            <a:r>
              <a:rPr lang="uk-UA" sz="1800" dirty="0" err="1"/>
              <a:t>Проверить</a:t>
            </a:r>
            <a:r>
              <a:rPr lang="uk-UA" sz="1800" dirty="0"/>
              <a:t> </a:t>
            </a:r>
            <a:r>
              <a:rPr lang="uk-UA" sz="1800" dirty="0" err="1"/>
              <a:t>истинность</a:t>
            </a:r>
            <a:r>
              <a:rPr lang="uk-UA" sz="1800" dirty="0"/>
              <a:t> </a:t>
            </a:r>
            <a:r>
              <a:rPr lang="uk-UA" sz="1800" dirty="0" err="1"/>
              <a:t>высказывания</a:t>
            </a:r>
            <a:r>
              <a:rPr lang="uk-UA" sz="1800" dirty="0"/>
              <a:t>: «</a:t>
            </a:r>
            <a:r>
              <a:rPr lang="uk-UA" sz="1800" dirty="0" err="1"/>
              <a:t>Хотя</a:t>
            </a:r>
            <a:r>
              <a:rPr lang="uk-UA" sz="1800" dirty="0"/>
              <a:t> </a:t>
            </a:r>
            <a:r>
              <a:rPr lang="uk-UA" sz="1800" dirty="0" err="1"/>
              <a:t>бы</a:t>
            </a:r>
            <a:r>
              <a:rPr lang="uk-UA" sz="1800" dirty="0"/>
              <a:t> одно </a:t>
            </a:r>
            <a:r>
              <a:rPr lang="uk-UA" sz="1800" dirty="0" err="1"/>
              <a:t>из</a:t>
            </a:r>
            <a:r>
              <a:rPr lang="uk-UA" sz="1800" dirty="0"/>
              <a:t> чисел </a:t>
            </a:r>
            <a:r>
              <a:rPr lang="uk-UA" sz="1800" i="1" dirty="0"/>
              <a:t>A</a:t>
            </a:r>
            <a:r>
              <a:rPr lang="uk-UA" sz="1800" dirty="0"/>
              <a:t>, </a:t>
            </a:r>
            <a:r>
              <a:rPr lang="uk-UA" sz="1800" i="1" dirty="0"/>
              <a:t>B</a:t>
            </a:r>
            <a:r>
              <a:rPr lang="uk-UA" sz="1800" dirty="0"/>
              <a:t>, </a:t>
            </a:r>
            <a:r>
              <a:rPr lang="uk-UA" sz="1800" i="1" dirty="0"/>
              <a:t>C </a:t>
            </a:r>
            <a:r>
              <a:rPr lang="uk-UA" sz="1800" dirty="0" err="1"/>
              <a:t>положительное</a:t>
            </a:r>
            <a:r>
              <a:rPr lang="uk-UA" sz="1800" dirty="0"/>
              <a:t>».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uk-UA" sz="1800" dirty="0"/>
              <a:t>7. (ДЗ) </a:t>
            </a:r>
            <a:r>
              <a:rPr lang="uk-UA" sz="1800" dirty="0" err="1"/>
              <a:t>Даны</a:t>
            </a:r>
            <a:r>
              <a:rPr lang="uk-UA" sz="1800" dirty="0"/>
              <a:t> три </a:t>
            </a:r>
            <a:r>
              <a:rPr lang="uk-UA" sz="1800" dirty="0" err="1"/>
              <a:t>целых</a:t>
            </a:r>
            <a:r>
              <a:rPr lang="uk-UA" sz="1800" dirty="0"/>
              <a:t> числа: </a:t>
            </a:r>
            <a:r>
              <a:rPr lang="uk-UA" sz="1800" i="1" dirty="0"/>
              <a:t>A</a:t>
            </a:r>
            <a:r>
              <a:rPr lang="uk-UA" sz="1800" dirty="0"/>
              <a:t>, </a:t>
            </a:r>
            <a:r>
              <a:rPr lang="uk-UA" sz="1800" i="1" dirty="0"/>
              <a:t>B</a:t>
            </a:r>
            <a:r>
              <a:rPr lang="uk-UA" sz="1800" dirty="0"/>
              <a:t>, </a:t>
            </a:r>
            <a:r>
              <a:rPr lang="uk-UA" sz="1800" i="1" dirty="0"/>
              <a:t>C</a:t>
            </a:r>
            <a:r>
              <a:rPr lang="uk-UA" sz="1800" dirty="0"/>
              <a:t>. </a:t>
            </a:r>
            <a:r>
              <a:rPr lang="uk-UA" sz="1800" dirty="0" err="1"/>
              <a:t>Проверить</a:t>
            </a:r>
            <a:r>
              <a:rPr lang="uk-UA" sz="1800" dirty="0"/>
              <a:t> </a:t>
            </a:r>
            <a:r>
              <a:rPr lang="uk-UA" sz="1800" dirty="0" err="1"/>
              <a:t>истинность</a:t>
            </a:r>
            <a:r>
              <a:rPr lang="uk-UA" sz="1800" dirty="0"/>
              <a:t> </a:t>
            </a:r>
            <a:r>
              <a:rPr lang="uk-UA" sz="1800" dirty="0" err="1"/>
              <a:t>высказывания</a:t>
            </a:r>
            <a:r>
              <a:rPr lang="uk-UA" sz="1800" dirty="0"/>
              <a:t>: «</a:t>
            </a:r>
            <a:r>
              <a:rPr lang="uk-UA" sz="1800" dirty="0" err="1"/>
              <a:t>Ровно</a:t>
            </a:r>
            <a:r>
              <a:rPr lang="uk-UA" sz="1800" dirty="0"/>
              <a:t> одно </a:t>
            </a:r>
            <a:r>
              <a:rPr lang="uk-UA" sz="1800" dirty="0" err="1"/>
              <a:t>из</a:t>
            </a:r>
            <a:r>
              <a:rPr lang="uk-UA" sz="1800" dirty="0"/>
              <a:t> чисел </a:t>
            </a:r>
            <a:r>
              <a:rPr lang="uk-UA" sz="1800" i="1" dirty="0"/>
              <a:t>A</a:t>
            </a:r>
            <a:r>
              <a:rPr lang="uk-UA" sz="1800" dirty="0"/>
              <a:t>, </a:t>
            </a:r>
            <a:r>
              <a:rPr lang="uk-UA" sz="1800" i="1" dirty="0"/>
              <a:t>B</a:t>
            </a:r>
            <a:r>
              <a:rPr lang="uk-UA" sz="1800" dirty="0"/>
              <a:t>, </a:t>
            </a:r>
            <a:r>
              <a:rPr lang="uk-UA" sz="1800" i="1" dirty="0"/>
              <a:t>C </a:t>
            </a:r>
            <a:r>
              <a:rPr lang="uk-UA" sz="1800" dirty="0" err="1"/>
              <a:t>положительное</a:t>
            </a:r>
            <a:r>
              <a:rPr lang="uk-UA" sz="1800" dirty="0"/>
              <a:t>».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8144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652494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Основные структуры данных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240029" y="922063"/>
            <a:ext cx="8526600" cy="245250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b="1" dirty="0"/>
              <a:t>Структуры данных:</a:t>
            </a:r>
          </a:p>
          <a:p>
            <a:pPr>
              <a:buFontTx/>
              <a:buChar char="-"/>
            </a:pPr>
            <a:r>
              <a:rPr lang="ru-RU" sz="1800" dirty="0"/>
              <a:t>массивы;</a:t>
            </a:r>
          </a:p>
          <a:p>
            <a:pPr>
              <a:buFontTx/>
              <a:buChar char="-"/>
            </a:pPr>
            <a:r>
              <a:rPr lang="ru-RU" sz="1800" dirty="0"/>
              <a:t>матрицы;</a:t>
            </a:r>
          </a:p>
          <a:p>
            <a:pPr>
              <a:buFontTx/>
              <a:buChar char="-"/>
            </a:pPr>
            <a:r>
              <a:rPr lang="ru-RU" sz="1800" dirty="0"/>
              <a:t>факторы;</a:t>
            </a:r>
          </a:p>
          <a:p>
            <a:pPr>
              <a:buFontTx/>
              <a:buChar char="-"/>
            </a:pPr>
            <a:r>
              <a:rPr lang="uk-UA" sz="1800" dirty="0"/>
              <a:t>с</a:t>
            </a:r>
            <a:r>
              <a:rPr lang="ru-RU" sz="1800" dirty="0"/>
              <a:t>писки;</a:t>
            </a:r>
          </a:p>
          <a:p>
            <a:pPr>
              <a:buFontTx/>
              <a:buChar char="-"/>
            </a:pPr>
            <a:r>
              <a:rPr lang="en-US" sz="1800" dirty="0"/>
              <a:t>data frame </a:t>
            </a:r>
            <a:r>
              <a:rPr lang="ru-RU" sz="1800" dirty="0"/>
              <a:t>(таблицы данных);</a:t>
            </a:r>
          </a:p>
          <a:p>
            <a:pPr>
              <a:buFontTx/>
              <a:buChar char="-"/>
            </a:pPr>
            <a:r>
              <a:rPr lang="ru-RU" sz="1800" dirty="0"/>
              <a:t>временные ряды.</a:t>
            </a:r>
          </a:p>
          <a:p>
            <a:pPr marL="0" indent="0">
              <a:buNone/>
            </a:pPr>
            <a:r>
              <a:rPr lang="ru-RU" sz="1800" b="1" dirty="0"/>
              <a:t>Импорт и экспорт данных:</a:t>
            </a:r>
          </a:p>
          <a:p>
            <a:pPr marL="0" indent="0">
              <a:buNone/>
            </a:pPr>
            <a:r>
              <a:rPr lang="en-US" sz="1800" dirty="0" err="1"/>
              <a:t>getwd</a:t>
            </a:r>
            <a:r>
              <a:rPr lang="en-US" sz="1800" dirty="0"/>
              <a:t>() – </a:t>
            </a:r>
            <a:r>
              <a:rPr lang="ru-RU" sz="1800" dirty="0"/>
              <a:t>получение рабочей директории</a:t>
            </a:r>
          </a:p>
          <a:p>
            <a:pPr marL="0" indent="0">
              <a:buNone/>
            </a:pPr>
            <a:r>
              <a:rPr lang="en-US" sz="1800" dirty="0" err="1"/>
              <a:t>setwd</a:t>
            </a:r>
            <a:r>
              <a:rPr lang="en-US" sz="1800" dirty="0"/>
              <a:t>() – </a:t>
            </a:r>
            <a:r>
              <a:rPr lang="ru-RU" sz="1800" dirty="0"/>
              <a:t>установка рабочей директории</a:t>
            </a:r>
          </a:p>
          <a:p>
            <a:pPr marL="0" indent="0">
              <a:buNone/>
            </a:pPr>
            <a:r>
              <a:rPr lang="en-US" sz="1800" dirty="0"/>
              <a:t>read.csv</a:t>
            </a:r>
            <a:r>
              <a:rPr lang="ru-RU" sz="1800" dirty="0"/>
              <a:t>()</a:t>
            </a:r>
            <a:r>
              <a:rPr lang="en-US" sz="1800" dirty="0"/>
              <a:t>, </a:t>
            </a:r>
            <a:r>
              <a:rPr lang="en-US" sz="1800" dirty="0" err="1"/>
              <a:t>read.table</a:t>
            </a:r>
            <a:r>
              <a:rPr lang="en-US" sz="1800" dirty="0"/>
              <a:t>()</a:t>
            </a:r>
            <a:r>
              <a:rPr lang="ru-RU" sz="1800" dirty="0"/>
              <a:t> – </a:t>
            </a:r>
            <a:r>
              <a:rPr lang="uk-UA" sz="1800" dirty="0" err="1"/>
              <a:t>считывание</a:t>
            </a:r>
            <a:r>
              <a:rPr lang="uk-UA" sz="1800" dirty="0"/>
              <a:t> файл</a:t>
            </a:r>
            <a:r>
              <a:rPr lang="ru-RU" sz="1800" dirty="0" err="1"/>
              <a:t>ов</a:t>
            </a:r>
            <a:r>
              <a:rPr lang="uk-UA" sz="1800" dirty="0"/>
              <a:t> </a:t>
            </a:r>
            <a:r>
              <a:rPr lang="uk-UA" sz="1800" dirty="0" err="1"/>
              <a:t>данных</a:t>
            </a:r>
            <a:r>
              <a:rPr lang="uk-UA" sz="1800" dirty="0"/>
              <a:t> в </a:t>
            </a:r>
            <a:r>
              <a:rPr lang="uk-UA" sz="1800" dirty="0" err="1"/>
              <a:t>таблицы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write.table</a:t>
            </a:r>
            <a:r>
              <a:rPr lang="en-US" sz="1800" dirty="0"/>
              <a:t>() – </a:t>
            </a:r>
            <a:r>
              <a:rPr lang="ru-RU" sz="1800" dirty="0"/>
              <a:t>запись данных в файл</a:t>
            </a:r>
          </a:p>
          <a:p>
            <a:pPr marL="0" indent="0">
              <a:buNone/>
            </a:pPr>
            <a:endParaRPr lang="ru-RU" sz="1800" b="1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456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652494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Описательная статистика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240029" y="922063"/>
            <a:ext cx="4150541" cy="245250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240029" y="922063"/>
            <a:ext cx="8526600" cy="245250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b="1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297360" y="5203777"/>
            <a:ext cx="8526600" cy="1443766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b="1" dirty="0"/>
              <a:t>Элементарные графики:</a:t>
            </a:r>
          </a:p>
          <a:p>
            <a:pPr marL="0" indent="0">
              <a:buNone/>
            </a:pPr>
            <a:r>
              <a:rPr lang="en-US" sz="1800" dirty="0"/>
              <a:t>plot() – </a:t>
            </a:r>
            <a:r>
              <a:rPr lang="ru-RU" sz="1800" dirty="0"/>
              <a:t>точечный график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hist</a:t>
            </a:r>
            <a:r>
              <a:rPr lang="en-US" sz="1800" dirty="0"/>
              <a:t>()</a:t>
            </a:r>
            <a:r>
              <a:rPr lang="ru-RU" sz="1800" dirty="0"/>
              <a:t> – гистограмма 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barplot</a:t>
            </a:r>
            <a:r>
              <a:rPr lang="en-US" sz="1800" dirty="0"/>
              <a:t>()</a:t>
            </a:r>
            <a:r>
              <a:rPr lang="ru-RU" sz="1800" dirty="0"/>
              <a:t> – </a:t>
            </a:r>
            <a:r>
              <a:rPr lang="ru-RU" sz="1800" dirty="0" err="1"/>
              <a:t>коробчастая</a:t>
            </a:r>
            <a:r>
              <a:rPr lang="ru-RU" sz="1800" dirty="0"/>
              <a:t> диаграмма</a:t>
            </a:r>
          </a:p>
          <a:p>
            <a:pPr marL="0" indent="0">
              <a:buNone/>
            </a:pPr>
            <a:endParaRPr lang="ru-RU" sz="1800" b="1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297360" y="1000777"/>
            <a:ext cx="8526600" cy="1443766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en-US" sz="1800" dirty="0"/>
              <a:t>mean() – </a:t>
            </a:r>
            <a:r>
              <a:rPr lang="ru-RU" sz="1800" dirty="0"/>
              <a:t>среднее значение </a:t>
            </a:r>
            <a:r>
              <a:rPr lang="ru-RU" sz="1800" b="1" dirty="0"/>
              <a:t>(не путать с математическим ожиданием!!!!!!)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median()</a:t>
            </a:r>
            <a:r>
              <a:rPr lang="ru-RU" sz="1800" dirty="0"/>
              <a:t> – медиана 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sum()</a:t>
            </a:r>
            <a:r>
              <a:rPr lang="ru-RU" sz="1800" dirty="0"/>
              <a:t> – сумма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range()</a:t>
            </a:r>
            <a:r>
              <a:rPr lang="ru-RU" sz="1800" dirty="0"/>
              <a:t> – разброс 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min()</a:t>
            </a:r>
            <a:r>
              <a:rPr lang="ru-RU" sz="1800" dirty="0"/>
              <a:t> – минимальное значение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max()</a:t>
            </a:r>
            <a:r>
              <a:rPr lang="ru-RU" sz="1800" dirty="0"/>
              <a:t> – максимальное значение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var</a:t>
            </a:r>
            <a:r>
              <a:rPr lang="en-US" sz="1800" dirty="0"/>
              <a:t>()</a:t>
            </a:r>
            <a:r>
              <a:rPr lang="ru-RU" sz="1800" dirty="0"/>
              <a:t> – вариация </a:t>
            </a:r>
            <a:r>
              <a:rPr lang="ru-RU" sz="1800" b="1" dirty="0"/>
              <a:t>(не путать с дисперсией!!!!)</a:t>
            </a:r>
            <a:endParaRPr lang="en-US" sz="1800" b="1" dirty="0"/>
          </a:p>
          <a:p>
            <a:pPr marL="0" indent="0">
              <a:buNone/>
            </a:pPr>
            <a:r>
              <a:rPr lang="en-US" sz="1800" dirty="0" err="1"/>
              <a:t>sd</a:t>
            </a:r>
            <a:r>
              <a:rPr lang="en-US" sz="1800" dirty="0"/>
              <a:t>()</a:t>
            </a:r>
            <a:r>
              <a:rPr lang="ru-RU" sz="1800" dirty="0"/>
              <a:t> – стандартное отклонение 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quantile()</a:t>
            </a:r>
            <a:r>
              <a:rPr lang="ru-RU" sz="1800" dirty="0"/>
              <a:t> - квантили</a:t>
            </a:r>
          </a:p>
          <a:p>
            <a:pPr marL="0" indent="0">
              <a:buNone/>
            </a:pPr>
            <a:r>
              <a:rPr lang="en-US" sz="1800" dirty="0"/>
              <a:t>summary()</a:t>
            </a:r>
            <a:r>
              <a:rPr lang="ru-RU" sz="1800" dirty="0"/>
              <a:t> – вывод основной статистики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065009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2853</TotalTime>
  <Words>776</Words>
  <Application>Microsoft Macintosh PowerPoint</Application>
  <PresentationFormat>Экран (4:3)</PresentationFormat>
  <Paragraphs>139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Microsoft Office User</cp:lastModifiedBy>
  <cp:revision>47</cp:revision>
  <dcterms:created xsi:type="dcterms:W3CDTF">2017-11-07T18:16:56Z</dcterms:created>
  <dcterms:modified xsi:type="dcterms:W3CDTF">2020-01-31T12:31:55Z</dcterms:modified>
</cp:coreProperties>
</file>