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"/>
  </p:notesMasterIdLst>
  <p:sldIdLst>
    <p:sldId id="280" r:id="rId2"/>
    <p:sldId id="283" r:id="rId3"/>
    <p:sldId id="284" r:id="rId4"/>
    <p:sldId id="281" r:id="rId5"/>
    <p:sldId id="282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8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71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107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92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Изучить данные в файлах </a:t>
            </a:r>
            <a:r>
              <a:rPr lang="en-US" sz="2400" b="1" dirty="0"/>
              <a:t>Day</a:t>
            </a:r>
            <a:r>
              <a:rPr lang="ru-RU" sz="2400" b="1" dirty="0"/>
              <a:t>4</a:t>
            </a:r>
            <a:r>
              <a:rPr lang="en-US" sz="2400" b="1" dirty="0"/>
              <a:t>-1.csv </a:t>
            </a:r>
            <a:r>
              <a:rPr lang="ru-RU" sz="2400" b="1" dirty="0"/>
              <a:t>и </a:t>
            </a:r>
            <a:r>
              <a:rPr lang="en-US" sz="2400" b="1" dirty="0"/>
              <a:t>Day</a:t>
            </a:r>
            <a:r>
              <a:rPr lang="ru-RU" sz="2400" b="1" dirty="0"/>
              <a:t>4</a:t>
            </a:r>
            <a:r>
              <a:rPr lang="en-US" sz="2400" b="1" dirty="0"/>
              <a:t>-2.csv </a:t>
            </a:r>
            <a:r>
              <a:rPr lang="ru-RU" sz="2400" b="1" dirty="0"/>
              <a:t>и выполнить задания: </a:t>
            </a:r>
          </a:p>
          <a:p>
            <a:pPr marL="457200" indent="-457200">
              <a:buAutoNum type="arabicPeriod"/>
            </a:pPr>
            <a:r>
              <a:rPr lang="ru-RU" sz="2400" dirty="0"/>
              <a:t>Исследовать коэффициент корреляции для каждого набора</a:t>
            </a:r>
            <a:r>
              <a:rPr lang="en-US" sz="2400" dirty="0"/>
              <a:t>;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/>
              <a:t>Построить графики рассеивания</a:t>
            </a:r>
            <a:r>
              <a:rPr lang="en-US" sz="2400" dirty="0"/>
              <a:t>;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/>
              <a:t>Построить наиболее подходящую функцию регрессии </a:t>
            </a:r>
            <a:r>
              <a:rPr lang="en-US" sz="2400" dirty="0"/>
              <a:t>par2=f(par1).</a:t>
            </a:r>
          </a:p>
        </p:txBody>
      </p:sp>
    </p:spTree>
    <p:extLst>
      <p:ext uri="{BB962C8B-B14F-4D97-AF65-F5344CB8AC3E}">
        <p14:creationId xmlns:p14="http://schemas.microsoft.com/office/powerpoint/2010/main" val="417228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Кластеризация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Типы методов: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Иерархические и плоские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Четкие и нечеткие</a:t>
            </a:r>
          </a:p>
          <a:p>
            <a:endParaRPr lang="ru-RU" sz="2400" b="1" dirty="0"/>
          </a:p>
          <a:p>
            <a:endParaRPr lang="ru-RU" sz="2400" b="1" dirty="0"/>
          </a:p>
          <a:p>
            <a:r>
              <a:rPr lang="ru-RU" sz="2400" b="1" dirty="0"/>
              <a:t>Метод к-средних</a:t>
            </a:r>
          </a:p>
          <a:p>
            <a:r>
              <a:rPr lang="en-US" sz="2400" dirty="0" err="1"/>
              <a:t>kmeans</a:t>
            </a:r>
            <a:r>
              <a:rPr lang="en-US" sz="2400" dirty="0"/>
              <a:t>(</a:t>
            </a:r>
            <a:r>
              <a:rPr lang="en-US" sz="2400" dirty="0" err="1"/>
              <a:t>df</a:t>
            </a:r>
            <a:r>
              <a:rPr lang="en-US" sz="2400" dirty="0"/>
              <a:t>, </a:t>
            </a:r>
            <a:r>
              <a:rPr lang="en-US" sz="2400" dirty="0" err="1"/>
              <a:t>num</a:t>
            </a:r>
            <a:r>
              <a:rPr lang="en-US" sz="2400" dirty="0"/>
              <a:t>)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ru-RU" sz="2400" b="1" dirty="0"/>
              <a:t>Метод к-</a:t>
            </a:r>
            <a:r>
              <a:rPr lang="en-US" sz="2400" b="1" dirty="0"/>
              <a:t>medoids</a:t>
            </a:r>
          </a:p>
          <a:p>
            <a:r>
              <a:rPr lang="en-US" sz="2400" dirty="0"/>
              <a:t>library(</a:t>
            </a:r>
            <a:r>
              <a:rPr lang="en-US" sz="2400" dirty="0" err="1"/>
              <a:t>fpc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pamk</a:t>
            </a:r>
            <a:r>
              <a:rPr lang="en-US" sz="2400" dirty="0"/>
              <a:t>(</a:t>
            </a:r>
            <a:r>
              <a:rPr lang="en-US" sz="2400" dirty="0" err="1"/>
              <a:t>df</a:t>
            </a:r>
            <a:r>
              <a:rPr lang="en-US" sz="2400" dirty="0"/>
              <a:t>) | </a:t>
            </a:r>
            <a:r>
              <a:rPr lang="en-US" sz="2400" dirty="0" err="1"/>
              <a:t>pamk</a:t>
            </a:r>
            <a:r>
              <a:rPr lang="en-US" sz="2400" dirty="0"/>
              <a:t>(</a:t>
            </a:r>
            <a:r>
              <a:rPr lang="en-US" sz="2400" dirty="0" err="1"/>
              <a:t>df,num</a:t>
            </a:r>
            <a:r>
              <a:rPr lang="en-US" sz="2400" dirty="0"/>
              <a:t>) </a:t>
            </a:r>
            <a:endParaRPr lang="ru-RU" sz="2400" dirty="0"/>
          </a:p>
          <a:p>
            <a:endParaRPr lang="ru-RU" sz="2400" b="1" dirty="0"/>
          </a:p>
          <a:p>
            <a:endParaRPr lang="ru-RU" sz="2400" b="1" dirty="0"/>
          </a:p>
          <a:p>
            <a:endParaRPr lang="ru-RU" sz="2400" b="1" dirty="0"/>
          </a:p>
          <a:p>
            <a:endParaRPr lang="ru-RU" sz="2400" b="1" dirty="0"/>
          </a:p>
          <a:p>
            <a:endParaRPr lang="ru-RU" sz="2400" b="1" dirty="0"/>
          </a:p>
          <a:p>
            <a:endParaRPr lang="ru-RU" sz="2400" b="1" dirty="0"/>
          </a:p>
          <a:p>
            <a:endParaRPr lang="en-US" sz="2400" dirty="0"/>
          </a:p>
        </p:txBody>
      </p:sp>
      <p:pic>
        <p:nvPicPr>
          <p:cNvPr id="1026" name="Picture 2" descr="Картинки по запросу кластеризация 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49"/>
          <a:stretch/>
        </p:blipFill>
        <p:spPr bwMode="auto">
          <a:xfrm>
            <a:off x="5024494" y="1226949"/>
            <a:ext cx="3799466" cy="340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78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Используя файл </a:t>
            </a:r>
            <a:r>
              <a:rPr lang="en-US" sz="2400" dirty="0"/>
              <a:t>Day4.csv </a:t>
            </a:r>
            <a:r>
              <a:rPr lang="ru-RU" sz="2400" dirty="0"/>
              <a:t>определить кластер стран с наилучшим развитием (</a:t>
            </a:r>
            <a:r>
              <a:rPr lang="ru-RU" sz="2400" dirty="0" err="1"/>
              <a:t>кластеризовать</a:t>
            </a:r>
            <a:r>
              <a:rPr lang="ru-RU" sz="2400" dirty="0"/>
              <a:t> по </a:t>
            </a:r>
            <a:r>
              <a:rPr lang="en-US" sz="2400" dirty="0" err="1"/>
              <a:t>Ie</a:t>
            </a:r>
            <a:r>
              <a:rPr lang="en-US" sz="2400" dirty="0"/>
              <a:t>, </a:t>
            </a:r>
            <a:r>
              <a:rPr lang="en-US" sz="2400" dirty="0" err="1"/>
              <a:t>Iec</a:t>
            </a:r>
            <a:r>
              <a:rPr lang="en-US" sz="2400" dirty="0"/>
              <a:t>, Is; </a:t>
            </a:r>
            <a:r>
              <a:rPr lang="ru-RU" sz="2400" dirty="0"/>
              <a:t>для к-средних использовать 4 кластера).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/>
              <a:t>Построить центры кластеров.</a:t>
            </a:r>
          </a:p>
          <a:p>
            <a:pPr marL="457200" indent="-457200">
              <a:buAutoNum type="arabicPeriod"/>
            </a:pPr>
            <a:r>
              <a:rPr lang="ru-RU" sz="2400" dirty="0"/>
              <a:t>Провести кластеризацию по С</a:t>
            </a:r>
            <a:r>
              <a:rPr lang="en-US" sz="2400" dirty="0" err="1"/>
              <a:t>ql</a:t>
            </a:r>
            <a:r>
              <a:rPr lang="en-US" sz="2400" dirty="0"/>
              <a:t>, </a:t>
            </a:r>
            <a:r>
              <a:rPr lang="ru-RU" sz="2400" dirty="0"/>
              <a:t>посчитать сколько стран попало в разные кластера, если сравнить с п1.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Используя файл </a:t>
            </a:r>
            <a:r>
              <a:rPr lang="en-US" sz="2400" dirty="0" err="1"/>
              <a:t>DataDay</a:t>
            </a:r>
            <a:r>
              <a:rPr lang="ru-RU" sz="2400" dirty="0"/>
              <a:t>2</a:t>
            </a:r>
            <a:r>
              <a:rPr lang="en-US" sz="2400" dirty="0"/>
              <a:t>.csv</a:t>
            </a:r>
            <a:r>
              <a:rPr lang="ru-RU" sz="2400" dirty="0"/>
              <a:t>, какой регион доминирует в кластерах по ВВП на душу населения и плотности населения.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ru-RU" sz="2400" dirty="0"/>
              <a:t>Вывести частотные гистограммы всех показателей файла </a:t>
            </a:r>
            <a:r>
              <a:rPr lang="en-US" sz="2400" dirty="0"/>
              <a:t>DataDay2.csv</a:t>
            </a:r>
            <a:r>
              <a:rPr lang="ru-RU" sz="2400" dirty="0"/>
              <a:t>, используя цикл.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Создать функцию, которая на вход принимает два набора данных, проверяет есть ли линейная зависимость и выводит </a:t>
            </a:r>
            <a:r>
              <a:rPr lang="en-US" sz="2400" dirty="0"/>
              <a:t>True </a:t>
            </a:r>
            <a:r>
              <a:rPr lang="ru-RU" sz="2400" dirty="0"/>
              <a:t>или </a:t>
            </a:r>
            <a:r>
              <a:rPr lang="en-US" sz="2400" dirty="0"/>
              <a:t>False (</a:t>
            </a:r>
            <a:r>
              <a:rPr lang="ru-RU" sz="2400" dirty="0"/>
              <a:t>будем понимать под «есть линейная зависимость», если коэффициент корреляции по модулю больше 0,8).</a:t>
            </a:r>
            <a:r>
              <a:rPr lang="en-US" sz="2400" dirty="0"/>
              <a:t> </a:t>
            </a:r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933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Множественная регрессия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4140" y="922063"/>
            <a:ext cx="864982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Отображение множества диаграмм рассеивания</a:t>
            </a:r>
            <a:endParaRPr lang="en-US" sz="2000" b="1" dirty="0"/>
          </a:p>
          <a:p>
            <a:r>
              <a:rPr lang="en-US" sz="2000" dirty="0"/>
              <a:t>library(car) </a:t>
            </a:r>
            <a:endParaRPr lang="ru-RU" sz="2000" dirty="0"/>
          </a:p>
          <a:p>
            <a:r>
              <a:rPr lang="en-US" sz="2000" dirty="0" err="1"/>
              <a:t>scatterplotMatrix</a:t>
            </a:r>
            <a:r>
              <a:rPr lang="en-US" sz="2000" dirty="0"/>
              <a:t>(~par1+par2, data = </a:t>
            </a:r>
            <a:r>
              <a:rPr lang="en-US" sz="2000" dirty="0" err="1"/>
              <a:t>df</a:t>
            </a:r>
            <a:r>
              <a:rPr lang="en-US" sz="2000" dirty="0"/>
              <a:t>, </a:t>
            </a:r>
            <a:r>
              <a:rPr lang="en-US" sz="2000" dirty="0" err="1"/>
              <a:t>diag</a:t>
            </a:r>
            <a:r>
              <a:rPr lang="en-US" sz="2000" dirty="0"/>
              <a:t> = "boxplot“)</a:t>
            </a:r>
          </a:p>
          <a:p>
            <a:r>
              <a:rPr lang="en-US" sz="2000" dirty="0"/>
              <a:t>library(</a:t>
            </a:r>
            <a:r>
              <a:rPr lang="en-US" sz="2000" dirty="0" err="1"/>
              <a:t>gridExtra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grid.arrange</a:t>
            </a:r>
            <a:r>
              <a:rPr lang="en-US" sz="2000" dirty="0"/>
              <a:t>(…)</a:t>
            </a:r>
          </a:p>
          <a:p>
            <a:endParaRPr lang="ru-RU" sz="2000" dirty="0"/>
          </a:p>
          <a:p>
            <a:r>
              <a:rPr lang="ru-RU" sz="2000" b="1" dirty="0"/>
              <a:t>Функция линейной регрессии</a:t>
            </a:r>
          </a:p>
          <a:p>
            <a:r>
              <a:rPr lang="en-US" sz="2000" dirty="0"/>
              <a:t>lm</a:t>
            </a:r>
            <a:r>
              <a:rPr lang="ru-RU" sz="2000" dirty="0"/>
              <a:t>(</a:t>
            </a:r>
            <a:r>
              <a:rPr lang="en-US" sz="2000" dirty="0"/>
              <a:t>par1 ~ par2+par3, data=</a:t>
            </a:r>
            <a:r>
              <a:rPr lang="en-US" sz="2000" dirty="0" err="1"/>
              <a:t>df</a:t>
            </a:r>
            <a:r>
              <a:rPr lang="en-US" sz="2000" dirty="0"/>
              <a:t>)</a:t>
            </a:r>
          </a:p>
          <a:p>
            <a:endParaRPr lang="ru-RU" sz="2000" dirty="0"/>
          </a:p>
          <a:p>
            <a:r>
              <a:rPr lang="ru-RU" sz="2000" b="1" dirty="0" err="1"/>
              <a:t>Мультиколинеарность</a:t>
            </a:r>
            <a:r>
              <a:rPr lang="ru-RU" sz="2000" b="1" dirty="0"/>
              <a:t>!</a:t>
            </a:r>
          </a:p>
          <a:p>
            <a:endParaRPr lang="ru-RU" sz="2000" b="1" dirty="0"/>
          </a:p>
          <a:p>
            <a:r>
              <a:rPr lang="ru-RU" sz="2000" b="1" dirty="0"/>
              <a:t>Функция полиномиальной регрессии</a:t>
            </a:r>
          </a:p>
          <a:p>
            <a:r>
              <a:rPr lang="en-US" sz="2000" dirty="0"/>
              <a:t>lm</a:t>
            </a:r>
            <a:r>
              <a:rPr lang="ru-RU" sz="2000" dirty="0"/>
              <a:t>(</a:t>
            </a:r>
            <a:r>
              <a:rPr lang="en-US" sz="2000" dirty="0"/>
              <a:t>par1 ~ par2+I(par3^2), data=</a:t>
            </a:r>
            <a:r>
              <a:rPr lang="en-US" sz="2000" dirty="0" err="1"/>
              <a:t>df</a:t>
            </a:r>
            <a:r>
              <a:rPr lang="en-US" sz="2000" dirty="0"/>
              <a:t>)</a:t>
            </a:r>
          </a:p>
          <a:p>
            <a:endParaRPr lang="en-US" sz="2000" b="1" dirty="0"/>
          </a:p>
          <a:p>
            <a:r>
              <a:rPr lang="ru-RU" sz="2000" b="1" dirty="0"/>
              <a:t>Визуализация трехмерная</a:t>
            </a:r>
          </a:p>
          <a:p>
            <a:r>
              <a:rPr lang="en-US" sz="2000" dirty="0"/>
              <a:t>library(scatterplot3d)</a:t>
            </a:r>
          </a:p>
          <a:p>
            <a:r>
              <a:rPr lang="en-US" sz="2000" dirty="0"/>
              <a:t>s3d &lt;- scatterplot3d(par1, par2, par3, highlight.3d = T, type = "h",</a:t>
            </a:r>
          </a:p>
          <a:p>
            <a:r>
              <a:rPr lang="en-US" sz="2000" dirty="0"/>
              <a:t>lab = c(2, 3)) # lab: number of </a:t>
            </a:r>
            <a:r>
              <a:rPr lang="en-US" sz="2000" dirty="0" err="1"/>
              <a:t>tickmarks</a:t>
            </a:r>
            <a:r>
              <a:rPr lang="en-US" sz="2000" dirty="0"/>
              <a:t> on x-/y-axes</a:t>
            </a:r>
          </a:p>
          <a:p>
            <a:r>
              <a:rPr lang="en-US" sz="2000" dirty="0"/>
              <a:t>s3d$plane3d(lm) # draws the fitted plane lm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0868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1506" y="922063"/>
            <a:ext cx="833245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Задание: изучить данные в файле </a:t>
            </a:r>
            <a:r>
              <a:rPr lang="en-US" sz="2400" b="1" dirty="0"/>
              <a:t>Day4.csv:</a:t>
            </a: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Изучить данные, сказать есть ли </a:t>
            </a:r>
            <a:r>
              <a:rPr lang="ru-RU" sz="2400" dirty="0" err="1"/>
              <a:t>мультиколинеарность</a:t>
            </a:r>
            <a:r>
              <a:rPr lang="ru-RU" sz="2400" dirty="0"/>
              <a:t>, построить диаграммы рассеивания;</a:t>
            </a:r>
          </a:p>
          <a:p>
            <a:pPr marL="342900" indent="-342900">
              <a:buAutoNum type="arabicParenR"/>
            </a:pPr>
            <a:r>
              <a:rPr lang="ru-RU" sz="2400" dirty="0"/>
              <a:t>Использовать линейную регрессию и полиномиальную регрессию выбранного вами вида;</a:t>
            </a:r>
            <a:endParaRPr lang="en-US" sz="2400" dirty="0"/>
          </a:p>
          <a:p>
            <a:pPr marL="342900" indent="-342900">
              <a:buFontTx/>
              <a:buAutoNum type="arabicParenR"/>
            </a:pPr>
            <a:r>
              <a:rPr lang="ru-RU" sz="2400" dirty="0"/>
              <a:t>Используя тестовую выборку из файла </a:t>
            </a:r>
            <a:r>
              <a:rPr lang="en-US" sz="2400"/>
              <a:t>Day4t.csv</a:t>
            </a:r>
            <a:r>
              <a:rPr lang="en-US" sz="2400" dirty="0"/>
              <a:t>, </a:t>
            </a:r>
            <a:r>
              <a:rPr lang="ru-RU" sz="2400" dirty="0"/>
              <a:t>доказать, какая модель адекватнее.</a:t>
            </a:r>
            <a:endParaRPr lang="en-US" sz="2400" dirty="0"/>
          </a:p>
          <a:p>
            <a:pPr marL="342900" indent="-342900">
              <a:buAutoNum type="arabicParenR"/>
            </a:pP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3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7402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5551</TotalTime>
  <Words>379</Words>
  <Application>Microsoft Macintosh PowerPoint</Application>
  <PresentationFormat>Экран (4:3)</PresentationFormat>
  <Paragraphs>59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38</cp:revision>
  <dcterms:created xsi:type="dcterms:W3CDTF">2017-11-07T18:16:56Z</dcterms:created>
  <dcterms:modified xsi:type="dcterms:W3CDTF">2019-09-27T19:12:02Z</dcterms:modified>
</cp:coreProperties>
</file>