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9"/>
  </p:notesMasterIdLst>
  <p:sldIdLst>
    <p:sldId id="275" r:id="rId2"/>
    <p:sldId id="276" r:id="rId3"/>
    <p:sldId id="281" r:id="rId4"/>
    <p:sldId id="277" r:id="rId5"/>
    <p:sldId id="278" r:id="rId6"/>
    <p:sldId id="279" r:id="rId7"/>
    <p:sldId id="280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43"/>
  </p:normalViewPr>
  <p:slideViewPr>
    <p:cSldViewPr snapToGrid="0">
      <p:cViewPr varScale="1">
        <p:scale>
          <a:sx n="115" d="100"/>
          <a:sy n="115" d="100"/>
        </p:scale>
        <p:origin x="1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9/15/19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26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484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116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9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645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171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662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15.09.2019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markdown.rstudio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Data </a:t>
            </a:r>
            <a:r>
              <a:rPr lang="en-US" sz="3600" b="1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Science Day 3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40030" y="922063"/>
            <a:ext cx="82638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 Markdown</a:t>
            </a:r>
            <a:endParaRPr lang="en-US" dirty="0"/>
          </a:p>
          <a:p>
            <a:r>
              <a:rPr lang="en-US" sz="2400" dirty="0"/>
              <a:t>Link: </a:t>
            </a:r>
            <a:r>
              <a:rPr lang="en-US" sz="2400" dirty="0">
                <a:hlinkClick r:id="rId3"/>
              </a:rPr>
              <a:t>https://rmarkdown.rstudio.com/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install.packages</a:t>
            </a:r>
            <a:r>
              <a:rPr lang="en-US" sz="2400" dirty="0"/>
              <a:t>("</a:t>
            </a:r>
            <a:r>
              <a:rPr lang="en-US" sz="2400" dirty="0" err="1"/>
              <a:t>rmarkdown</a:t>
            </a:r>
            <a:r>
              <a:rPr lang="en-US" sz="2400" dirty="0"/>
              <a:t>“, dep=T)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Объединение наборов</a:t>
            </a:r>
          </a:p>
          <a:p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405" y="2580091"/>
            <a:ext cx="4582459" cy="3737440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 rotWithShape="1">
          <a:blip r:embed="rId5"/>
          <a:srcRect l="8936" t="38421" r="9377" b="19169"/>
          <a:stretch/>
        </p:blipFill>
        <p:spPr>
          <a:xfrm>
            <a:off x="295734" y="4002627"/>
            <a:ext cx="4076241" cy="148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7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1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40030" y="922063"/>
            <a:ext cx="844126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/>
              <a:t>Скачать и загрузить данные по продажам авокадо в Америке </a:t>
            </a:r>
            <a:r>
              <a:rPr lang="en-US" sz="2000" dirty="0"/>
              <a:t>DataDay3</a:t>
            </a:r>
            <a:r>
              <a:rPr lang="ru-RU" sz="2000" dirty="0"/>
              <a:t>а</a:t>
            </a:r>
            <a:r>
              <a:rPr lang="en-US" sz="2000" dirty="0"/>
              <a:t>.csv, DataDay3b.csv</a:t>
            </a:r>
            <a:r>
              <a:rPr lang="ru-RU" sz="2000" dirty="0"/>
              <a:t>. </a:t>
            </a:r>
            <a:r>
              <a:rPr lang="uk-UA" sz="2000" dirty="0" err="1"/>
              <a:t>Изучить</a:t>
            </a:r>
            <a:r>
              <a:rPr lang="uk-UA" sz="2000" dirty="0"/>
              <a:t>, обсудить структуру</a:t>
            </a:r>
            <a:r>
              <a:rPr lang="en-US" sz="2000" dirty="0"/>
              <a:t>.</a:t>
            </a:r>
          </a:p>
          <a:p>
            <a:pPr marL="342900" indent="-342900">
              <a:buAutoNum type="arabicPeriod"/>
            </a:pPr>
            <a:r>
              <a:rPr lang="ru-RU" sz="2000" dirty="0"/>
              <a:t>Объединить в один файл. </a:t>
            </a:r>
          </a:p>
          <a:p>
            <a:pPr marL="342900" indent="-342900">
              <a:buAutoNum type="arabicPeriod"/>
            </a:pPr>
            <a:r>
              <a:rPr lang="ru-RU" sz="2000" dirty="0"/>
              <a:t>Сделать колонку с прибылью.</a:t>
            </a:r>
          </a:p>
          <a:p>
            <a:pPr marL="342900" indent="-342900">
              <a:buAutoNum type="arabicPeriod"/>
            </a:pPr>
            <a:r>
              <a:rPr lang="uk-UA" sz="2000" dirty="0"/>
              <a:t>Найти </a:t>
            </a:r>
            <a:r>
              <a:rPr lang="uk-UA" sz="2000" dirty="0" err="1"/>
              <a:t>общую</a:t>
            </a:r>
            <a:r>
              <a:rPr lang="uk-UA" sz="2000" dirty="0"/>
              <a:t> </a:t>
            </a:r>
            <a:r>
              <a:rPr lang="uk-UA" sz="2000" dirty="0" err="1"/>
              <a:t>прибыль</a:t>
            </a:r>
            <a:r>
              <a:rPr lang="uk-UA" sz="2000" dirty="0"/>
              <a:t> по </a:t>
            </a:r>
            <a:r>
              <a:rPr lang="uk-UA" sz="2000" dirty="0" err="1"/>
              <a:t>органическому</a:t>
            </a:r>
            <a:r>
              <a:rPr lang="uk-UA" sz="2000" dirty="0"/>
              <a:t> и </a:t>
            </a:r>
            <a:r>
              <a:rPr lang="uk-UA" sz="2000" dirty="0" err="1"/>
              <a:t>неорганическому</a:t>
            </a:r>
            <a:r>
              <a:rPr lang="uk-UA" sz="2000" dirty="0"/>
              <a:t> авокадо. </a:t>
            </a:r>
          </a:p>
          <a:p>
            <a:pPr marL="342900" indent="-342900">
              <a:buAutoNum type="arabicPeriod"/>
            </a:pPr>
            <a:r>
              <a:rPr lang="uk-UA" sz="2000" dirty="0" err="1"/>
              <a:t>Какой</a:t>
            </a:r>
            <a:r>
              <a:rPr lang="uk-UA" sz="2000" dirty="0"/>
              <a:t> год </a:t>
            </a:r>
            <a:r>
              <a:rPr lang="uk-UA" sz="2000" dirty="0" err="1"/>
              <a:t>был</a:t>
            </a:r>
            <a:r>
              <a:rPr lang="uk-UA" sz="2000" dirty="0"/>
              <a:t> </a:t>
            </a:r>
            <a:r>
              <a:rPr lang="uk-UA" sz="2000" dirty="0" err="1"/>
              <a:t>более</a:t>
            </a:r>
            <a:r>
              <a:rPr lang="uk-UA" sz="2000" dirty="0"/>
              <a:t> </a:t>
            </a:r>
            <a:r>
              <a:rPr lang="uk-UA" sz="2000" dirty="0" err="1"/>
              <a:t>успешным</a:t>
            </a:r>
            <a:r>
              <a:rPr lang="uk-UA" sz="2000" dirty="0"/>
              <a:t>? </a:t>
            </a:r>
          </a:p>
          <a:p>
            <a:pPr marL="342900" indent="-342900">
              <a:buAutoNum type="arabicPeriod"/>
            </a:pPr>
            <a:r>
              <a:rPr lang="uk-UA" sz="2000" dirty="0" err="1"/>
              <a:t>Построить</a:t>
            </a:r>
            <a:r>
              <a:rPr lang="uk-UA" sz="2000" dirty="0"/>
              <a:t> 3 </a:t>
            </a:r>
            <a:r>
              <a:rPr lang="uk-UA" sz="2000" dirty="0" err="1"/>
              <a:t>графика</a:t>
            </a:r>
            <a:r>
              <a:rPr lang="uk-UA" sz="2000" dirty="0"/>
              <a:t> </a:t>
            </a:r>
            <a:r>
              <a:rPr lang="uk-UA" sz="2000" dirty="0" err="1"/>
              <a:t>зависимостей</a:t>
            </a:r>
            <a:r>
              <a:rPr lang="uk-UA" sz="2000" dirty="0"/>
              <a:t> </a:t>
            </a:r>
            <a:r>
              <a:rPr lang="uk-UA" sz="2000" dirty="0" err="1"/>
              <a:t>средней</a:t>
            </a:r>
            <a:r>
              <a:rPr lang="uk-UA" sz="2000" dirty="0"/>
              <a:t> </a:t>
            </a:r>
            <a:r>
              <a:rPr lang="uk-UA" sz="2000" dirty="0" err="1"/>
              <a:t>цены</a:t>
            </a:r>
            <a:r>
              <a:rPr lang="uk-UA" sz="2000" dirty="0"/>
              <a:t> от </a:t>
            </a:r>
            <a:r>
              <a:rPr lang="uk-UA" sz="2000" dirty="0" err="1"/>
              <a:t>количества</a:t>
            </a:r>
            <a:r>
              <a:rPr lang="uk-UA" sz="2000" dirty="0"/>
              <a:t> упаковок </a:t>
            </a:r>
            <a:r>
              <a:rPr lang="uk-UA" sz="2000" dirty="0" err="1"/>
              <a:t>разных</a:t>
            </a:r>
            <a:r>
              <a:rPr lang="uk-UA" sz="2000" dirty="0"/>
              <a:t> </a:t>
            </a:r>
            <a:r>
              <a:rPr lang="uk-UA" sz="2000" dirty="0" err="1"/>
              <a:t>размеров</a:t>
            </a:r>
            <a:r>
              <a:rPr lang="uk-UA" sz="2000" dirty="0"/>
              <a:t>. </a:t>
            </a:r>
            <a:r>
              <a:rPr lang="uk-UA" sz="2000" dirty="0" err="1"/>
              <a:t>Есть</a:t>
            </a:r>
            <a:r>
              <a:rPr lang="uk-UA" sz="2000" dirty="0"/>
              <a:t> </a:t>
            </a:r>
            <a:r>
              <a:rPr lang="uk-UA" sz="2000" dirty="0" err="1"/>
              <a:t>ли</a:t>
            </a:r>
            <a:r>
              <a:rPr lang="uk-UA" sz="2000" dirty="0"/>
              <a:t> </a:t>
            </a:r>
            <a:r>
              <a:rPr lang="uk-UA" sz="2000" dirty="0" err="1"/>
              <a:t>очевидная</a:t>
            </a:r>
            <a:r>
              <a:rPr lang="uk-UA" sz="2000" dirty="0"/>
              <a:t> </a:t>
            </a:r>
            <a:r>
              <a:rPr lang="uk-UA" sz="2000" dirty="0" err="1"/>
              <a:t>зависимость</a:t>
            </a:r>
            <a:r>
              <a:rPr lang="uk-UA" sz="2000" dirty="0"/>
              <a:t>? 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ru-RU" sz="2000" dirty="0"/>
              <a:t>Есть ли выбросы в объемах продаж? </a:t>
            </a:r>
          </a:p>
          <a:p>
            <a:pPr marL="342900" indent="-342900">
              <a:buAutoNum type="arabicPeriod"/>
            </a:pPr>
            <a:r>
              <a:rPr lang="ru-RU" sz="2000" dirty="0"/>
              <a:t>Изучить функцию </a:t>
            </a:r>
            <a:r>
              <a:rPr lang="en-US" sz="2000" dirty="0"/>
              <a:t>pie(). </a:t>
            </a:r>
            <a:r>
              <a:rPr lang="ru-RU" sz="2000" dirty="0"/>
              <a:t>Построить круговую диаграмму по количеству </a:t>
            </a:r>
            <a:r>
              <a:rPr lang="ru-RU" sz="2000" dirty="0" err="1"/>
              <a:t>проданых</a:t>
            </a:r>
            <a:r>
              <a:rPr lang="ru-RU" sz="2000" dirty="0"/>
              <a:t> авокадо видов 4046, 4225, 4770 в 2016 году.</a:t>
            </a:r>
          </a:p>
          <a:p>
            <a:pPr marL="342900" indent="-342900">
              <a:buAutoNum type="arabicPeriod"/>
            </a:pPr>
            <a:r>
              <a:rPr lang="ru-RU" sz="2000" dirty="0"/>
              <a:t>В каком штате средняя цена за все время была минимальной, а в каком максимальной? </a:t>
            </a:r>
          </a:p>
          <a:p>
            <a:pPr marL="342900" indent="-342900">
              <a:buAutoNum type="arabicPeriod"/>
            </a:pPr>
            <a:r>
              <a:rPr lang="ru-RU" sz="2000" dirty="0"/>
              <a:t>Какие регионы сходны по продажам авокадо? Объясните свой ответ.</a:t>
            </a:r>
            <a:endParaRPr lang="uk-UA" sz="2000" dirty="0"/>
          </a:p>
          <a:p>
            <a:pPr marL="342900" indent="-342900">
              <a:buAutoNum type="arabicPeriod"/>
            </a:pPr>
            <a:r>
              <a:rPr lang="uk-UA" sz="2000" dirty="0" err="1"/>
              <a:t>Результаты</a:t>
            </a:r>
            <a:r>
              <a:rPr lang="uk-UA" sz="2000" dirty="0"/>
              <a:t> оформить в </a:t>
            </a:r>
            <a:r>
              <a:rPr lang="en-US" sz="2000" dirty="0"/>
              <a:t>R Markdown.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55953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33245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ggplot2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030" y="922063"/>
            <a:ext cx="9044655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install.packages</a:t>
            </a:r>
            <a:r>
              <a:rPr lang="en-US" sz="2800" dirty="0"/>
              <a:t>("ggplot2")</a:t>
            </a:r>
          </a:p>
          <a:p>
            <a:r>
              <a:rPr lang="ru-RU" sz="2400" dirty="0" err="1"/>
              <a:t>ggplot</a:t>
            </a:r>
            <a:r>
              <a:rPr lang="ru-RU" sz="2400" dirty="0"/>
              <a:t>(</a:t>
            </a:r>
            <a:r>
              <a:rPr lang="ru-RU" sz="2400" dirty="0" err="1"/>
              <a:t>data</a:t>
            </a:r>
            <a:r>
              <a:rPr lang="ru-RU" sz="2400" dirty="0"/>
              <a:t> = &lt;набор данных&gt;,</a:t>
            </a:r>
          </a:p>
          <a:p>
            <a:r>
              <a:rPr lang="ru-RU" sz="2400" dirty="0"/>
              <a:t>         </a:t>
            </a:r>
            <a:r>
              <a:rPr lang="ru-RU" sz="2400" dirty="0" err="1"/>
              <a:t>aes</a:t>
            </a:r>
            <a:r>
              <a:rPr lang="ru-RU" sz="2400" dirty="0"/>
              <a:t>(x = &lt;переменная для оси X&gt;,</a:t>
            </a:r>
          </a:p>
          <a:p>
            <a:r>
              <a:rPr lang="ru-RU" sz="2400" dirty="0"/>
              <a:t>             y = &lt;переменная для оси Y&gt;) </a:t>
            </a:r>
            <a:r>
              <a:rPr lang="en-US" sz="2400" dirty="0"/>
              <a:t>)</a:t>
            </a:r>
            <a:r>
              <a:rPr lang="ru-RU" sz="2400" dirty="0"/>
              <a:t>+</a:t>
            </a:r>
          </a:p>
          <a:p>
            <a:r>
              <a:rPr lang="ru-RU" sz="2400" dirty="0"/>
              <a:t>         </a:t>
            </a:r>
            <a:r>
              <a:rPr lang="ru-RU" sz="2400" dirty="0" err="1"/>
              <a:t>geom</a:t>
            </a:r>
            <a:r>
              <a:rPr lang="ru-RU" sz="2400" dirty="0"/>
              <a:t>_&lt;тип геометрического объекта&gt;(</a:t>
            </a:r>
          </a:p>
          <a:p>
            <a:r>
              <a:rPr lang="ru-RU" sz="2400" dirty="0"/>
              <a:t>                </a:t>
            </a:r>
            <a:r>
              <a:rPr lang="ru-RU" sz="2400" dirty="0" err="1"/>
              <a:t>aes</a:t>
            </a:r>
            <a:r>
              <a:rPr lang="ru-RU" sz="2400" dirty="0"/>
              <a:t>(&lt;специфические визуальные свойства геом. объекта&gt;),</a:t>
            </a:r>
          </a:p>
          <a:p>
            <a:r>
              <a:rPr lang="ru-RU" sz="2400" dirty="0"/>
              <a:t>                </a:t>
            </a:r>
            <a:r>
              <a:rPr lang="ru-RU" sz="2400" dirty="0" err="1"/>
              <a:t>stat</a:t>
            </a:r>
            <a:r>
              <a:rPr lang="ru-RU" sz="2400" dirty="0"/>
              <a:t> = &lt;тип статистического преобразования&gt;,</a:t>
            </a:r>
          </a:p>
          <a:p>
            <a:r>
              <a:rPr lang="ru-RU" sz="2400" dirty="0"/>
              <a:t>                </a:t>
            </a:r>
            <a:r>
              <a:rPr lang="ru-RU" sz="2400" dirty="0" err="1"/>
              <a:t>position</a:t>
            </a:r>
            <a:r>
              <a:rPr lang="ru-RU" sz="2400" dirty="0"/>
              <a:t> = &lt;функция для регулировки позиции объектов&gt;</a:t>
            </a:r>
          </a:p>
          <a:p>
            <a:r>
              <a:rPr lang="ru-RU" sz="2400" dirty="0"/>
              <a:t>                ...</a:t>
            </a:r>
          </a:p>
          <a:p>
            <a:r>
              <a:rPr lang="ru-RU" sz="2400" dirty="0"/>
              <a:t>         ) +</a:t>
            </a:r>
          </a:p>
          <a:p>
            <a:r>
              <a:rPr lang="ru-RU" sz="2400" dirty="0"/>
              <a:t>         </a:t>
            </a:r>
            <a:r>
              <a:rPr lang="ru-RU" sz="2400" dirty="0" err="1"/>
              <a:t>stat</a:t>
            </a:r>
            <a:r>
              <a:rPr lang="ru-RU" sz="2400" dirty="0"/>
              <a:t>_&lt;функция для статистического преобразования&gt; +</a:t>
            </a:r>
          </a:p>
          <a:p>
            <a:r>
              <a:rPr lang="ru-RU" sz="2400" dirty="0"/>
              <a:t>         </a:t>
            </a:r>
            <a:r>
              <a:rPr lang="ru-RU" sz="2400" dirty="0" err="1"/>
              <a:t>coordinate</a:t>
            </a:r>
            <a:r>
              <a:rPr lang="ru-RU" sz="2400" dirty="0"/>
              <a:t>_&lt;система координат&gt; +</a:t>
            </a:r>
          </a:p>
          <a:p>
            <a:r>
              <a:rPr lang="ru-RU" sz="2400" dirty="0"/>
              <a:t>         </a:t>
            </a:r>
            <a:r>
              <a:rPr lang="ru-RU" sz="2400" dirty="0" err="1"/>
              <a:t>scale</a:t>
            </a:r>
            <a:r>
              <a:rPr lang="ru-RU" sz="2400" dirty="0"/>
              <a:t>_&lt;функция для контроля визуальной разметки&gt; +</a:t>
            </a:r>
          </a:p>
          <a:p>
            <a:r>
              <a:rPr lang="ru-RU" sz="2400" dirty="0"/>
              <a:t>         </a:t>
            </a:r>
            <a:r>
              <a:rPr lang="ru-RU" sz="2400" dirty="0" err="1"/>
              <a:t>theme</a:t>
            </a:r>
            <a:r>
              <a:rPr lang="ru-RU" sz="2400" dirty="0"/>
              <a:t>_&lt;тема для графика&gt;</a:t>
            </a:r>
          </a:p>
        </p:txBody>
      </p:sp>
    </p:spTree>
    <p:extLst>
      <p:ext uri="{BB962C8B-B14F-4D97-AF65-F5344CB8AC3E}">
        <p14:creationId xmlns:p14="http://schemas.microsoft.com/office/powerpoint/2010/main" val="359450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33245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Диаграмма рассеяния (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scatter plot)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9417" y="1534332"/>
            <a:ext cx="74140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ggplot</a:t>
            </a:r>
            <a:r>
              <a:rPr lang="en-US" sz="2800" dirty="0"/>
              <a:t>(</a:t>
            </a:r>
            <a:r>
              <a:rPr lang="en-US" sz="2800" dirty="0" err="1"/>
              <a:t>aes</a:t>
            </a:r>
            <a:r>
              <a:rPr lang="en-US" sz="2800" dirty="0"/>
              <a:t>(x=</a:t>
            </a:r>
            <a:r>
              <a:rPr lang="en-US" sz="2800" dirty="0" err="1"/>
              <a:t>ind_var</a:t>
            </a:r>
            <a:r>
              <a:rPr lang="en-US" sz="2800" dirty="0"/>
              <a:t>, y=</a:t>
            </a:r>
            <a:r>
              <a:rPr lang="en-US" sz="2800" dirty="0" err="1"/>
              <a:t>dep_var</a:t>
            </a:r>
            <a:r>
              <a:rPr lang="en-US" sz="2800" dirty="0"/>
              <a:t>), data = frame)+ 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geom_jitter</a:t>
            </a:r>
            <a:r>
              <a:rPr lang="en-US" sz="2800" dirty="0"/>
              <a:t>(alpha=0) +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coord_trans</a:t>
            </a:r>
            <a:r>
              <a:rPr lang="en-US" sz="2800" dirty="0"/>
              <a:t>(y=“sqrt”|”log10”)</a:t>
            </a:r>
          </a:p>
        </p:txBody>
      </p:sp>
      <p:pic>
        <p:nvPicPr>
          <p:cNvPr id="1026" name="Picture 2" descr="Картинки по запросу scatter plot 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858" y="3314795"/>
            <a:ext cx="3725922" cy="3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scatter plot 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06" y="3314795"/>
            <a:ext cx="3827490" cy="325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06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495476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Взаимосвязь случайных величин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91506" y="1064552"/>
            <a:ext cx="80352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1) Коэффициент корреляции Пирсона 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cor</a:t>
            </a:r>
            <a:r>
              <a:rPr lang="en-US" sz="2400" dirty="0"/>
              <a:t>(x, y) | </a:t>
            </a:r>
            <a:r>
              <a:rPr lang="en-US" sz="2400" dirty="0" err="1"/>
              <a:t>cor</a:t>
            </a:r>
            <a:r>
              <a:rPr lang="en-US" sz="2400" dirty="0"/>
              <a:t>(data, use = “</a:t>
            </a:r>
            <a:r>
              <a:rPr lang="en-US" sz="2400" dirty="0" err="1"/>
              <a:t>complete”|”pairwise</a:t>
            </a:r>
            <a:r>
              <a:rPr lang="en-US" sz="2400" dirty="0"/>
              <a:t>” )</a:t>
            </a:r>
          </a:p>
          <a:p>
            <a:r>
              <a:rPr lang="en-US" sz="2400" dirty="0"/>
              <a:t>2) </a:t>
            </a:r>
            <a:r>
              <a:rPr lang="ru-RU" sz="2400" dirty="0"/>
              <a:t>Коэффициент корреляции </a:t>
            </a:r>
            <a:r>
              <a:rPr lang="en-US" sz="2400" dirty="0"/>
              <a:t> </a:t>
            </a:r>
            <a:r>
              <a:rPr lang="ru-RU" sz="2400" dirty="0" err="1"/>
              <a:t>Спирмена</a:t>
            </a:r>
            <a:endParaRPr lang="ru-RU" sz="2400" dirty="0"/>
          </a:p>
          <a:p>
            <a:r>
              <a:rPr lang="en-US" sz="2400" dirty="0"/>
              <a:t>	</a:t>
            </a:r>
            <a:r>
              <a:rPr lang="en-US" sz="2400" dirty="0" err="1"/>
              <a:t>cor</a:t>
            </a:r>
            <a:r>
              <a:rPr lang="en-US" sz="2400" dirty="0"/>
              <a:t>(x, y, method="spearman")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27590" y="2634212"/>
            <a:ext cx="871641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Проверка гипотезы о значимости коэффициента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cor.test</a:t>
            </a:r>
            <a:r>
              <a:rPr lang="en-US" sz="2400" dirty="0"/>
              <a:t>(x, y)</a:t>
            </a:r>
          </a:p>
          <a:p>
            <a:endParaRPr lang="en-US" sz="2400" dirty="0"/>
          </a:p>
          <a:p>
            <a:r>
              <a:rPr lang="ru-RU" sz="2400" dirty="0"/>
              <a:t>Графическая интерпретация</a:t>
            </a:r>
            <a:r>
              <a:rPr lang="en-US" sz="2000" dirty="0"/>
              <a:t> </a:t>
            </a:r>
          </a:p>
          <a:p>
            <a:r>
              <a:rPr lang="en-US" sz="2000" dirty="0"/>
              <a:t>C &lt; − </a:t>
            </a:r>
            <a:r>
              <a:rPr lang="en-US" sz="2000" dirty="0" err="1"/>
              <a:t>cor</a:t>
            </a:r>
            <a:r>
              <a:rPr lang="en-US" sz="2000" dirty="0"/>
              <a:t>(x) </a:t>
            </a:r>
          </a:p>
          <a:p>
            <a:r>
              <a:rPr lang="en-US" sz="2000" dirty="0"/>
              <a:t>image(1:ncol(C), 1:nrow(C), C, col = rainbow(12), axes = FALSE, </a:t>
            </a:r>
            <a:r>
              <a:rPr lang="en-US" sz="2000" dirty="0" err="1"/>
              <a:t>xlab</a:t>
            </a:r>
            <a:r>
              <a:rPr lang="en-US" sz="2000" dirty="0"/>
              <a:t> = "", </a:t>
            </a:r>
            <a:r>
              <a:rPr lang="en-US" sz="2000" dirty="0" err="1"/>
              <a:t>ylab</a:t>
            </a:r>
            <a:r>
              <a:rPr lang="en-US" sz="2000" dirty="0"/>
              <a:t> = "") </a:t>
            </a:r>
          </a:p>
          <a:p>
            <a:r>
              <a:rPr lang="en-US" sz="2000" dirty="0"/>
              <a:t>axis(1, at = 1:ncol(C), labels=</a:t>
            </a:r>
            <a:r>
              <a:rPr lang="en-US" sz="2000" dirty="0" err="1"/>
              <a:t>colnames</a:t>
            </a:r>
            <a:r>
              <a:rPr lang="en-US" sz="2000" dirty="0"/>
              <a:t>(C))</a:t>
            </a:r>
          </a:p>
          <a:p>
            <a:r>
              <a:rPr lang="en-US" sz="2000" dirty="0"/>
              <a:t>axis(2, at = 1:nrow(C), labels=</a:t>
            </a:r>
            <a:r>
              <a:rPr lang="en-US" sz="2000" dirty="0" err="1"/>
              <a:t>rownames</a:t>
            </a:r>
            <a:r>
              <a:rPr lang="en-US" sz="2000" dirty="0"/>
              <a:t>(C), las = 2)</a:t>
            </a:r>
          </a:p>
          <a:p>
            <a:pPr marL="989013"/>
            <a:endParaRPr lang="en-US" sz="2000" dirty="0"/>
          </a:p>
          <a:p>
            <a:r>
              <a:rPr lang="ru-RU" sz="2000" dirty="0"/>
              <a:t>Или </a:t>
            </a:r>
            <a:endParaRPr lang="en-US" sz="2000" dirty="0"/>
          </a:p>
          <a:p>
            <a:r>
              <a:rPr lang="en-US" sz="2000" dirty="0"/>
              <a:t>library(ellipse) </a:t>
            </a:r>
          </a:p>
          <a:p>
            <a:r>
              <a:rPr lang="en-US" sz="2000" dirty="0" err="1"/>
              <a:t>plotcorr</a:t>
            </a:r>
            <a:r>
              <a:rPr lang="en-US" sz="2000" dirty="0"/>
              <a:t>(</a:t>
            </a:r>
            <a:r>
              <a:rPr lang="en-US" sz="2000" dirty="0" err="1"/>
              <a:t>cor</a:t>
            </a:r>
            <a:r>
              <a:rPr lang="en-US" sz="2000" dirty="0"/>
              <a:t>(</a:t>
            </a:r>
            <a:r>
              <a:rPr lang="en-US" sz="2000" dirty="0" err="1"/>
              <a:t>longley</a:t>
            </a:r>
            <a:r>
              <a:rPr lang="en-US" sz="2000" dirty="0"/>
              <a:t>))  </a:t>
            </a:r>
          </a:p>
        </p:txBody>
      </p:sp>
    </p:spTree>
    <p:extLst>
      <p:ext uri="{BB962C8B-B14F-4D97-AF65-F5344CB8AC3E}">
        <p14:creationId xmlns:p14="http://schemas.microsoft.com/office/powerpoint/2010/main" val="170032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7848930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Парная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регрессия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91505" y="1295508"/>
            <a:ext cx="74055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Calibri (Основной текст)"/>
              </a:rPr>
              <a:t>Линейная</a:t>
            </a:r>
            <a:endParaRPr lang="en-US" sz="2400" b="1" dirty="0">
              <a:latin typeface="Calibri (Основной текст)"/>
            </a:endParaRPr>
          </a:p>
          <a:p>
            <a:r>
              <a:rPr lang="en-US" sz="2400" dirty="0" err="1">
                <a:latin typeface="Calibri (Основной текст)"/>
              </a:rPr>
              <a:t>reslm</a:t>
            </a:r>
            <a:r>
              <a:rPr lang="en-US" sz="2400" dirty="0">
                <a:latin typeface="Calibri (Основной текст)"/>
              </a:rPr>
              <a:t>&lt;-lm(formula = par1 ~par2, data = </a:t>
            </a:r>
            <a:r>
              <a:rPr lang="en-US" sz="2400" dirty="0" err="1">
                <a:latin typeface="Calibri (Основной текст)"/>
              </a:rPr>
              <a:t>dframe</a:t>
            </a:r>
            <a:r>
              <a:rPr lang="en-US" sz="2400" dirty="0">
                <a:latin typeface="Calibri (Основной текст)"/>
              </a:rPr>
              <a:t>)</a:t>
            </a:r>
          </a:p>
          <a:p>
            <a:r>
              <a:rPr lang="en-US" sz="2400" dirty="0">
                <a:latin typeface="Calibri (Основной текст)"/>
              </a:rPr>
              <a:t>summary (</a:t>
            </a:r>
            <a:r>
              <a:rPr lang="en-US" sz="2400" dirty="0" err="1">
                <a:latin typeface="Calibri (Основной текст)"/>
              </a:rPr>
              <a:t>reslm</a:t>
            </a:r>
            <a:r>
              <a:rPr lang="en-US" sz="2400" dirty="0">
                <a:latin typeface="Calibri (Основной текст)"/>
              </a:rPr>
              <a:t>)</a:t>
            </a:r>
          </a:p>
          <a:p>
            <a:endParaRPr lang="en-US" sz="2400" dirty="0">
              <a:latin typeface="Calibri (Основной текст)"/>
            </a:endParaRPr>
          </a:p>
          <a:p>
            <a:r>
              <a:rPr lang="en-US" sz="2400" dirty="0">
                <a:latin typeface="Calibri (Основной текст)"/>
              </a:rPr>
              <a:t>y=a0+a1*x</a:t>
            </a:r>
          </a:p>
          <a:p>
            <a:endParaRPr lang="en-US" sz="2400" dirty="0">
              <a:latin typeface="Calibri (Основной текст)"/>
            </a:endParaRPr>
          </a:p>
          <a:p>
            <a:r>
              <a:rPr lang="ru-RU" sz="2400" dirty="0">
                <a:latin typeface="Calibri (Основной текст)"/>
              </a:rPr>
              <a:t>Для отсутствия свободного члена </a:t>
            </a:r>
            <a:r>
              <a:rPr lang="en-US" sz="2400" dirty="0">
                <a:latin typeface="Calibri (Основной текст)"/>
              </a:rPr>
              <a:t>y ~ x – 1</a:t>
            </a:r>
            <a:endParaRPr lang="ru-RU" sz="2400" dirty="0">
              <a:latin typeface="Calibri (Основной текст)"/>
            </a:endParaRPr>
          </a:p>
          <a:p>
            <a:endParaRPr lang="ru-RU" sz="2400" dirty="0">
              <a:latin typeface="Calibri (Основной текст)"/>
            </a:endParaRPr>
          </a:p>
          <a:p>
            <a:r>
              <a:rPr lang="ru-RU" sz="2400" b="1" dirty="0">
                <a:latin typeface="Calibri (Основной текст)"/>
              </a:rPr>
              <a:t>Нелинейная</a:t>
            </a:r>
            <a:r>
              <a:rPr lang="ru-RU" sz="2400" dirty="0">
                <a:latin typeface="Calibri (Основной текст)"/>
              </a:rPr>
              <a:t> </a:t>
            </a:r>
          </a:p>
          <a:p>
            <a:r>
              <a:rPr lang="en-US" sz="2400" dirty="0" err="1">
                <a:latin typeface="Calibri (Основной текст)"/>
              </a:rPr>
              <a:t>resnls</a:t>
            </a:r>
            <a:r>
              <a:rPr lang="en-US" sz="2400" dirty="0">
                <a:latin typeface="Calibri (Основной текст)"/>
              </a:rPr>
              <a:t>=</a:t>
            </a:r>
            <a:r>
              <a:rPr lang="en-US" sz="2400" dirty="0" err="1">
                <a:latin typeface="Calibri (Основной текст)"/>
              </a:rPr>
              <a:t>nls</a:t>
            </a:r>
            <a:r>
              <a:rPr lang="en-US" sz="2400" dirty="0">
                <a:latin typeface="Calibri (Основной текст)"/>
              </a:rPr>
              <a:t>(</a:t>
            </a:r>
            <a:r>
              <a:rPr lang="en-US" sz="2400" dirty="0" err="1">
                <a:latin typeface="Calibri (Основной текст)"/>
              </a:rPr>
              <a:t>Y~a</a:t>
            </a:r>
            <a:r>
              <a:rPr lang="en-US" sz="2400" dirty="0">
                <a:latin typeface="Calibri (Основной текст)"/>
              </a:rPr>
              <a:t>*</a:t>
            </a:r>
            <a:r>
              <a:rPr lang="en-US" sz="2400" dirty="0" err="1">
                <a:latin typeface="Calibri (Основной текст)"/>
              </a:rPr>
              <a:t>exp</a:t>
            </a:r>
            <a:r>
              <a:rPr lang="en-US" sz="2400" dirty="0">
                <a:latin typeface="Calibri (Основной текст)"/>
              </a:rPr>
              <a:t>(-k*</a:t>
            </a:r>
            <a:r>
              <a:rPr lang="en-US" sz="2400">
                <a:latin typeface="Calibri (Основной текст)"/>
              </a:rPr>
              <a:t>X)),</a:t>
            </a:r>
            <a:r>
              <a:rPr lang="ru-RU" sz="2400" dirty="0">
                <a:latin typeface="Calibri (Основной текст)"/>
              </a:rPr>
              <a:t> </a:t>
            </a:r>
            <a:r>
              <a:rPr lang="en-US" sz="2400" dirty="0">
                <a:latin typeface="Calibri (Основной текст)"/>
              </a:rPr>
              <a:t>data=test,</a:t>
            </a:r>
            <a:r>
              <a:rPr lang="ru-RU" sz="2400" dirty="0">
                <a:latin typeface="Calibri (Основной текст)"/>
              </a:rPr>
              <a:t> </a:t>
            </a:r>
            <a:r>
              <a:rPr lang="en-US" sz="2400" dirty="0">
                <a:latin typeface="Calibri (Основной текст)"/>
              </a:rPr>
              <a:t>start=list(a=1,k=0.05))</a:t>
            </a:r>
            <a:endParaRPr lang="ru-RU" sz="2400" dirty="0">
              <a:latin typeface="Calibri (Основной текст)"/>
            </a:endParaRPr>
          </a:p>
          <a:p>
            <a:r>
              <a:rPr lang="en-US" sz="2400" dirty="0">
                <a:latin typeface="Calibri (Основной текст)"/>
              </a:rPr>
              <a:t>summary (</a:t>
            </a:r>
            <a:r>
              <a:rPr lang="en-US" sz="2400" dirty="0" err="1">
                <a:latin typeface="Calibri (Основной текст)"/>
              </a:rPr>
              <a:t>resnls</a:t>
            </a:r>
            <a:r>
              <a:rPr lang="en-US" sz="2400" dirty="0">
                <a:latin typeface="Calibri (Основной текст)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18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0070" y="1197429"/>
            <a:ext cx="8068673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Задание: изучив данные в файле </a:t>
            </a:r>
            <a:r>
              <a:rPr lang="en-US" sz="2800" b="1" dirty="0"/>
              <a:t>DataDay2.csv, </a:t>
            </a:r>
            <a:r>
              <a:rPr lang="ru-RU" sz="2800" b="1" dirty="0"/>
              <a:t>необходимо выполнить :</a:t>
            </a:r>
          </a:p>
          <a:p>
            <a:endParaRPr lang="ru-RU" sz="2800" b="1" dirty="0"/>
          </a:p>
          <a:p>
            <a:pPr marL="342900" indent="-342900">
              <a:buAutoNum type="arabicParenR"/>
            </a:pPr>
            <a:r>
              <a:rPr lang="ru-RU" sz="2800" dirty="0"/>
              <a:t>Доделать задания слайда 1;</a:t>
            </a:r>
          </a:p>
          <a:p>
            <a:pPr marL="342900" indent="-342900">
              <a:buAutoNum type="arabicParenR"/>
            </a:pPr>
            <a:r>
              <a:rPr lang="ru-RU" sz="2800" dirty="0"/>
              <a:t>Построить попарно графики рассеивания</a:t>
            </a:r>
            <a:r>
              <a:rPr lang="en-US" sz="2800" dirty="0"/>
              <a:t> </a:t>
            </a:r>
            <a:r>
              <a:rPr lang="ru-RU" sz="2800" dirty="0"/>
              <a:t>всех параметров</a:t>
            </a:r>
            <a:r>
              <a:rPr lang="en-US" sz="2800" dirty="0"/>
              <a:t>;</a:t>
            </a:r>
            <a:endParaRPr lang="ru-RU" sz="2800" dirty="0"/>
          </a:p>
          <a:p>
            <a:pPr marL="342900" indent="-342900">
              <a:buAutoNum type="arabicParenR"/>
            </a:pPr>
            <a:r>
              <a:rPr lang="ru-RU" sz="2800" dirty="0"/>
              <a:t>Отобразить корреляционную матрицу;</a:t>
            </a:r>
          </a:p>
          <a:p>
            <a:pPr marL="342900" indent="-342900">
              <a:buAutoNum type="arabicParenR"/>
            </a:pPr>
            <a:r>
              <a:rPr lang="ru-RU" sz="2800" dirty="0"/>
              <a:t> Подобрать наиболее подходящие функции регрессии (</a:t>
            </a:r>
            <a:r>
              <a:rPr lang="en-US" sz="2800" dirty="0"/>
              <a:t>GDP per capita</a:t>
            </a:r>
            <a:r>
              <a:rPr lang="ru-RU" sz="2800" dirty="0"/>
              <a:t> к СО2 на душу населения, </a:t>
            </a:r>
            <a:r>
              <a:rPr lang="en-US" sz="2800" dirty="0"/>
              <a:t>GDP per capita</a:t>
            </a:r>
            <a:r>
              <a:rPr lang="ru-RU" sz="2800" dirty="0"/>
              <a:t> к плотности населения);</a:t>
            </a:r>
          </a:p>
          <a:p>
            <a:pPr marL="342900" indent="-342900">
              <a:buAutoNum type="arabicParenR"/>
            </a:pPr>
            <a:endParaRPr lang="ru-RU" sz="2800" dirty="0"/>
          </a:p>
          <a:p>
            <a:pPr marL="342900" indent="-342900">
              <a:buAutoNum type="arabicParenR"/>
            </a:pPr>
            <a:endParaRPr lang="en-US" sz="2800" dirty="0"/>
          </a:p>
          <a:p>
            <a:endParaRPr lang="ru-RU" sz="2800" dirty="0"/>
          </a:p>
          <a:p>
            <a:r>
              <a:rPr lang="ru-RU" sz="2800" dirty="0"/>
              <a:t>Оформить результаты выполнения отчета </a:t>
            </a:r>
            <a:r>
              <a:rPr lang="en-US" sz="2800" dirty="0"/>
              <a:t>Markdown.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4516230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10058</TotalTime>
  <Words>444</Words>
  <Application>Microsoft Macintosh PowerPoint</Application>
  <PresentationFormat>Экран (4:3)</PresentationFormat>
  <Paragraphs>87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(Основной текст)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73</cp:revision>
  <dcterms:created xsi:type="dcterms:W3CDTF">2017-11-07T18:16:56Z</dcterms:created>
  <dcterms:modified xsi:type="dcterms:W3CDTF">2019-09-15T20:27:26Z</dcterms:modified>
</cp:coreProperties>
</file>