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0"/>
  </p:notesMasterIdLst>
  <p:sldIdLst>
    <p:sldId id="299" r:id="rId2"/>
    <p:sldId id="308" r:id="rId3"/>
    <p:sldId id="309" r:id="rId4"/>
    <p:sldId id="302" r:id="rId5"/>
    <p:sldId id="304" r:id="rId6"/>
    <p:sldId id="310" r:id="rId7"/>
    <p:sldId id="307" r:id="rId8"/>
    <p:sldId id="30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8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76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4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57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88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66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3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06.11.2020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1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Загрузить данные про сильные (больше 7,</a:t>
            </a:r>
            <a:r>
              <a:rPr lang="en-US" sz="2000" dirty="0"/>
              <a:t>4</a:t>
            </a:r>
            <a:r>
              <a:rPr lang="ru-RU" sz="2000" dirty="0"/>
              <a:t> балов) землетрясения </a:t>
            </a:r>
            <a:r>
              <a:rPr lang="en-US" sz="2000" dirty="0" err="1"/>
              <a:t>EarthQuakes.csv</a:t>
            </a:r>
            <a:r>
              <a:rPr lang="en-US" sz="2000" dirty="0"/>
              <a:t> </a:t>
            </a:r>
            <a:r>
              <a:rPr lang="ru-RU" sz="2000" dirty="0"/>
              <a:t>и выполнить задание:</a:t>
            </a:r>
          </a:p>
          <a:p>
            <a:pPr marL="457200" indent="-457200">
              <a:buAutoNum type="arabicParenR"/>
            </a:pPr>
            <a:r>
              <a:rPr lang="ru-RU" sz="2000" dirty="0"/>
              <a:t>Удалить все землетрясения, для которых не указаны координаты;</a:t>
            </a:r>
          </a:p>
          <a:p>
            <a:pPr marL="457200" indent="-457200">
              <a:buAutoNum type="arabicParenR"/>
            </a:pPr>
            <a:r>
              <a:rPr lang="ru-RU" sz="2000" dirty="0"/>
              <a:t>Разместить на карте эпицентры землетрясений;</a:t>
            </a:r>
          </a:p>
          <a:p>
            <a:pPr marL="457200" indent="-457200">
              <a:buAutoNum type="arabicParenR"/>
            </a:pPr>
            <a:r>
              <a:rPr lang="ru-RU" sz="2000" dirty="0"/>
              <a:t>Построить частотные диаграммы возникновения землетрясений для 3 стран с наибольшими количествами землетрясений (для 1960+ года);</a:t>
            </a:r>
          </a:p>
          <a:p>
            <a:pPr marL="457200" indent="-457200">
              <a:buAutoNum type="arabicParenR"/>
            </a:pPr>
            <a:r>
              <a:rPr lang="ru-RU" sz="2000" dirty="0" err="1"/>
              <a:t>Кластеризовать</a:t>
            </a:r>
            <a:r>
              <a:rPr lang="ru-RU" sz="2000" dirty="0"/>
              <a:t> страны по средней интенсивности землетрясений, наличию цунами и максимальному количеству смертей; </a:t>
            </a:r>
          </a:p>
          <a:p>
            <a:pPr marL="457200" indent="-457200">
              <a:buAutoNum type="arabicParenR"/>
            </a:pPr>
            <a:r>
              <a:rPr lang="ru-RU" sz="2000" dirty="0"/>
              <a:t>Посчитать среднее время между землетрясениями для каждой страны с 1960 года.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7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Факторный анализ	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Выделение характеристик, которые максимально описывают наблюдения. </a:t>
            </a:r>
          </a:p>
          <a:p>
            <a:r>
              <a:rPr lang="ru-RU" sz="2400" b="1" dirty="0">
                <a:sym typeface="Wingdings" panose="05000000000000000000" pitchFamily="2" charset="2"/>
              </a:rPr>
              <a:t>Методы: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ym typeface="Wingdings" panose="05000000000000000000" pitchFamily="2" charset="2"/>
              </a:rPr>
              <a:t>PCA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Метод главных осей</a:t>
            </a:r>
          </a:p>
          <a:p>
            <a:pPr marL="342900" indent="-342900">
              <a:buFontTx/>
              <a:buChar char="-"/>
            </a:pPr>
            <a:r>
              <a:rPr lang="en" sz="2400" dirty="0">
                <a:sym typeface="Wingdings" panose="05000000000000000000" pitchFamily="2" charset="2"/>
              </a:rPr>
              <a:t>Maximum-likelihood factor </a:t>
            </a:r>
          </a:p>
          <a:p>
            <a:r>
              <a:rPr lang="en" sz="2400" dirty="0">
                <a:sym typeface="Wingdings" panose="05000000000000000000" pitchFamily="2" charset="2"/>
              </a:rPr>
              <a:t>analysis</a:t>
            </a:r>
            <a:endParaRPr lang="ru-RU" sz="2400" dirty="0">
              <a:sym typeface="Wingdings" panose="05000000000000000000" pitchFamily="2" charset="2"/>
            </a:endParaRPr>
          </a:p>
          <a:p>
            <a:r>
              <a:rPr lang="ru-RU" sz="2400" b="1" dirty="0">
                <a:sym typeface="Wingdings" panose="05000000000000000000" pitchFamily="2" charset="2"/>
              </a:rPr>
              <a:t>Проблемы: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Количества факторов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Проблема общности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ym typeface="Wingdings" panose="05000000000000000000" pitchFamily="2" charset="2"/>
              </a:rPr>
              <a:t>Проблема интерпретации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ru-RU" sz="2400" b="1" dirty="0">
                <a:sym typeface="Wingdings" panose="05000000000000000000" pitchFamily="2" charset="2"/>
              </a:rPr>
              <a:t>Функции в </a:t>
            </a:r>
            <a:r>
              <a:rPr lang="en-US" sz="2400" b="1" dirty="0">
                <a:sym typeface="Wingdings" panose="05000000000000000000" pitchFamily="2" charset="2"/>
              </a:rPr>
              <a:t>R:</a:t>
            </a:r>
            <a:endParaRPr lang="ru-RU" sz="2400" b="1" dirty="0">
              <a:sym typeface="Wingdings" panose="05000000000000000000" pitchFamily="2" charset="2"/>
            </a:endParaRPr>
          </a:p>
          <a:p>
            <a:r>
              <a:rPr lang="en-US" sz="2400" dirty="0" err="1">
                <a:sym typeface="Wingdings" panose="05000000000000000000" pitchFamily="2" charset="2"/>
              </a:rPr>
              <a:t>princomp</a:t>
            </a:r>
            <a:r>
              <a:rPr lang="en-US" sz="2400" dirty="0">
                <a:sym typeface="Wingdings" panose="05000000000000000000" pitchFamily="2" charset="2"/>
              </a:rPr>
              <a:t>()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factanal</a:t>
            </a:r>
            <a:r>
              <a:rPr lang="en-US" sz="2400" dirty="0">
                <a:sym typeface="Wingdings" panose="05000000000000000000" pitchFamily="2" charset="2"/>
              </a:rPr>
              <a:t>()</a:t>
            </a:r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  <a:p>
            <a:endParaRPr lang="ru-RU" sz="2400" dirty="0">
              <a:sym typeface="Wingdings" panose="05000000000000000000" pitchFamily="2" charset="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51E023-9BE4-B64A-B571-0F65BA0A4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070" y="1557156"/>
            <a:ext cx="4178321" cy="17216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F2A709-2E27-B045-A3FD-67D48D855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626" y="3285671"/>
            <a:ext cx="3661675" cy="34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8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файл </a:t>
            </a:r>
            <a:r>
              <a:rPr lang="en-US" sz="2400" dirty="0"/>
              <a:t>Day</a:t>
            </a:r>
            <a:r>
              <a:rPr lang="ru-RU" sz="2400" dirty="0"/>
              <a:t>09</a:t>
            </a:r>
            <a:r>
              <a:rPr lang="en-US" sz="2400" dirty="0"/>
              <a:t>-</a:t>
            </a:r>
            <a:r>
              <a:rPr lang="en-US" sz="2400" dirty="0" err="1"/>
              <a:t>pca.csv</a:t>
            </a:r>
            <a:r>
              <a:rPr lang="ru-RU" sz="2400" dirty="0"/>
              <a:t>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ru-RU" sz="2400" dirty="0"/>
              <a:t>Изучить данные, исправить ошибки, заполнить пропуски.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Проверить параметры на нормальность закона распределения и статистическую значимость характеристик среднего и разброса. Для самого близкого к нормальному закону параметра построить диаграмму рассеивания.</a:t>
            </a:r>
          </a:p>
          <a:p>
            <a:pPr marL="457200" indent="-457200">
              <a:buAutoNum type="arabicPeriod"/>
            </a:pPr>
            <a:r>
              <a:rPr lang="ru-RU" sz="2400" dirty="0"/>
              <a:t>Уменьшить количество параметров, введя факторы (можно ли их интерпретировать?). </a:t>
            </a:r>
          </a:p>
          <a:p>
            <a:pPr marL="457200" indent="-457200">
              <a:buAutoNum type="arabicPeriod"/>
            </a:pPr>
            <a:r>
              <a:rPr lang="ru-RU" sz="2400" dirty="0"/>
              <a:t>Провести кластеризацию стран в новой системе координат. Сравнить с кластеризацией изначального набора данных.</a:t>
            </a:r>
          </a:p>
          <a:p>
            <a:pPr marL="457200" indent="-457200">
              <a:buAutoNum type="arabicPeriod"/>
            </a:pPr>
            <a:r>
              <a:rPr lang="ru-RU" sz="2400" dirty="0"/>
              <a:t>Отобразить страны за 2017 год в плоскости двух главных факторов. </a:t>
            </a:r>
            <a:endParaRPr lang="en-US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7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Способ 1: </a:t>
            </a:r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7879"/>
            <a:ext cx="8945163" cy="46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9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16" y="3393370"/>
            <a:ext cx="4799290" cy="34646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77" y="888163"/>
            <a:ext cx="9156277" cy="255354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965506" y="4334007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  <a:latin typeface="Roboto Mono"/>
              </a:rPr>
              <a:t>show_query</a:t>
            </a:r>
            <a:r>
              <a:rPr lang="en-US" dirty="0">
                <a:solidFill>
                  <a:srgbClr val="333333"/>
                </a:solidFill>
                <a:latin typeface="Roboto Mono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0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 err="1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Dplyr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connections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2" y="1113986"/>
            <a:ext cx="9025196" cy="434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700620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Способ 2: Использование библиотек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524" y="1030293"/>
            <a:ext cx="775290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library(</a:t>
            </a:r>
            <a:r>
              <a:rPr lang="en-US" sz="2400" dirty="0" err="1"/>
              <a:t>RMySQL</a:t>
            </a:r>
            <a:r>
              <a:rPr lang="en-US" sz="2400" dirty="0"/>
              <a:t>)</a:t>
            </a:r>
            <a:r>
              <a:rPr lang="ru-RU" sz="2400" dirty="0"/>
              <a:t>, </a:t>
            </a:r>
            <a:r>
              <a:rPr lang="en-US" sz="2400" dirty="0"/>
              <a:t>library(ODBC) </a:t>
            </a:r>
            <a:r>
              <a:rPr lang="ru-RU" sz="2400" dirty="0"/>
              <a:t>и другие</a:t>
            </a:r>
          </a:p>
          <a:p>
            <a:endParaRPr lang="ru-RU" sz="2400" dirty="0"/>
          </a:p>
          <a:p>
            <a:r>
              <a:rPr lang="ru-RU" sz="2400" dirty="0"/>
              <a:t>Например, </a:t>
            </a:r>
            <a:r>
              <a:rPr lang="en-US" sz="2400" dirty="0" err="1"/>
              <a:t>RMySQL</a:t>
            </a:r>
            <a:r>
              <a:rPr lang="ru-RU" sz="2400" dirty="0"/>
              <a:t>:</a:t>
            </a:r>
          </a:p>
          <a:p>
            <a:endParaRPr lang="ru-RU" sz="2400" dirty="0"/>
          </a:p>
          <a:p>
            <a:r>
              <a:rPr lang="en-US" sz="2400" dirty="0" err="1"/>
              <a:t>mydb</a:t>
            </a:r>
            <a:r>
              <a:rPr lang="en-US" sz="2400" dirty="0"/>
              <a:t> = </a:t>
            </a:r>
            <a:r>
              <a:rPr lang="en-US" sz="2400" dirty="0" err="1"/>
              <a:t>dbConnect</a:t>
            </a:r>
            <a:r>
              <a:rPr lang="en-US" sz="2400" dirty="0"/>
              <a:t>(MySQL(), user='user', password='password', </a:t>
            </a:r>
            <a:r>
              <a:rPr lang="en-US" sz="2400" dirty="0" err="1"/>
              <a:t>dbname</a:t>
            </a:r>
            <a:r>
              <a:rPr lang="en-US" sz="2400" dirty="0"/>
              <a:t>='</a:t>
            </a:r>
            <a:r>
              <a:rPr lang="en-US" sz="2400" dirty="0" err="1"/>
              <a:t>database_name</a:t>
            </a:r>
            <a:r>
              <a:rPr lang="en-US" sz="2400" dirty="0"/>
              <a:t>', host='host')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 err="1"/>
              <a:t>dbSendQuery</a:t>
            </a:r>
            <a:r>
              <a:rPr lang="en-US" sz="2400" dirty="0"/>
              <a:t>(</a:t>
            </a:r>
            <a:r>
              <a:rPr lang="en-US" sz="2400" dirty="0" err="1"/>
              <a:t>mydb</a:t>
            </a:r>
            <a:r>
              <a:rPr lang="en-US" sz="2400" dirty="0"/>
              <a:t>, 'drop table if exists </a:t>
            </a:r>
            <a:r>
              <a:rPr lang="en-US" sz="2400" dirty="0" err="1"/>
              <a:t>some_table</a:t>
            </a:r>
            <a:r>
              <a:rPr lang="en-US" sz="2400" dirty="0"/>
              <a:t>, </a:t>
            </a:r>
            <a:r>
              <a:rPr lang="en-US" sz="2400" dirty="0" err="1"/>
              <a:t>some_other_table</a:t>
            </a:r>
            <a:r>
              <a:rPr lang="en-US" sz="2400" dirty="0"/>
              <a:t>')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 err="1"/>
              <a:t>rs</a:t>
            </a:r>
            <a:r>
              <a:rPr lang="en-US" sz="2400" dirty="0"/>
              <a:t> = </a:t>
            </a:r>
            <a:r>
              <a:rPr lang="en-US" sz="2400" dirty="0" err="1"/>
              <a:t>dbSendQuery</a:t>
            </a:r>
            <a:r>
              <a:rPr lang="en-US" sz="2400" dirty="0"/>
              <a:t>(</a:t>
            </a:r>
            <a:r>
              <a:rPr lang="en-US" sz="2400" dirty="0" err="1"/>
              <a:t>mydb</a:t>
            </a:r>
            <a:r>
              <a:rPr lang="en-US" sz="2400" dirty="0"/>
              <a:t>, "select * from </a:t>
            </a:r>
            <a:r>
              <a:rPr lang="en-US" sz="2400" dirty="0" err="1"/>
              <a:t>some_table</a:t>
            </a:r>
            <a:r>
              <a:rPr lang="en-US" sz="2400" dirty="0"/>
              <a:t>")</a:t>
            </a:r>
            <a:endParaRPr lang="ru-RU" sz="2400" dirty="0"/>
          </a:p>
          <a:p>
            <a:r>
              <a:rPr lang="en-US" sz="2400" dirty="0"/>
              <a:t>data = fetch(</a:t>
            </a:r>
            <a:r>
              <a:rPr lang="en-US" sz="2400" dirty="0" err="1"/>
              <a:t>rs</a:t>
            </a:r>
            <a:r>
              <a:rPr lang="en-US" sz="2400" dirty="0"/>
              <a:t>, n=-1)</a:t>
            </a:r>
            <a:r>
              <a:rPr lang="ru-RU" sz="2400" dirty="0"/>
              <a:t> – </a:t>
            </a:r>
            <a:r>
              <a:rPr lang="uk-UA" sz="2400" dirty="0" err="1"/>
              <a:t>сохранение</a:t>
            </a:r>
            <a:r>
              <a:rPr lang="uk-UA" sz="2400" dirty="0"/>
              <a:t> </a:t>
            </a:r>
            <a:r>
              <a:rPr lang="uk-UA" sz="2400" dirty="0" err="1"/>
              <a:t>как</a:t>
            </a:r>
            <a:r>
              <a:rPr lang="uk-UA" sz="2400" dirty="0"/>
              <a:t> </a:t>
            </a:r>
            <a:r>
              <a:rPr lang="uk-UA" sz="2400" dirty="0" err="1"/>
              <a:t>датафрейм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503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3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0524" y="1030293"/>
            <a:ext cx="775290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На тестовом примере</a:t>
            </a:r>
            <a:endParaRPr lang="en-US" sz="2400" dirty="0"/>
          </a:p>
          <a:p>
            <a:pPr marL="457200" indent="-457200">
              <a:buAutoNum type="arabicParenR"/>
            </a:pPr>
            <a:r>
              <a:rPr lang="uk-UA" sz="2400" dirty="0" err="1"/>
              <a:t>Сколько</a:t>
            </a:r>
            <a:r>
              <a:rPr lang="uk-UA" sz="2400" dirty="0"/>
              <a:t> </a:t>
            </a:r>
            <a:r>
              <a:rPr lang="uk-UA" sz="2400" dirty="0" err="1"/>
              <a:t>денег</a:t>
            </a:r>
            <a:r>
              <a:rPr lang="uk-UA" sz="2400" dirty="0"/>
              <a:t> </a:t>
            </a:r>
            <a:r>
              <a:rPr lang="uk-UA" sz="2400" dirty="0" err="1"/>
              <a:t>потратил</a:t>
            </a:r>
            <a:r>
              <a:rPr lang="uk-UA" sz="2400" dirty="0"/>
              <a:t> </a:t>
            </a:r>
            <a:r>
              <a:rPr lang="uk-UA" sz="2400" dirty="0" err="1"/>
              <a:t>каждый</a:t>
            </a:r>
            <a:r>
              <a:rPr lang="uk-UA" sz="2400" dirty="0"/>
              <a:t> </a:t>
            </a:r>
            <a:r>
              <a:rPr lang="uk-UA" sz="2400" dirty="0" err="1"/>
              <a:t>клиент</a:t>
            </a:r>
            <a:r>
              <a:rPr lang="ru-RU" sz="2400" dirty="0"/>
              <a:t>.</a:t>
            </a:r>
          </a:p>
          <a:p>
            <a:pPr marL="342900" indent="-342900">
              <a:buAutoNum type="arabicParenR"/>
            </a:pPr>
            <a:r>
              <a:rPr lang="ru-RU" sz="2400" dirty="0"/>
              <a:t>Какие категории фильмов самые популярные? .</a:t>
            </a:r>
          </a:p>
          <a:p>
            <a:pPr marL="342900" indent="-342900">
              <a:buAutoNum type="arabicParenR"/>
            </a:pPr>
            <a:r>
              <a:rPr lang="uk-UA" sz="2400" dirty="0" err="1"/>
              <a:t>Вывести</a:t>
            </a:r>
            <a:r>
              <a:rPr lang="uk-UA" sz="2400" dirty="0"/>
              <a:t> для </a:t>
            </a:r>
            <a:r>
              <a:rPr lang="uk-UA" sz="2400" dirty="0" err="1"/>
              <a:t>каждого</a:t>
            </a:r>
            <a:r>
              <a:rPr lang="uk-UA" sz="2400" dirty="0"/>
              <a:t> </a:t>
            </a:r>
            <a:r>
              <a:rPr lang="uk-UA" sz="2400" dirty="0" err="1"/>
              <a:t>актера</a:t>
            </a:r>
            <a:r>
              <a:rPr lang="uk-UA" sz="2400" dirty="0"/>
              <a:t> </a:t>
            </a:r>
            <a:r>
              <a:rPr lang="uk-UA" sz="2400" dirty="0" err="1"/>
              <a:t>наибольший</a:t>
            </a:r>
            <a:r>
              <a:rPr lang="uk-UA" sz="2400" dirty="0"/>
              <a:t> рейтинг </a:t>
            </a:r>
            <a:r>
              <a:rPr lang="uk-UA" sz="2400" dirty="0" err="1"/>
              <a:t>фильма</a:t>
            </a:r>
            <a:r>
              <a:rPr lang="uk-UA" sz="2400" dirty="0"/>
              <a:t>, в </a:t>
            </a:r>
            <a:r>
              <a:rPr lang="uk-UA" sz="2400" dirty="0" err="1"/>
              <a:t>котором</a:t>
            </a:r>
            <a:r>
              <a:rPr lang="uk-UA" sz="2400" dirty="0"/>
              <a:t> он </a:t>
            </a:r>
            <a:r>
              <a:rPr lang="uk-UA" sz="2400" dirty="0" err="1"/>
              <a:t>снимался</a:t>
            </a:r>
            <a:r>
              <a:rPr lang="ru-RU" sz="2400" dirty="0"/>
              <a:t>.</a:t>
            </a:r>
            <a:endParaRPr lang="en-US" sz="2400" dirty="0"/>
          </a:p>
          <a:p>
            <a:pPr marL="342900" indent="-342900">
              <a:buAutoNum type="arabicParenR"/>
            </a:pPr>
            <a:r>
              <a:rPr lang="ru-RU" sz="2400" dirty="0"/>
              <a:t>Проверить гипотезу о том, что средний рейтинг взятых фильмов больше у тех людей, которые чаще берут фильмы напрокат.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93378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18197</TotalTime>
  <Words>371</Words>
  <Application>Microsoft Macintosh PowerPoint</Application>
  <PresentationFormat>Экран (4:3)</PresentationFormat>
  <Paragraphs>72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 Mono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106</cp:revision>
  <dcterms:created xsi:type="dcterms:W3CDTF">2017-11-07T18:16:56Z</dcterms:created>
  <dcterms:modified xsi:type="dcterms:W3CDTF">2020-11-06T16:27:42Z</dcterms:modified>
</cp:coreProperties>
</file>