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sldIdLst>
    <p:sldId id="275" r:id="rId2"/>
    <p:sldId id="276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7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Про</a:t>
            </a:r>
            <a:r>
              <a:rPr lang="ru-RU" sz="1400" baseline="0" dirty="0" smtClean="0">
                <a:latin typeface="+mn-lt"/>
              </a:rPr>
              <a:t> циклы, история, почему сейчас модно, применение и перспективы 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5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+mn-lt"/>
              </a:rPr>
              <a:t>1993 </a:t>
            </a:r>
            <a:r>
              <a:rPr lang="ru-RU" sz="1400" dirty="0" smtClean="0">
                <a:latin typeface="+mn-lt"/>
              </a:rPr>
              <a:t>год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7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+mn-lt"/>
              </a:rPr>
              <a:t>1993 </a:t>
            </a:r>
            <a:r>
              <a:rPr lang="ru-RU" sz="1400" dirty="0" smtClean="0">
                <a:latin typeface="+mn-lt"/>
              </a:rPr>
              <a:t>год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5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1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7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olis/Infopulse/tree/master/Sat_Data_Sci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udeep.co/" TargetMode="External"/><Relationship Id="rId5" Type="http://schemas.openxmlformats.org/officeDocument/2006/relationships/hyperlink" Target="https://towardsdatascience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studio.com/products/RStud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Правила </a:t>
            </a:r>
            <a:r>
              <a:rPr lang="ru-RU" sz="3200" dirty="0" smtClean="0">
                <a:sym typeface="Wingdings" panose="05000000000000000000" pitchFamily="2" charset="2"/>
              </a:rPr>
              <a:t>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Занятия </a:t>
            </a:r>
            <a:endParaRPr lang="ru-RU" sz="3200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/>
              <a:t>18-45 по 21-15</a:t>
            </a:r>
            <a:r>
              <a:rPr lang="en-US" dirty="0"/>
              <a:t> (</a:t>
            </a:r>
            <a:r>
              <a:rPr lang="ru-RU" dirty="0" err="1"/>
              <a:t>Пн-Ср,Вт-Чт</a:t>
            </a:r>
            <a:r>
              <a:rPr lang="ru-RU" dirty="0"/>
              <a:t>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/>
              <a:t>10:00 по 14:</a:t>
            </a:r>
            <a:r>
              <a:rPr lang="en-US" dirty="0"/>
              <a:t>3</a:t>
            </a:r>
            <a:r>
              <a:rPr lang="ru-RU" dirty="0"/>
              <a:t>0 / 15:00 по 19:</a:t>
            </a:r>
            <a:r>
              <a:rPr lang="en-US" dirty="0"/>
              <a:t>3</a:t>
            </a:r>
            <a:r>
              <a:rPr lang="ru-RU" dirty="0"/>
              <a:t>0 (</a:t>
            </a:r>
            <a:r>
              <a:rPr lang="ru-RU" dirty="0" err="1"/>
              <a:t>Сб</a:t>
            </a:r>
            <a:r>
              <a:rPr lang="ru-RU" dirty="0"/>
              <a:t>)</a:t>
            </a:r>
            <a:r>
              <a:rPr lang="en-US" dirty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 здании – пропускная система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Кофе, чай, молоко, сливки – в кафетериях на 1,2</a:t>
            </a:r>
            <a:r>
              <a:rPr lang="en-US" sz="3200" dirty="0"/>
              <a:t>,8</a:t>
            </a:r>
            <a:r>
              <a:rPr lang="ru-RU" sz="3200" dirty="0"/>
              <a:t> этажах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Вода в кулерах – на каждом этаже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>
                <a:sym typeface="Wingdings" pitchFamily="2" charset="2"/>
              </a:rPr>
              <a:t>Курение </a:t>
            </a:r>
            <a:r>
              <a:rPr lang="ru-RU" sz="3200" dirty="0"/>
              <a:t>– только на </a:t>
            </a:r>
            <a:r>
              <a:rPr lang="ru-RU" sz="3200" dirty="0" smtClean="0"/>
              <a:t>улице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Материалы курса - </a:t>
            </a: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github.com/Demolis/Infopulse/tree/master/Sat_Data_Science</a:t>
            </a:r>
            <a:r>
              <a:rPr lang="ru-RU" sz="3200" dirty="0" smtClean="0"/>
              <a:t> </a:t>
            </a:r>
            <a:endParaRPr lang="ru-RU" sz="3200" dirty="0"/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1. Изучить функцию </a:t>
            </a:r>
            <a:r>
              <a:rPr lang="en-US" sz="2000" dirty="0" err="1" smtClean="0"/>
              <a:t>rnorm</a:t>
            </a:r>
            <a:r>
              <a:rPr lang="en-US" sz="2000" dirty="0" smtClean="0"/>
              <a:t>(), </a:t>
            </a:r>
            <a:r>
              <a:rPr lang="ru-RU" sz="2000" dirty="0" smtClean="0"/>
              <a:t>разобраться зачем она, какие у нее параметры.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2. Создать 2 массива по 100 случайных чисел используя </a:t>
            </a:r>
            <a:r>
              <a:rPr lang="en-US" sz="2000" dirty="0" err="1" smtClean="0"/>
              <a:t>rnorm</a:t>
            </a:r>
            <a:r>
              <a:rPr lang="ru-RU" sz="2000" dirty="0"/>
              <a:t> </a:t>
            </a:r>
            <a:r>
              <a:rPr lang="ru-RU" sz="2000" dirty="0" smtClean="0"/>
              <a:t>(параметры выбрать произвольно).  Посчитать среднее значение и стандартное отклонение каждого массива, сравнить с параметрами функции.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3. Построить точечный график, где Х – элементы 1 массива, в </a:t>
            </a:r>
            <a:r>
              <a:rPr lang="en-US" sz="2000" dirty="0" smtClean="0"/>
              <a:t>Y</a:t>
            </a:r>
            <a:r>
              <a:rPr lang="ru-RU" sz="2000" dirty="0" smtClean="0"/>
              <a:t> - второго.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4. Построить гистограммы элементов каждого массива</a:t>
            </a:r>
            <a:r>
              <a:rPr lang="uk-UA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 smtClean="0"/>
              <a:t>5. </a:t>
            </a:r>
            <a:r>
              <a:rPr lang="uk-UA" sz="2000" dirty="0" err="1" smtClean="0"/>
              <a:t>Увеличить</a:t>
            </a:r>
            <a:r>
              <a:rPr lang="uk-UA" sz="2000" dirty="0" smtClean="0"/>
              <a:t> </a:t>
            </a:r>
            <a:r>
              <a:rPr lang="uk-UA" sz="2000" dirty="0" err="1" smtClean="0"/>
              <a:t>элементы</a:t>
            </a:r>
            <a:r>
              <a:rPr lang="uk-UA" sz="2000" dirty="0" smtClean="0"/>
              <a:t> 1 </a:t>
            </a:r>
            <a:r>
              <a:rPr lang="uk-UA" sz="2000" dirty="0" err="1" smtClean="0"/>
              <a:t>массива</a:t>
            </a:r>
            <a:r>
              <a:rPr lang="uk-UA" sz="2000" dirty="0" smtClean="0"/>
              <a:t> в 3 </a:t>
            </a:r>
            <a:r>
              <a:rPr lang="uk-UA" sz="2000" dirty="0" err="1" smtClean="0"/>
              <a:t>раза</a:t>
            </a:r>
            <a:r>
              <a:rPr lang="uk-UA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 smtClean="0"/>
              <a:t>6. От </a:t>
            </a:r>
            <a:r>
              <a:rPr lang="uk-UA" sz="2000" dirty="0" err="1" smtClean="0"/>
              <a:t>всех</a:t>
            </a:r>
            <a:r>
              <a:rPr lang="uk-UA" sz="2000" dirty="0" smtClean="0"/>
              <a:t> </a:t>
            </a:r>
            <a:r>
              <a:rPr lang="uk-UA" sz="2000" dirty="0" err="1" smtClean="0"/>
              <a:t>элементов</a:t>
            </a:r>
            <a:r>
              <a:rPr lang="uk-UA" sz="2000" dirty="0" smtClean="0"/>
              <a:t> </a:t>
            </a:r>
            <a:r>
              <a:rPr lang="uk-UA" sz="2000" dirty="0" err="1" smtClean="0"/>
              <a:t>второго</a:t>
            </a:r>
            <a:r>
              <a:rPr lang="uk-UA" sz="2000" dirty="0" smtClean="0"/>
              <a:t> </a:t>
            </a:r>
            <a:r>
              <a:rPr lang="uk-UA" sz="2000" dirty="0" err="1" smtClean="0"/>
              <a:t>массива</a:t>
            </a:r>
            <a:r>
              <a:rPr lang="uk-UA" sz="2000" dirty="0" smtClean="0"/>
              <a:t>, </a:t>
            </a:r>
            <a:r>
              <a:rPr lang="uk-UA" sz="2000" dirty="0" err="1" smtClean="0"/>
              <a:t>которые</a:t>
            </a:r>
            <a:r>
              <a:rPr lang="uk-UA" sz="2000" dirty="0" smtClean="0"/>
              <a:t> </a:t>
            </a:r>
            <a:r>
              <a:rPr lang="uk-UA" sz="2000" dirty="0" err="1" smtClean="0"/>
              <a:t>больше</a:t>
            </a:r>
            <a:r>
              <a:rPr lang="uk-UA" sz="2000" dirty="0" smtClean="0"/>
              <a:t> </a:t>
            </a:r>
            <a:r>
              <a:rPr lang="uk-UA" sz="2000" dirty="0" err="1" smtClean="0"/>
              <a:t>среднего</a:t>
            </a:r>
            <a:r>
              <a:rPr lang="uk-UA" sz="2000" dirty="0" smtClean="0"/>
              <a:t> </a:t>
            </a:r>
            <a:r>
              <a:rPr lang="uk-UA" sz="2000" dirty="0" err="1" smtClean="0"/>
              <a:t>значения</a:t>
            </a:r>
            <a:r>
              <a:rPr lang="uk-UA" sz="2000" dirty="0" smtClean="0"/>
              <a:t>, </a:t>
            </a:r>
            <a:r>
              <a:rPr lang="uk-UA" sz="2000" dirty="0" err="1" smtClean="0"/>
              <a:t>отнять</a:t>
            </a:r>
            <a:r>
              <a:rPr lang="uk-UA" sz="2000" dirty="0" smtClean="0"/>
              <a:t> 18.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6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Структура курса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Знакомство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Что такое </a:t>
            </a:r>
            <a:r>
              <a:rPr lang="en-US" sz="2800" dirty="0" smtClean="0"/>
              <a:t>Data Science</a:t>
            </a:r>
            <a:r>
              <a:rPr lang="ru-RU" sz="2800" dirty="0" smtClean="0"/>
              <a:t>, основные определения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Основы языка </a:t>
            </a:r>
            <a:r>
              <a:rPr lang="en-US" sz="2800" dirty="0" smtClean="0"/>
              <a:t>R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 Mining </a:t>
            </a:r>
            <a:r>
              <a:rPr lang="ru-RU" sz="2800" dirty="0" smtClean="0"/>
              <a:t>и математическая статистика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Машинное обучение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Текстовый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Пространственный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GUI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Big Data, </a:t>
            </a:r>
            <a:r>
              <a:rPr lang="ru-RU" sz="2800" dirty="0" smtClean="0"/>
              <a:t>что такое и как работать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3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4" y="1006867"/>
            <a:ext cx="4287374" cy="38858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46" y="2646443"/>
            <a:ext cx="4090641" cy="410795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64578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Pictures’ Sources</a:t>
            </a:r>
            <a:r>
              <a:rPr lang="en-US" sz="1000" dirty="0"/>
              <a:t>: </a:t>
            </a:r>
            <a:r>
              <a:rPr lang="en-US" sz="1000" dirty="0">
                <a:hlinkClick r:id="rId5"/>
              </a:rPr>
              <a:t>https://</a:t>
            </a:r>
            <a:r>
              <a:rPr lang="en-US" sz="1000" dirty="0" smtClean="0">
                <a:hlinkClick r:id="rId5"/>
              </a:rPr>
              <a:t>towardsdatascience.com</a:t>
            </a:r>
            <a:endParaRPr lang="en-US" sz="1000" dirty="0" smtClean="0"/>
          </a:p>
          <a:p>
            <a:r>
              <a:rPr lang="en-US" sz="1000" dirty="0">
                <a:hlinkClick r:id="rId6"/>
              </a:rPr>
              <a:t>http://</a:t>
            </a:r>
            <a:r>
              <a:rPr lang="en-US" sz="1000" dirty="0" smtClean="0">
                <a:hlinkClick r:id="rId6"/>
              </a:rPr>
              <a:t>sudeep.co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4864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 </a:t>
            </a:r>
            <a:r>
              <a:rPr lang="en-US" sz="2800" dirty="0">
                <a:hlinkClick r:id="rId3"/>
              </a:rPr>
              <a:t>https://cran.r-project.org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RStudio</a:t>
            </a:r>
            <a:r>
              <a:rPr lang="en-US" sz="2800" dirty="0" smtClean="0"/>
              <a:t> </a:t>
            </a:r>
            <a:r>
              <a:rPr lang="en-US" sz="2800" dirty="0">
                <a:hlinkClick r:id="rId4"/>
              </a:rPr>
              <a:t>https://www.rstudio.com/products/RStudio</a:t>
            </a:r>
            <a:r>
              <a:rPr lang="en-US" sz="2800" dirty="0" smtClean="0">
                <a:hlinkClick r:id="rId4"/>
              </a:rPr>
              <a:t>/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MS Excel</a:t>
            </a:r>
            <a:endParaRPr lang="ru-RU" sz="28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2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Характеристики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Высокого уровня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Интерпретируемый (скриптовой)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Нестрого типизированный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 smtClean="0"/>
              <a:t>Регистрозависимый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 smtClean="0"/>
              <a:t>Кросплатформенный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RStudio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21847" b="3454"/>
          <a:stretch/>
        </p:blipFill>
        <p:spPr>
          <a:xfrm>
            <a:off x="120015" y="922063"/>
            <a:ext cx="9144000" cy="5122843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40030" y="6123619"/>
            <a:ext cx="8495476" cy="78750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Ctrl+L</a:t>
            </a:r>
            <a:r>
              <a:rPr lang="en-US" sz="1800" dirty="0" smtClean="0"/>
              <a:t> – </a:t>
            </a:r>
            <a:r>
              <a:rPr lang="ru-RU" sz="1800" dirty="0" smtClean="0"/>
              <a:t>очистить консоль			С</a:t>
            </a:r>
            <a:r>
              <a:rPr lang="en-US" sz="1800" dirty="0" err="1" smtClean="0"/>
              <a:t>trl+Shift</a:t>
            </a:r>
            <a:r>
              <a:rPr lang="en-US" sz="1800" dirty="0" smtClean="0"/>
              <a:t>+</a:t>
            </a:r>
            <a:r>
              <a:rPr lang="ru-RU" sz="1800" dirty="0" smtClean="0"/>
              <a:t>С</a:t>
            </a:r>
            <a:r>
              <a:rPr lang="en-US" sz="1800" dirty="0" smtClean="0"/>
              <a:t> – </a:t>
            </a:r>
            <a:r>
              <a:rPr lang="ru-RU" sz="1800" dirty="0" smtClean="0"/>
              <a:t>закомментировать</a:t>
            </a:r>
          </a:p>
          <a:p>
            <a:pPr marL="0" indent="0">
              <a:buNone/>
            </a:pPr>
            <a:r>
              <a:rPr lang="en-US" sz="1800" dirty="0" err="1" smtClean="0"/>
              <a:t>Ctrl+Enter</a:t>
            </a:r>
            <a:r>
              <a:rPr lang="en-US" sz="1800" dirty="0" smtClean="0"/>
              <a:t> – </a:t>
            </a:r>
            <a:r>
              <a:rPr lang="ru-RU" sz="1800" dirty="0" smtClean="0"/>
              <a:t>запустить выделенный код	С</a:t>
            </a:r>
            <a:r>
              <a:rPr lang="en-US" sz="1800" dirty="0" err="1" smtClean="0"/>
              <a:t>trl+Alt+R</a:t>
            </a:r>
            <a:r>
              <a:rPr lang="en-US" sz="1800" dirty="0" smtClean="0"/>
              <a:t> </a:t>
            </a:r>
            <a:r>
              <a:rPr lang="ru-RU" sz="1800" dirty="0" smtClean="0"/>
              <a:t>– запустить весь код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7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типы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30" y="922063"/>
            <a:ext cx="1798090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Типы данных:</a:t>
            </a:r>
          </a:p>
          <a:p>
            <a:pPr>
              <a:buFontTx/>
              <a:buChar char="-"/>
            </a:pPr>
            <a:r>
              <a:rPr lang="ru-RU" sz="1800" dirty="0" smtClean="0"/>
              <a:t>численные;</a:t>
            </a:r>
          </a:p>
          <a:p>
            <a:pPr>
              <a:buFontTx/>
              <a:buChar char="-"/>
            </a:pPr>
            <a:r>
              <a:rPr lang="ru-RU" sz="1800" dirty="0"/>
              <a:t>л</a:t>
            </a:r>
            <a:r>
              <a:rPr lang="ru-RU" sz="1800" dirty="0" smtClean="0"/>
              <a:t>огические;</a:t>
            </a:r>
          </a:p>
          <a:p>
            <a:pPr>
              <a:buFontTx/>
              <a:buChar char="-"/>
            </a:pPr>
            <a:r>
              <a:rPr lang="ru-RU" sz="1800" dirty="0"/>
              <a:t>с</a:t>
            </a:r>
            <a:r>
              <a:rPr lang="ru-RU" sz="1800" dirty="0" smtClean="0"/>
              <a:t>имвольные.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019662" y="922063"/>
            <a:ext cx="2521821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Специальные объекты</a:t>
            </a:r>
            <a:r>
              <a:rPr lang="en-US" sz="1800" dirty="0"/>
              <a:t>:</a:t>
            </a:r>
            <a:endParaRPr lang="ru-RU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Inf</a:t>
            </a:r>
            <a:r>
              <a:rPr lang="en-US" sz="1800" dirty="0" smtClean="0"/>
              <a:t> - </a:t>
            </a:r>
            <a:r>
              <a:rPr lang="ru-RU" sz="1800" dirty="0" smtClean="0"/>
              <a:t>бесконечность;</a:t>
            </a:r>
          </a:p>
          <a:p>
            <a:pPr>
              <a:buFontTx/>
              <a:buChar char="-"/>
            </a:pPr>
            <a:r>
              <a:rPr lang="en-US" sz="1800" dirty="0" smtClean="0"/>
              <a:t>NA</a:t>
            </a:r>
            <a:r>
              <a:rPr lang="ru-RU" sz="1800" dirty="0" smtClean="0"/>
              <a:t> - пропуск;</a:t>
            </a:r>
          </a:p>
          <a:p>
            <a:pPr>
              <a:buFontTx/>
              <a:buChar char="-"/>
            </a:pPr>
            <a:r>
              <a:rPr lang="en-US" sz="1800" dirty="0" err="1" smtClean="0"/>
              <a:t>NaN</a:t>
            </a:r>
            <a:r>
              <a:rPr lang="ru-RU" sz="1800" dirty="0" smtClean="0"/>
              <a:t> – не число.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40029" y="2330386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Задания: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1. </a:t>
            </a:r>
            <a:r>
              <a:rPr lang="ru-RU" sz="1800" dirty="0"/>
              <a:t>Даны стороны прямоугольника a и b. Найти его площадь S = </a:t>
            </a:r>
            <a:r>
              <a:rPr lang="ru-RU" sz="1800" dirty="0" err="1"/>
              <a:t>a•b</a:t>
            </a:r>
            <a:r>
              <a:rPr lang="ru-RU" sz="1800" dirty="0"/>
              <a:t> им периметр P = 2•(a + b</a:t>
            </a:r>
            <a:r>
              <a:rPr lang="ru-RU" sz="1800" dirty="0" smtClean="0"/>
              <a:t>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2. </a:t>
            </a:r>
            <a:r>
              <a:rPr lang="ru-RU" sz="1800" dirty="0"/>
              <a:t>Даны два неотрицательных числа a и b. Найти их среднее геометрическое, то есть квадратный корень из их произведения</a:t>
            </a:r>
            <a:r>
              <a:rPr lang="ru-RU" sz="1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3. Даны </a:t>
            </a:r>
            <a:r>
              <a:rPr lang="ru-RU" sz="1800" dirty="0"/>
              <a:t>координаты двух противоположных вершин прямоугольника: (x1, y1), (x2, y2). Стороны прямоугольника параллельны осям координат. Найти периметр и площадь данного </a:t>
            </a:r>
            <a:r>
              <a:rPr lang="ru-RU" sz="1800" dirty="0" smtClean="0"/>
              <a:t>прямоугольника.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4. </a:t>
            </a:r>
            <a:r>
              <a:rPr lang="uk-UA" sz="1800" dirty="0" smtClean="0"/>
              <a:t>Дано </a:t>
            </a:r>
            <a:r>
              <a:rPr lang="uk-UA" sz="1800" dirty="0" err="1"/>
              <a:t>целое</a:t>
            </a:r>
            <a:r>
              <a:rPr lang="uk-UA" sz="1800" dirty="0"/>
              <a:t> число </a:t>
            </a:r>
            <a:r>
              <a:rPr lang="uk-UA" sz="1800" i="1" dirty="0"/>
              <a:t>A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«Число </a:t>
            </a:r>
            <a:r>
              <a:rPr lang="uk-UA" sz="1800" i="1" dirty="0"/>
              <a:t>A </a:t>
            </a:r>
            <a:r>
              <a:rPr lang="uk-UA" sz="1800" dirty="0" err="1"/>
              <a:t>является</a:t>
            </a:r>
            <a:r>
              <a:rPr lang="uk-UA" sz="1800" dirty="0"/>
              <a:t> </a:t>
            </a:r>
            <a:r>
              <a:rPr lang="uk-UA" sz="1800" dirty="0" err="1"/>
              <a:t>нечетным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5. </a:t>
            </a:r>
            <a:r>
              <a:rPr lang="uk-UA" sz="1800" dirty="0" err="1" smtClean="0"/>
              <a:t>Даны</a:t>
            </a:r>
            <a:r>
              <a:rPr lang="uk-UA" sz="1800" dirty="0" smtClean="0"/>
              <a:t> </a:t>
            </a:r>
            <a:r>
              <a:rPr lang="uk-UA" sz="1800" dirty="0"/>
              <a:t>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«Справедливо </a:t>
            </a:r>
            <a:r>
              <a:rPr lang="uk-UA" sz="1800" dirty="0" err="1"/>
              <a:t>двойное</a:t>
            </a:r>
            <a:r>
              <a:rPr lang="uk-UA" sz="1800" dirty="0"/>
              <a:t> </a:t>
            </a:r>
            <a:r>
              <a:rPr lang="uk-UA" sz="1800" dirty="0" err="1"/>
              <a:t>неравенство</a:t>
            </a:r>
            <a:r>
              <a:rPr lang="uk-UA" sz="1800" dirty="0"/>
              <a:t> </a:t>
            </a:r>
            <a:r>
              <a:rPr lang="uk-UA" sz="1800" i="1" dirty="0"/>
              <a:t>A </a:t>
            </a:r>
            <a:r>
              <a:rPr lang="uk-UA" sz="1800" dirty="0"/>
              <a:t>&lt; </a:t>
            </a:r>
            <a:r>
              <a:rPr lang="uk-UA" sz="1800" i="1" dirty="0"/>
              <a:t>B </a:t>
            </a:r>
            <a:r>
              <a:rPr lang="uk-UA" sz="1800" dirty="0"/>
              <a:t>&lt; </a:t>
            </a:r>
            <a:r>
              <a:rPr lang="uk-UA" sz="1800" i="1" dirty="0"/>
              <a:t>C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6. </a:t>
            </a:r>
            <a:r>
              <a:rPr lang="uk-UA" sz="1800" dirty="0" err="1" smtClean="0"/>
              <a:t>Даны</a:t>
            </a:r>
            <a:r>
              <a:rPr lang="uk-UA" sz="1800" dirty="0" smtClean="0"/>
              <a:t> </a:t>
            </a:r>
            <a:r>
              <a:rPr lang="uk-UA" sz="1800" dirty="0"/>
              <a:t>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Хотя</a:t>
            </a:r>
            <a:r>
              <a:rPr lang="uk-UA" sz="1800" dirty="0"/>
              <a:t> </a:t>
            </a:r>
            <a:r>
              <a:rPr lang="uk-UA" sz="1800" dirty="0" err="1"/>
              <a:t>бы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7. (ДЗ) </a:t>
            </a:r>
            <a:r>
              <a:rPr lang="uk-UA" sz="1800" dirty="0" err="1" smtClean="0"/>
              <a:t>Даны</a:t>
            </a:r>
            <a:r>
              <a:rPr lang="uk-UA" sz="1800" dirty="0" smtClean="0"/>
              <a:t> </a:t>
            </a:r>
            <a:r>
              <a:rPr lang="uk-UA" sz="1800" dirty="0"/>
              <a:t>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Ровно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1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структуры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Структуры данных:</a:t>
            </a:r>
          </a:p>
          <a:p>
            <a:pPr>
              <a:buFontTx/>
              <a:buChar char="-"/>
            </a:pPr>
            <a:r>
              <a:rPr lang="ru-RU" sz="1800" b="1" dirty="0" smtClean="0"/>
              <a:t>массивы;</a:t>
            </a:r>
          </a:p>
          <a:p>
            <a:pPr>
              <a:buFontTx/>
              <a:buChar char="-"/>
            </a:pPr>
            <a:r>
              <a:rPr lang="ru-RU" sz="1800" dirty="0" smtClean="0"/>
              <a:t>матрицы;</a:t>
            </a:r>
          </a:p>
          <a:p>
            <a:pPr>
              <a:buFontTx/>
              <a:buChar char="-"/>
            </a:pPr>
            <a:r>
              <a:rPr lang="ru-RU" sz="1800" dirty="0" smtClean="0"/>
              <a:t>факторы;</a:t>
            </a:r>
          </a:p>
          <a:p>
            <a:pPr>
              <a:buFontTx/>
              <a:buChar char="-"/>
            </a:pPr>
            <a:r>
              <a:rPr lang="uk-UA" sz="1800" dirty="0"/>
              <a:t>с</a:t>
            </a:r>
            <a:r>
              <a:rPr lang="ru-RU" sz="1800" dirty="0" smtClean="0"/>
              <a:t>писки;</a:t>
            </a:r>
          </a:p>
          <a:p>
            <a:pPr>
              <a:buFontTx/>
              <a:buChar char="-"/>
            </a:pPr>
            <a:r>
              <a:rPr lang="en-US" sz="1800" dirty="0"/>
              <a:t>d</a:t>
            </a:r>
            <a:r>
              <a:rPr lang="en-US" sz="1800" dirty="0" smtClean="0"/>
              <a:t>ata frame </a:t>
            </a:r>
            <a:r>
              <a:rPr lang="ru-RU" sz="1800" dirty="0" smtClean="0"/>
              <a:t>(таблицы данных);</a:t>
            </a:r>
          </a:p>
          <a:p>
            <a:pPr>
              <a:buFontTx/>
              <a:buChar char="-"/>
            </a:pPr>
            <a:r>
              <a:rPr lang="ru-RU" sz="1800" dirty="0" smtClean="0"/>
              <a:t>временн</a:t>
            </a:r>
            <a:r>
              <a:rPr lang="ru-RU" sz="1800" dirty="0"/>
              <a:t>ы</a:t>
            </a:r>
            <a:r>
              <a:rPr lang="ru-RU" sz="1800" dirty="0" smtClean="0"/>
              <a:t>е ряды.</a:t>
            </a:r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Описательная статистика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97360" y="5203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Элементарные графики:</a:t>
            </a:r>
          </a:p>
          <a:p>
            <a:pPr marL="0" indent="0">
              <a:buNone/>
            </a:pPr>
            <a:r>
              <a:rPr lang="en-US" sz="1800" dirty="0" smtClean="0"/>
              <a:t>plot() – </a:t>
            </a:r>
            <a:r>
              <a:rPr lang="ru-RU" sz="1800" dirty="0" smtClean="0"/>
              <a:t>точечный график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hist</a:t>
            </a:r>
            <a:r>
              <a:rPr lang="en-US" sz="1800" dirty="0" smtClean="0"/>
              <a:t>()</a:t>
            </a:r>
            <a:r>
              <a:rPr lang="ru-RU" sz="1800" dirty="0" smtClean="0"/>
              <a:t> – гистограмма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barplot</a:t>
            </a:r>
            <a:r>
              <a:rPr lang="en-US" sz="1800" dirty="0" smtClean="0"/>
              <a:t>()</a:t>
            </a:r>
            <a:r>
              <a:rPr lang="ru-RU" sz="1800" dirty="0" smtClean="0"/>
              <a:t> – </a:t>
            </a:r>
            <a:r>
              <a:rPr lang="ru-RU" sz="1800" dirty="0" err="1" smtClean="0"/>
              <a:t>коробчастая</a:t>
            </a:r>
            <a:r>
              <a:rPr lang="ru-RU" sz="1800" dirty="0" smtClean="0"/>
              <a:t> диаграмма</a:t>
            </a:r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7360" y="1000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mean() – </a:t>
            </a:r>
            <a:r>
              <a:rPr lang="ru-RU" sz="1800" dirty="0" smtClean="0"/>
              <a:t>среднее значение </a:t>
            </a:r>
            <a:r>
              <a:rPr lang="ru-RU" sz="1800" b="1" dirty="0"/>
              <a:t>(не путать с математическим ожиданием!!!!!!)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median()</a:t>
            </a:r>
            <a:r>
              <a:rPr lang="ru-RU" sz="1800" dirty="0" smtClean="0"/>
              <a:t> – медиана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sum()</a:t>
            </a:r>
            <a:r>
              <a:rPr lang="ru-RU" sz="1800" dirty="0" smtClean="0"/>
              <a:t> – сумма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range()</a:t>
            </a:r>
            <a:r>
              <a:rPr lang="ru-RU" sz="1800" dirty="0" smtClean="0"/>
              <a:t> – разброс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min()</a:t>
            </a:r>
            <a:r>
              <a:rPr lang="ru-RU" sz="1800" dirty="0"/>
              <a:t> </a:t>
            </a:r>
            <a:r>
              <a:rPr lang="ru-RU" sz="1800" dirty="0" smtClean="0"/>
              <a:t>– минимальное значение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max()</a:t>
            </a:r>
            <a:r>
              <a:rPr lang="ru-RU" sz="1800" dirty="0" smtClean="0"/>
              <a:t> – максимальное значение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()</a:t>
            </a:r>
            <a:r>
              <a:rPr lang="ru-RU" sz="1800" dirty="0" smtClean="0"/>
              <a:t> – вариация </a:t>
            </a:r>
            <a:r>
              <a:rPr lang="ru-RU" sz="1800" b="1" dirty="0" smtClean="0"/>
              <a:t>(не путать с дисперсией!!!!)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err="1"/>
              <a:t>s</a:t>
            </a:r>
            <a:r>
              <a:rPr lang="en-US" sz="1800" dirty="0" err="1" smtClean="0"/>
              <a:t>d</a:t>
            </a:r>
            <a:r>
              <a:rPr lang="en-US" sz="1800" dirty="0" smtClean="0"/>
              <a:t>()</a:t>
            </a:r>
            <a:r>
              <a:rPr lang="ru-RU" sz="1800" dirty="0" smtClean="0"/>
              <a:t> – стандартное отклонение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q</a:t>
            </a:r>
            <a:r>
              <a:rPr lang="en-US" sz="1800" dirty="0" smtClean="0"/>
              <a:t>uantile()</a:t>
            </a:r>
            <a:r>
              <a:rPr lang="ru-RU" sz="1800" dirty="0" smtClean="0"/>
              <a:t> - квантили</a:t>
            </a:r>
          </a:p>
          <a:p>
            <a:pPr marL="0" indent="0">
              <a:buNone/>
            </a:pPr>
            <a:r>
              <a:rPr lang="en-US" sz="1800" dirty="0" smtClean="0"/>
              <a:t>summary()</a:t>
            </a:r>
            <a:r>
              <a:rPr lang="ru-RU" sz="1800" dirty="0" smtClean="0"/>
              <a:t> – вывод основной статистики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6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2861</TotalTime>
  <Words>598</Words>
  <Application>Microsoft Office PowerPoint</Application>
  <PresentationFormat>Экран (4:3)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46</cp:revision>
  <dcterms:created xsi:type="dcterms:W3CDTF">2017-11-07T18:16:56Z</dcterms:created>
  <dcterms:modified xsi:type="dcterms:W3CDTF">2018-09-19T20:07:12Z</dcterms:modified>
</cp:coreProperties>
</file>