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9" r:id="rId2"/>
    <p:sldId id="290" r:id="rId3"/>
    <p:sldId id="291" r:id="rId4"/>
    <p:sldId id="292" r:id="rId5"/>
    <p:sldId id="293" r:id="rId6"/>
    <p:sldId id="29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4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3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0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7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23252" y="1276930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1183324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Пространственное распределение объектов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0683" y="1653112"/>
            <a:ext cx="66640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spatstat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Функция создания модели </a:t>
            </a:r>
          </a:p>
          <a:p>
            <a:r>
              <a:rPr lang="en-US" dirty="0" err="1"/>
              <a:t>ppp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ru-RU" dirty="0"/>
              <a:t>Функция разбиения на квадраты</a:t>
            </a:r>
          </a:p>
          <a:p>
            <a:r>
              <a:rPr lang="en-US" dirty="0"/>
              <a:t>quadrats</a:t>
            </a:r>
            <a:r>
              <a:rPr lang="ru-RU" dirty="0"/>
              <a:t>()</a:t>
            </a:r>
          </a:p>
          <a:p>
            <a:endParaRPr lang="ru-RU" dirty="0"/>
          </a:p>
          <a:p>
            <a:r>
              <a:rPr lang="ru-RU" dirty="0"/>
              <a:t>Гипотеза про значимость вероятности </a:t>
            </a:r>
          </a:p>
          <a:p>
            <a:r>
              <a:rPr lang="ru-RU" dirty="0"/>
              <a:t>попадания в квадрат</a:t>
            </a:r>
          </a:p>
          <a:p>
            <a:r>
              <a:rPr lang="en-US" dirty="0" err="1"/>
              <a:t>quadrat.test</a:t>
            </a:r>
            <a:r>
              <a:rPr lang="ru-RU" dirty="0"/>
              <a:t>()</a:t>
            </a:r>
          </a:p>
          <a:p>
            <a:endParaRPr lang="ru-RU" dirty="0"/>
          </a:p>
          <a:p>
            <a:r>
              <a:rPr lang="ru-RU" dirty="0"/>
              <a:t>Построение карт плотностей</a:t>
            </a:r>
          </a:p>
          <a:p>
            <a:r>
              <a:rPr lang="en-US" dirty="0" err="1"/>
              <a:t>density.ppp</a:t>
            </a:r>
            <a:r>
              <a:rPr lang="en-US" dirty="0"/>
              <a:t>(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Функция для просмотра критических </a:t>
            </a:r>
          </a:p>
          <a:p>
            <a:r>
              <a:rPr lang="ru-RU" dirty="0"/>
              <a:t>областей</a:t>
            </a:r>
          </a:p>
          <a:p>
            <a:r>
              <a:rPr lang="en-US" dirty="0" err="1"/>
              <a:t>relrisk</a:t>
            </a:r>
            <a:r>
              <a:rPr lang="en-US" dirty="0"/>
              <a:t>(</a:t>
            </a:r>
            <a:r>
              <a:rPr lang="ru-RU" dirty="0"/>
              <a:t>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8115" b="6688"/>
          <a:stretch/>
        </p:blipFill>
        <p:spPr>
          <a:xfrm>
            <a:off x="4743862" y="1736520"/>
            <a:ext cx="3908122" cy="43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3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</a:t>
            </a:r>
            <a:r>
              <a:rPr lang="en-US" sz="2400" dirty="0"/>
              <a:t>conflicts.csv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пространственное распределение конфликтов в Европе и в Украине.</a:t>
            </a:r>
          </a:p>
          <a:p>
            <a:pPr marL="457200" indent="-457200">
              <a:buAutoNum type="arabicPeriod"/>
            </a:pPr>
            <a:r>
              <a:rPr lang="ru-RU" sz="2400" dirty="0"/>
              <a:t>Для Украины: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определить какой регион представлен на реальной карте;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классифицировать точки по годам;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построить плотностное распределение.</a:t>
            </a:r>
          </a:p>
          <a:p>
            <a:r>
              <a:rPr lang="ru-RU" sz="2400" dirty="0"/>
              <a:t>4. Для Европы:</a:t>
            </a:r>
          </a:p>
          <a:p>
            <a:r>
              <a:rPr lang="ru-RU" sz="2400" dirty="0"/>
              <a:t>- построить изоклины для распределения конфликтов, в которых 2 и 3 уровень конфликтов составляет больше 20 % случаев. </a:t>
            </a:r>
          </a:p>
        </p:txBody>
      </p:sp>
    </p:spTree>
    <p:extLst>
      <p:ext uri="{BB962C8B-B14F-4D97-AF65-F5344CB8AC3E}">
        <p14:creationId xmlns:p14="http://schemas.microsoft.com/office/powerpoint/2010/main" val="26777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Построение картограмм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6664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maptools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Чтение </a:t>
            </a:r>
            <a:r>
              <a:rPr lang="en-US" dirty="0"/>
              <a:t>shape-</a:t>
            </a:r>
            <a:r>
              <a:rPr lang="ru-RU" dirty="0"/>
              <a:t>файлов</a:t>
            </a:r>
          </a:p>
          <a:p>
            <a:r>
              <a:rPr lang="en-US" dirty="0" err="1"/>
              <a:t>readShapePoly</a:t>
            </a:r>
            <a:r>
              <a:rPr lang="en-US" dirty="0"/>
              <a:t>("Fra_adm1.shp")</a:t>
            </a:r>
            <a:endParaRPr lang="ru-RU" dirty="0"/>
          </a:p>
          <a:p>
            <a:endParaRPr lang="en-US" dirty="0"/>
          </a:p>
          <a:p>
            <a:r>
              <a:rPr lang="ru-RU" dirty="0"/>
              <a:t>Функция построение карт</a:t>
            </a:r>
          </a:p>
          <a:p>
            <a:r>
              <a:rPr lang="en-US" dirty="0" err="1"/>
              <a:t>spplot</a:t>
            </a:r>
            <a:r>
              <a:rPr lang="ru-RU" dirty="0"/>
              <a:t>()</a:t>
            </a:r>
          </a:p>
          <a:p>
            <a:endParaRPr lang="ru-RU" dirty="0"/>
          </a:p>
          <a:p>
            <a:r>
              <a:rPr lang="ru-RU" dirty="0"/>
              <a:t>Функция построение карт</a:t>
            </a:r>
            <a:r>
              <a:rPr lang="en-US" dirty="0"/>
              <a:t> ggplot2</a:t>
            </a:r>
            <a:endParaRPr lang="ru-RU" dirty="0"/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geom_map</a:t>
            </a:r>
            <a:r>
              <a:rPr lang="en-US" dirty="0"/>
              <a:t>() </a:t>
            </a:r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39" y="971571"/>
            <a:ext cx="4080094" cy="31518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16884" b="20484"/>
          <a:stretch/>
        </p:blipFill>
        <p:spPr>
          <a:xfrm>
            <a:off x="1002924" y="4098758"/>
            <a:ext cx="2978303" cy="24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</a:t>
            </a:r>
            <a:r>
              <a:rPr lang="en-US" sz="2400" dirty="0"/>
              <a:t>shape-</a:t>
            </a:r>
            <a:r>
              <a:rPr lang="ru-RU" sz="2400" dirty="0"/>
              <a:t>файл с областями Украины.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картограммы для Дохода населения на 1 особу и Валовому региональному продукту (ВРП) по регионам за 2016 год.</a:t>
            </a:r>
          </a:p>
          <a:p>
            <a:pPr marL="457200" indent="-457200">
              <a:buAutoNum type="arabicPeriod"/>
            </a:pPr>
            <a:r>
              <a:rPr lang="ru-RU" sz="2400" dirty="0"/>
              <a:t>По данным за 2006-2015 года для каждого региона рассчитать коэффициент корреляции между Доходом населения на 1 особу и ВРП. Отобразить на картограмме.</a:t>
            </a:r>
          </a:p>
          <a:p>
            <a:r>
              <a:rPr lang="ru-RU" sz="2400" dirty="0"/>
              <a:t>Используя функции </a:t>
            </a:r>
            <a:r>
              <a:rPr lang="en-US" sz="2400" dirty="0"/>
              <a:t>apply, </a:t>
            </a:r>
            <a:r>
              <a:rPr lang="en-US" sz="2400" dirty="0" err="1"/>
              <a:t>sapply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lapply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Посчитать в каждом году количество регионов, у которых зарплата выше средней по Украине за этот год.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графики ВРП для всех регионов Украины.</a:t>
            </a:r>
          </a:p>
          <a:p>
            <a:pPr marL="457200" indent="-457200">
              <a:buAutoNum type="arabicPeriod"/>
            </a:pPr>
            <a:endParaRPr lang="ru-RU" sz="2400" dirty="0"/>
          </a:p>
          <a:p>
            <a:endParaRPr lang="ru-RU" sz="2400" dirty="0"/>
          </a:p>
          <a:p>
            <a:r>
              <a:rPr lang="ru-RU" sz="2400" dirty="0" err="1"/>
              <a:t>П.с</a:t>
            </a:r>
            <a:r>
              <a:rPr lang="ru-RU" sz="2400" dirty="0"/>
              <a:t>. Данные найти в интернете. </a:t>
            </a:r>
            <a:r>
              <a:rPr lang="ru-RU" sz="2400" dirty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97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Деревья решений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Используются для задач классификации и регрессии. </a:t>
            </a:r>
          </a:p>
          <a:p>
            <a:endParaRPr lang="ru-RU" sz="2400" dirty="0"/>
          </a:p>
          <a:p>
            <a:r>
              <a:rPr lang="ru-RU" sz="2400" dirty="0"/>
              <a:t>Типы алгоритмов: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Одиночное дерево </a:t>
            </a:r>
            <a:endParaRPr lang="en-US" sz="2400" dirty="0"/>
          </a:p>
          <a:p>
            <a:r>
              <a:rPr lang="ru-RU" sz="2400" dirty="0"/>
              <a:t>(возможно с настройкой </a:t>
            </a:r>
            <a:endParaRPr lang="en-US" sz="2400" dirty="0"/>
          </a:p>
          <a:p>
            <a:r>
              <a:rPr lang="ru-RU" sz="2400" dirty="0"/>
              <a:t>параметров);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Ансамбль деревьев;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Random forest.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Критерии деления: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 предметной точки зрения;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Увеличивая коэффициент </a:t>
            </a:r>
            <a:r>
              <a:rPr lang="en-US" sz="2400" dirty="0"/>
              <a:t>GINI;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Уменьшая дисперсию групп.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FEC1E-7E2C-904C-9EF1-AE47B4F2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07" y="1571253"/>
            <a:ext cx="4991295" cy="3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5628" y="1011691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1. </a:t>
            </a:r>
            <a:r>
              <a:rPr lang="uk-UA" sz="2400" dirty="0" err="1"/>
              <a:t>Спрогнозировать</a:t>
            </a:r>
            <a:r>
              <a:rPr lang="uk-UA" sz="2400" dirty="0"/>
              <a:t> </a:t>
            </a:r>
            <a:r>
              <a:rPr lang="uk-UA" sz="2400" dirty="0" err="1"/>
              <a:t>цены</a:t>
            </a:r>
            <a:r>
              <a:rPr lang="uk-UA" sz="2400" dirty="0"/>
              <a:t> квартир </a:t>
            </a:r>
            <a:r>
              <a:rPr lang="en" sz="2400" dirty="0">
                <a:hlinkClick r:id="rId3"/>
              </a:rPr>
              <a:t>https://www.kaggle.com/c/house-prices-advanced-regression-techniques/data</a:t>
            </a:r>
            <a:r>
              <a:rPr lang="ru-RU" sz="2400" dirty="0"/>
              <a:t> 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нейронную сеть;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деревья решений;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Сравнить качество моделей. </a:t>
            </a:r>
          </a:p>
          <a:p>
            <a:endParaRPr lang="uk-UA" sz="2400" dirty="0"/>
          </a:p>
          <a:p>
            <a:r>
              <a:rPr lang="uk-UA" sz="2400" dirty="0"/>
              <a:t> 2.  </a:t>
            </a:r>
            <a:r>
              <a:rPr lang="ru-RU" sz="2400" dirty="0"/>
              <a:t>Для данных по </a:t>
            </a:r>
            <a:r>
              <a:rPr lang="ru-RU" sz="2400" dirty="0" err="1"/>
              <a:t>титанику</a:t>
            </a:r>
            <a:r>
              <a:rPr lang="ru-RU" sz="2400" dirty="0"/>
              <a:t> </a:t>
            </a:r>
            <a:r>
              <a:rPr lang="en" sz="2400" dirty="0"/>
              <a:t>Day</a:t>
            </a:r>
            <a:r>
              <a:rPr lang="ru-RU" sz="2400" dirty="0"/>
              <a:t>6</a:t>
            </a:r>
            <a:r>
              <a:rPr lang="en" sz="2400" dirty="0"/>
              <a:t>-</a:t>
            </a:r>
            <a:r>
              <a:rPr lang="en" sz="2400" dirty="0" err="1"/>
              <a:t>titanic.csv</a:t>
            </a:r>
            <a:r>
              <a:rPr lang="ru-RU" sz="2400" dirty="0"/>
              <a:t> построить модель, в которой можно определить, выживет ли пассажир, заполнив остальные параметры. Использовать несколько видов деревьев решений. Сравнить результаты.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287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7739</TotalTime>
  <Words>359</Words>
  <Application>Microsoft Macintosh PowerPoint</Application>
  <PresentationFormat>Экран (4:3)</PresentationFormat>
  <Paragraphs>80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72</cp:revision>
  <dcterms:created xsi:type="dcterms:W3CDTF">2017-11-07T18:16:56Z</dcterms:created>
  <dcterms:modified xsi:type="dcterms:W3CDTF">2020-04-17T10:36:49Z</dcterms:modified>
</cp:coreProperties>
</file>