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276" r:id="rId2"/>
    <p:sldId id="281" r:id="rId3"/>
    <p:sldId id="277" r:id="rId4"/>
    <p:sldId id="278" r:id="rId5"/>
    <p:sldId id="279" r:id="rId6"/>
    <p:sldId id="28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3"/>
  </p:normalViewPr>
  <p:slideViewPr>
    <p:cSldViewPr snapToGrid="0">
      <p:cViewPr varScale="1">
        <p:scale>
          <a:sx n="115" d="100"/>
          <a:sy n="115" d="100"/>
        </p:scale>
        <p:origin x="1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8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16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45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7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6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0030" y="922063"/>
            <a:ext cx="84412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Скачать и загрузить данные по продажам авокадо в Америке </a:t>
            </a:r>
            <a:r>
              <a:rPr lang="en-US" sz="2000" dirty="0"/>
              <a:t>DataDay3</a:t>
            </a:r>
            <a:r>
              <a:rPr lang="ru-RU" sz="2000" dirty="0"/>
              <a:t>а</a:t>
            </a:r>
            <a:r>
              <a:rPr lang="en-US" sz="2000" dirty="0"/>
              <a:t>.csv, DataDay3b.csv</a:t>
            </a:r>
            <a:r>
              <a:rPr lang="ru-RU" sz="2000" dirty="0"/>
              <a:t>. </a:t>
            </a:r>
            <a:r>
              <a:rPr lang="uk-UA" sz="2000" dirty="0" err="1"/>
              <a:t>Изучить</a:t>
            </a:r>
            <a:r>
              <a:rPr lang="uk-UA" sz="2000" dirty="0"/>
              <a:t>, обсудить структуру</a:t>
            </a:r>
            <a:r>
              <a:rPr lang="en-US" sz="2000" dirty="0"/>
              <a:t>.</a:t>
            </a:r>
          </a:p>
          <a:p>
            <a:pPr marL="342900" indent="-342900">
              <a:buAutoNum type="arabicPeriod"/>
            </a:pPr>
            <a:r>
              <a:rPr lang="ru-RU" sz="2000" dirty="0"/>
              <a:t>Объединить в один файл. </a:t>
            </a:r>
          </a:p>
          <a:p>
            <a:pPr marL="342900" indent="-342900">
              <a:buAutoNum type="arabicPeriod"/>
            </a:pPr>
            <a:r>
              <a:rPr lang="ru-RU" sz="2000" dirty="0"/>
              <a:t>Сделать колонку с выручкой от продаж.</a:t>
            </a:r>
          </a:p>
          <a:p>
            <a:pPr marL="342900" indent="-342900">
              <a:buAutoNum type="arabicPeriod"/>
            </a:pPr>
            <a:r>
              <a:rPr lang="uk-UA" sz="2000" dirty="0"/>
              <a:t>Найти </a:t>
            </a:r>
            <a:r>
              <a:rPr lang="uk-UA" sz="2000" dirty="0" err="1"/>
              <a:t>общую</a:t>
            </a:r>
            <a:r>
              <a:rPr lang="uk-UA" sz="2000" dirty="0"/>
              <a:t> </a:t>
            </a:r>
            <a:r>
              <a:rPr lang="uk-UA" sz="2000" dirty="0" err="1"/>
              <a:t>выручку</a:t>
            </a:r>
            <a:r>
              <a:rPr lang="uk-UA" sz="2000" dirty="0"/>
              <a:t> по </a:t>
            </a:r>
            <a:r>
              <a:rPr lang="uk-UA" sz="2000" dirty="0" err="1"/>
              <a:t>органическому</a:t>
            </a:r>
            <a:r>
              <a:rPr lang="uk-UA" sz="2000" dirty="0"/>
              <a:t> и </a:t>
            </a:r>
            <a:r>
              <a:rPr lang="uk-UA" sz="2000" dirty="0" err="1"/>
              <a:t>неорганическому</a:t>
            </a:r>
            <a:r>
              <a:rPr lang="uk-UA" sz="2000" dirty="0"/>
              <a:t> авокадо. </a:t>
            </a:r>
          </a:p>
          <a:p>
            <a:pPr marL="342900" indent="-342900">
              <a:buAutoNum type="arabicPeriod"/>
            </a:pPr>
            <a:r>
              <a:rPr lang="uk-UA" sz="2000" dirty="0" err="1"/>
              <a:t>Какой</a:t>
            </a:r>
            <a:r>
              <a:rPr lang="uk-UA" sz="2000" dirty="0"/>
              <a:t> год </a:t>
            </a:r>
            <a:r>
              <a:rPr lang="uk-UA" sz="2000" dirty="0" err="1"/>
              <a:t>был</a:t>
            </a:r>
            <a:r>
              <a:rPr lang="uk-UA" sz="2000" dirty="0"/>
              <a:t> </a:t>
            </a:r>
            <a:r>
              <a:rPr lang="uk-UA" sz="2000" dirty="0" err="1"/>
              <a:t>более</a:t>
            </a:r>
            <a:r>
              <a:rPr lang="uk-UA" sz="2000" dirty="0"/>
              <a:t> </a:t>
            </a:r>
            <a:r>
              <a:rPr lang="uk-UA" sz="2000" dirty="0" err="1"/>
              <a:t>успешным</a:t>
            </a:r>
            <a:r>
              <a:rPr lang="uk-UA" sz="2000" dirty="0"/>
              <a:t>? </a:t>
            </a:r>
          </a:p>
          <a:p>
            <a:pPr marL="342900" indent="-342900">
              <a:buAutoNum type="arabicPeriod"/>
            </a:pPr>
            <a:r>
              <a:rPr lang="uk-UA" sz="2000" dirty="0" err="1"/>
              <a:t>Построить</a:t>
            </a:r>
            <a:r>
              <a:rPr lang="uk-UA" sz="2000" dirty="0"/>
              <a:t> 3 </a:t>
            </a:r>
            <a:r>
              <a:rPr lang="uk-UA" sz="2000" dirty="0" err="1"/>
              <a:t>графика</a:t>
            </a:r>
            <a:r>
              <a:rPr lang="uk-UA" sz="2000" dirty="0"/>
              <a:t> </a:t>
            </a:r>
            <a:r>
              <a:rPr lang="uk-UA" sz="2000" dirty="0" err="1"/>
              <a:t>зависимостей</a:t>
            </a:r>
            <a:r>
              <a:rPr lang="uk-UA" sz="2000" dirty="0"/>
              <a:t> </a:t>
            </a:r>
            <a:r>
              <a:rPr lang="uk-UA" sz="2000" dirty="0" err="1"/>
              <a:t>средней</a:t>
            </a:r>
            <a:r>
              <a:rPr lang="uk-UA" sz="2000" dirty="0"/>
              <a:t> </a:t>
            </a:r>
            <a:r>
              <a:rPr lang="uk-UA" sz="2000" dirty="0" err="1"/>
              <a:t>цены</a:t>
            </a:r>
            <a:r>
              <a:rPr lang="uk-UA" sz="2000" dirty="0"/>
              <a:t> от </a:t>
            </a:r>
            <a:r>
              <a:rPr lang="uk-UA" sz="2000" dirty="0" err="1"/>
              <a:t>количества</a:t>
            </a:r>
            <a:r>
              <a:rPr lang="uk-UA" sz="2000" dirty="0"/>
              <a:t> упаковок </a:t>
            </a:r>
            <a:r>
              <a:rPr lang="uk-UA" sz="2000" dirty="0" err="1"/>
              <a:t>разных</a:t>
            </a:r>
            <a:r>
              <a:rPr lang="uk-UA" sz="2000" dirty="0"/>
              <a:t> </a:t>
            </a:r>
            <a:r>
              <a:rPr lang="uk-UA" sz="2000" dirty="0" err="1"/>
              <a:t>размеров</a:t>
            </a:r>
            <a:r>
              <a:rPr lang="uk-UA" sz="2000" dirty="0"/>
              <a:t>. </a:t>
            </a:r>
            <a:r>
              <a:rPr lang="uk-UA" sz="2000" dirty="0" err="1"/>
              <a:t>Есть</a:t>
            </a:r>
            <a:r>
              <a:rPr lang="uk-UA" sz="2000" dirty="0"/>
              <a:t> </a:t>
            </a:r>
            <a:r>
              <a:rPr lang="uk-UA" sz="2000" dirty="0" err="1"/>
              <a:t>ли</a:t>
            </a:r>
            <a:r>
              <a:rPr lang="uk-UA" sz="2000" dirty="0"/>
              <a:t> </a:t>
            </a:r>
            <a:r>
              <a:rPr lang="uk-UA" sz="2000" dirty="0" err="1"/>
              <a:t>очевидная</a:t>
            </a:r>
            <a:r>
              <a:rPr lang="uk-UA" sz="2000" dirty="0"/>
              <a:t> </a:t>
            </a:r>
            <a:r>
              <a:rPr lang="uk-UA" sz="2000" dirty="0" err="1"/>
              <a:t>зависимость</a:t>
            </a:r>
            <a:r>
              <a:rPr lang="uk-UA" sz="2000" dirty="0"/>
              <a:t>? 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Есть ли выбросы в объемах продаж</a:t>
            </a:r>
            <a:r>
              <a:rPr lang="en-US" sz="2000" dirty="0"/>
              <a:t> (</a:t>
            </a:r>
            <a:r>
              <a:rPr lang="ru-RU" sz="2000" dirty="0"/>
              <a:t>использовать </a:t>
            </a:r>
            <a:r>
              <a:rPr lang="en-US" sz="2000" dirty="0"/>
              <a:t>boxplot)</a:t>
            </a:r>
            <a:r>
              <a:rPr lang="ru-RU" sz="2000" dirty="0"/>
              <a:t>? </a:t>
            </a:r>
          </a:p>
          <a:p>
            <a:pPr marL="342900" indent="-342900">
              <a:buAutoNum type="arabicPeriod"/>
            </a:pPr>
            <a:r>
              <a:rPr lang="ru-RU" sz="2000" dirty="0"/>
              <a:t>Изучить функцию </a:t>
            </a:r>
            <a:r>
              <a:rPr lang="en-US" sz="2000" dirty="0"/>
              <a:t>pie(). </a:t>
            </a:r>
            <a:r>
              <a:rPr lang="ru-RU" sz="2000" dirty="0"/>
              <a:t>Построить круговую диаграмму по количеству проданных авокадо видов 4046, 4225, 4770 в 2016 году.</a:t>
            </a:r>
          </a:p>
          <a:p>
            <a:pPr marL="342900" indent="-342900">
              <a:buAutoNum type="arabicPeriod"/>
            </a:pPr>
            <a:r>
              <a:rPr lang="ru-RU" sz="2000" dirty="0"/>
              <a:t>В каком штате средняя цена за все время была минимальной, а в каком максимальной? </a:t>
            </a:r>
          </a:p>
          <a:p>
            <a:pPr marL="342900" indent="-342900">
              <a:buAutoNum type="arabicPeriod"/>
            </a:pPr>
            <a:r>
              <a:rPr lang="ru-RU" sz="2000" dirty="0"/>
              <a:t>Какие регионы сходны по продажам авокадо? Объясните свой ответ.</a:t>
            </a:r>
            <a:endParaRPr lang="uk-UA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4015A5-8AC8-BB43-8835-6FB221C00EAC}"/>
              </a:ext>
            </a:extLst>
          </p:cNvPr>
          <p:cNvPicPr/>
          <p:nvPr/>
        </p:nvPicPr>
        <p:blipFill rotWithShape="1">
          <a:blip r:embed="rId3"/>
          <a:srcRect l="8936" t="38421" r="9377" b="19169"/>
          <a:stretch/>
        </p:blipFill>
        <p:spPr>
          <a:xfrm>
            <a:off x="5280170" y="5251621"/>
            <a:ext cx="3401122" cy="15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3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ggplot2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030" y="922063"/>
            <a:ext cx="904465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install.packages</a:t>
            </a:r>
            <a:r>
              <a:rPr lang="en-US" sz="2800" dirty="0"/>
              <a:t>("ggplot2")</a:t>
            </a:r>
          </a:p>
          <a:p>
            <a:r>
              <a:rPr lang="ru-RU" sz="2400" dirty="0" err="1"/>
              <a:t>ggplot</a:t>
            </a:r>
            <a:r>
              <a:rPr lang="ru-RU" sz="2400" dirty="0"/>
              <a:t>(</a:t>
            </a:r>
            <a:r>
              <a:rPr lang="ru-RU" sz="2400" dirty="0" err="1"/>
              <a:t>data</a:t>
            </a:r>
            <a:r>
              <a:rPr lang="ru-RU" sz="2400" dirty="0"/>
              <a:t> = &lt;набор данных&gt;,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aes</a:t>
            </a:r>
            <a:r>
              <a:rPr lang="ru-RU" sz="2400" dirty="0"/>
              <a:t>(x = &lt;переменная для оси X&gt;,</a:t>
            </a:r>
          </a:p>
          <a:p>
            <a:r>
              <a:rPr lang="ru-RU" sz="2400" dirty="0"/>
              <a:t>             y = &lt;переменная для оси Y&gt;) </a:t>
            </a:r>
            <a:r>
              <a:rPr lang="en-US" sz="2400" dirty="0"/>
              <a:t>)</a:t>
            </a:r>
            <a:r>
              <a:rPr lang="ru-RU" sz="2400" dirty="0"/>
              <a:t>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geom</a:t>
            </a:r>
            <a:r>
              <a:rPr lang="ru-RU" sz="2400" dirty="0"/>
              <a:t>_&lt;тип геометрического объекта&gt;(</a:t>
            </a:r>
          </a:p>
          <a:p>
            <a:r>
              <a:rPr lang="ru-RU" sz="2400" dirty="0"/>
              <a:t>                </a:t>
            </a:r>
            <a:r>
              <a:rPr lang="ru-RU" sz="2400" dirty="0" err="1"/>
              <a:t>aes</a:t>
            </a:r>
            <a:r>
              <a:rPr lang="ru-RU" sz="2400" dirty="0"/>
              <a:t>(&lt;специфические визуальные свойства геом. объекта&gt;),</a:t>
            </a:r>
          </a:p>
          <a:p>
            <a:r>
              <a:rPr lang="ru-RU" sz="2400" dirty="0"/>
              <a:t>                </a:t>
            </a:r>
            <a:r>
              <a:rPr lang="ru-RU" sz="2400" dirty="0" err="1"/>
              <a:t>stat</a:t>
            </a:r>
            <a:r>
              <a:rPr lang="ru-RU" sz="2400" dirty="0"/>
              <a:t> = &lt;тип статистического преобразования&gt;,</a:t>
            </a:r>
          </a:p>
          <a:p>
            <a:r>
              <a:rPr lang="ru-RU" sz="2400" dirty="0"/>
              <a:t>                </a:t>
            </a:r>
            <a:r>
              <a:rPr lang="ru-RU" sz="2400" dirty="0" err="1"/>
              <a:t>position</a:t>
            </a:r>
            <a:r>
              <a:rPr lang="ru-RU" sz="2400" dirty="0"/>
              <a:t> = &lt;функция для регулировки позиции объектов&gt;</a:t>
            </a:r>
          </a:p>
          <a:p>
            <a:r>
              <a:rPr lang="ru-RU" sz="2400" dirty="0"/>
              <a:t>                ...</a:t>
            </a:r>
          </a:p>
          <a:p>
            <a:r>
              <a:rPr lang="ru-RU" sz="2400" dirty="0"/>
              <a:t>         )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stat</a:t>
            </a:r>
            <a:r>
              <a:rPr lang="ru-RU" sz="2400" dirty="0"/>
              <a:t>_&lt;функция для статистического преобразования&gt;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coordinate</a:t>
            </a:r>
            <a:r>
              <a:rPr lang="ru-RU" sz="2400" dirty="0"/>
              <a:t>_&lt;система координат&gt;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scale</a:t>
            </a:r>
            <a:r>
              <a:rPr lang="ru-RU" sz="2400" dirty="0"/>
              <a:t>_&lt;функция для контроля визуальной разметки&gt;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theme</a:t>
            </a:r>
            <a:r>
              <a:rPr lang="ru-RU" sz="2400" dirty="0"/>
              <a:t>_&lt;тема для графика&gt;</a:t>
            </a:r>
          </a:p>
        </p:txBody>
      </p:sp>
    </p:spTree>
    <p:extLst>
      <p:ext uri="{BB962C8B-B14F-4D97-AF65-F5344CB8AC3E}">
        <p14:creationId xmlns:p14="http://schemas.microsoft.com/office/powerpoint/2010/main" val="359450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Диаграмма рассеяния (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scatter plot)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417" y="1534332"/>
            <a:ext cx="74140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ggplot</a:t>
            </a:r>
            <a:r>
              <a:rPr lang="en-US" sz="2800" dirty="0"/>
              <a:t>(</a:t>
            </a:r>
            <a:r>
              <a:rPr lang="en-US" sz="2800" dirty="0" err="1"/>
              <a:t>aes</a:t>
            </a:r>
            <a:r>
              <a:rPr lang="en-US" sz="2800" dirty="0"/>
              <a:t>(x=</a:t>
            </a:r>
            <a:r>
              <a:rPr lang="en-US" sz="2800" dirty="0" err="1"/>
              <a:t>ind_var</a:t>
            </a:r>
            <a:r>
              <a:rPr lang="en-US" sz="2800" dirty="0"/>
              <a:t>, y=</a:t>
            </a:r>
            <a:r>
              <a:rPr lang="en-US" sz="2800" dirty="0" err="1"/>
              <a:t>dep_var</a:t>
            </a:r>
            <a:r>
              <a:rPr lang="en-US" sz="2800" dirty="0"/>
              <a:t>), data = frame)+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geom_jitter</a:t>
            </a:r>
            <a:r>
              <a:rPr lang="en-US" sz="2800" dirty="0"/>
              <a:t>(alpha=0) +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coord_trans</a:t>
            </a:r>
            <a:r>
              <a:rPr lang="en-US" sz="2800" dirty="0"/>
              <a:t>(y=“sqrt”|”log10”)</a:t>
            </a:r>
          </a:p>
        </p:txBody>
      </p:sp>
      <p:pic>
        <p:nvPicPr>
          <p:cNvPr id="1026" name="Picture 2" descr="Картинки по запросу scatter plot 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58" y="3314795"/>
            <a:ext cx="3725922" cy="3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scatter plot 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6" y="3314795"/>
            <a:ext cx="3827490" cy="325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06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Взаимосвязь случайных величин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1506" y="1064552"/>
            <a:ext cx="80352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1) Коэффициент корреляции Пирсона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cor</a:t>
            </a:r>
            <a:r>
              <a:rPr lang="en-US" sz="2400" dirty="0"/>
              <a:t>(x, y) | </a:t>
            </a:r>
            <a:r>
              <a:rPr lang="en-US" sz="2400" dirty="0" err="1"/>
              <a:t>cor</a:t>
            </a:r>
            <a:r>
              <a:rPr lang="en-US" sz="2400" dirty="0"/>
              <a:t>(data, use = “</a:t>
            </a:r>
            <a:r>
              <a:rPr lang="en-US" sz="2400" dirty="0" err="1"/>
              <a:t>complete”|”pairwise</a:t>
            </a:r>
            <a:r>
              <a:rPr lang="en-US" sz="2400" dirty="0"/>
              <a:t>” )</a:t>
            </a:r>
          </a:p>
          <a:p>
            <a:r>
              <a:rPr lang="en-US" sz="2400" dirty="0"/>
              <a:t>2) </a:t>
            </a:r>
            <a:r>
              <a:rPr lang="ru-RU" sz="2400" dirty="0"/>
              <a:t>Коэффициент корреляции </a:t>
            </a:r>
            <a:r>
              <a:rPr lang="en-US" sz="2400" dirty="0"/>
              <a:t> </a:t>
            </a:r>
            <a:r>
              <a:rPr lang="ru-RU" sz="2400" dirty="0" err="1"/>
              <a:t>Спирмена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cor</a:t>
            </a:r>
            <a:r>
              <a:rPr lang="en-US" sz="2400" dirty="0"/>
              <a:t>(x, y, method="spearman")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27590" y="2634212"/>
            <a:ext cx="87164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Проверка гипотезы о значимости коэффициента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cor.test</a:t>
            </a:r>
            <a:r>
              <a:rPr lang="en-US" sz="2400" dirty="0"/>
              <a:t>(x, y)</a:t>
            </a:r>
          </a:p>
          <a:p>
            <a:endParaRPr lang="en-US" sz="2400" dirty="0"/>
          </a:p>
          <a:p>
            <a:r>
              <a:rPr lang="ru-RU" sz="2400" dirty="0"/>
              <a:t>Графическая интерпретация</a:t>
            </a:r>
            <a:r>
              <a:rPr lang="en-US" sz="2000" dirty="0"/>
              <a:t> </a:t>
            </a:r>
          </a:p>
          <a:p>
            <a:r>
              <a:rPr lang="en-US" sz="2000" dirty="0"/>
              <a:t>C &lt; − </a:t>
            </a:r>
            <a:r>
              <a:rPr lang="en-US" sz="2000" dirty="0" err="1"/>
              <a:t>cor</a:t>
            </a:r>
            <a:r>
              <a:rPr lang="en-US" sz="2000" dirty="0"/>
              <a:t>(x) </a:t>
            </a:r>
          </a:p>
          <a:p>
            <a:r>
              <a:rPr lang="en-US" sz="2000" dirty="0"/>
              <a:t>image(1:ncol(C), 1:nrow(C), C, col = rainbow(12), axes = FALSE, </a:t>
            </a:r>
            <a:r>
              <a:rPr lang="en-US" sz="2000" dirty="0" err="1"/>
              <a:t>xlab</a:t>
            </a:r>
            <a:r>
              <a:rPr lang="en-US" sz="2000" dirty="0"/>
              <a:t> = "", </a:t>
            </a:r>
            <a:r>
              <a:rPr lang="en-US" sz="2000" dirty="0" err="1"/>
              <a:t>ylab</a:t>
            </a:r>
            <a:r>
              <a:rPr lang="en-US" sz="2000" dirty="0"/>
              <a:t> = "") </a:t>
            </a:r>
          </a:p>
          <a:p>
            <a:r>
              <a:rPr lang="en-US" sz="2000" dirty="0"/>
              <a:t>axis(1, at = 1:ncol(C), labels=</a:t>
            </a:r>
            <a:r>
              <a:rPr lang="en-US" sz="2000" dirty="0" err="1"/>
              <a:t>colnames</a:t>
            </a:r>
            <a:r>
              <a:rPr lang="en-US" sz="2000" dirty="0"/>
              <a:t>(C))</a:t>
            </a:r>
          </a:p>
          <a:p>
            <a:r>
              <a:rPr lang="en-US" sz="2000" dirty="0"/>
              <a:t>axis(2, at = 1:nrow(C), labels=</a:t>
            </a:r>
            <a:r>
              <a:rPr lang="en-US" sz="2000" dirty="0" err="1"/>
              <a:t>rownames</a:t>
            </a:r>
            <a:r>
              <a:rPr lang="en-US" sz="2000" dirty="0"/>
              <a:t>(C), las = 2)</a:t>
            </a:r>
          </a:p>
          <a:p>
            <a:pPr marL="989013"/>
            <a:endParaRPr lang="en-US" sz="2000" dirty="0"/>
          </a:p>
          <a:p>
            <a:r>
              <a:rPr lang="ru-RU" sz="2000" dirty="0"/>
              <a:t>Или </a:t>
            </a:r>
            <a:endParaRPr lang="en-US" sz="2000" dirty="0"/>
          </a:p>
          <a:p>
            <a:r>
              <a:rPr lang="en-US" sz="2000" dirty="0"/>
              <a:t>library(ellipse) </a:t>
            </a:r>
          </a:p>
          <a:p>
            <a:r>
              <a:rPr lang="en-US" sz="2000" dirty="0" err="1"/>
              <a:t>plotcorr</a:t>
            </a:r>
            <a:r>
              <a:rPr lang="en-US" sz="2000" dirty="0"/>
              <a:t>(</a:t>
            </a:r>
            <a:r>
              <a:rPr lang="en-US" sz="2000" dirty="0" err="1"/>
              <a:t>cor</a:t>
            </a:r>
            <a:r>
              <a:rPr lang="en-US" sz="2000" dirty="0"/>
              <a:t>(</a:t>
            </a:r>
            <a:r>
              <a:rPr lang="en-US" sz="2000" dirty="0" err="1"/>
              <a:t>longley</a:t>
            </a:r>
            <a:r>
              <a:rPr lang="en-US" sz="2000" dirty="0"/>
              <a:t>))  </a:t>
            </a:r>
          </a:p>
        </p:txBody>
      </p:sp>
    </p:spTree>
    <p:extLst>
      <p:ext uri="{BB962C8B-B14F-4D97-AF65-F5344CB8AC3E}">
        <p14:creationId xmlns:p14="http://schemas.microsoft.com/office/powerpoint/2010/main" val="170032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7848930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Парная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регрессия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1505" y="1295508"/>
            <a:ext cx="74055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Calibri (Основной текст)"/>
              </a:rPr>
              <a:t>Линейная</a:t>
            </a:r>
            <a:endParaRPr lang="en-US" sz="2400" b="1" dirty="0">
              <a:latin typeface="Calibri (Основной текст)"/>
            </a:endParaRPr>
          </a:p>
          <a:p>
            <a:r>
              <a:rPr lang="en-US" sz="2400" dirty="0" err="1">
                <a:latin typeface="Calibri (Основной текст)"/>
              </a:rPr>
              <a:t>reslm</a:t>
            </a:r>
            <a:r>
              <a:rPr lang="en-US" sz="2400" dirty="0">
                <a:latin typeface="Calibri (Основной текст)"/>
              </a:rPr>
              <a:t>&lt;-lm(formula = par1 ~par2, data = </a:t>
            </a:r>
            <a:r>
              <a:rPr lang="en-US" sz="2400" dirty="0" err="1">
                <a:latin typeface="Calibri (Основной текст)"/>
              </a:rPr>
              <a:t>dframe</a:t>
            </a:r>
            <a:r>
              <a:rPr lang="en-US" sz="2400" dirty="0">
                <a:latin typeface="Calibri (Основной текст)"/>
              </a:rPr>
              <a:t>)</a:t>
            </a:r>
          </a:p>
          <a:p>
            <a:r>
              <a:rPr lang="en-US" sz="2400" dirty="0">
                <a:latin typeface="Calibri (Основной текст)"/>
              </a:rPr>
              <a:t>summary (</a:t>
            </a:r>
            <a:r>
              <a:rPr lang="en-US" sz="2400" dirty="0" err="1">
                <a:latin typeface="Calibri (Основной текст)"/>
              </a:rPr>
              <a:t>reslm</a:t>
            </a:r>
            <a:r>
              <a:rPr lang="en-US" sz="2400" dirty="0">
                <a:latin typeface="Calibri (Основной текст)"/>
              </a:rPr>
              <a:t>)</a:t>
            </a:r>
          </a:p>
          <a:p>
            <a:endParaRPr lang="en-US" sz="2400" dirty="0">
              <a:latin typeface="Calibri (Основной текст)"/>
            </a:endParaRPr>
          </a:p>
          <a:p>
            <a:r>
              <a:rPr lang="en-US" sz="2400" dirty="0">
                <a:latin typeface="Calibri (Основной текст)"/>
              </a:rPr>
              <a:t>y=a0+a1*x</a:t>
            </a:r>
          </a:p>
          <a:p>
            <a:endParaRPr lang="en-US" sz="2400" dirty="0">
              <a:latin typeface="Calibri (Основной текст)"/>
            </a:endParaRPr>
          </a:p>
          <a:p>
            <a:r>
              <a:rPr lang="ru-RU" sz="2400" dirty="0">
                <a:latin typeface="Calibri (Основной текст)"/>
              </a:rPr>
              <a:t>Для отсутствия свободного члена </a:t>
            </a:r>
            <a:r>
              <a:rPr lang="en-US" sz="2400" dirty="0">
                <a:latin typeface="Calibri (Основной текст)"/>
              </a:rPr>
              <a:t>y ~ x – 1</a:t>
            </a:r>
            <a:endParaRPr lang="ru-RU" sz="2400" dirty="0">
              <a:latin typeface="Calibri (Основной текст)"/>
            </a:endParaRPr>
          </a:p>
          <a:p>
            <a:endParaRPr lang="ru-RU" sz="2400" dirty="0">
              <a:latin typeface="Calibri (Основной текст)"/>
            </a:endParaRPr>
          </a:p>
          <a:p>
            <a:r>
              <a:rPr lang="ru-RU" sz="2400" b="1" dirty="0">
                <a:latin typeface="Calibri (Основной текст)"/>
              </a:rPr>
              <a:t>Нелинейная</a:t>
            </a:r>
            <a:r>
              <a:rPr lang="ru-RU" sz="2400" dirty="0">
                <a:latin typeface="Calibri (Основной текст)"/>
              </a:rPr>
              <a:t> </a:t>
            </a:r>
          </a:p>
          <a:p>
            <a:r>
              <a:rPr lang="en-US" sz="2400" dirty="0" err="1">
                <a:latin typeface="Calibri (Основной текст)"/>
              </a:rPr>
              <a:t>resnls</a:t>
            </a:r>
            <a:r>
              <a:rPr lang="en-US" sz="2400" dirty="0">
                <a:latin typeface="Calibri (Основной текст)"/>
              </a:rPr>
              <a:t>=</a:t>
            </a:r>
            <a:r>
              <a:rPr lang="en-US" sz="2400" dirty="0" err="1">
                <a:latin typeface="Calibri (Основной текст)"/>
              </a:rPr>
              <a:t>nls</a:t>
            </a:r>
            <a:r>
              <a:rPr lang="en-US" sz="2400" dirty="0">
                <a:latin typeface="Calibri (Основной текст)"/>
              </a:rPr>
              <a:t>(</a:t>
            </a:r>
            <a:r>
              <a:rPr lang="en-US" sz="2400" dirty="0" err="1">
                <a:latin typeface="Calibri (Основной текст)"/>
              </a:rPr>
              <a:t>Y~a</a:t>
            </a:r>
            <a:r>
              <a:rPr lang="en-US" sz="2400" dirty="0">
                <a:latin typeface="Calibri (Основной текст)"/>
              </a:rPr>
              <a:t>*</a:t>
            </a:r>
            <a:r>
              <a:rPr lang="en-US" sz="2400" dirty="0" err="1">
                <a:latin typeface="Calibri (Основной текст)"/>
              </a:rPr>
              <a:t>exp</a:t>
            </a:r>
            <a:r>
              <a:rPr lang="en-US" sz="2400" dirty="0">
                <a:latin typeface="Calibri (Основной текст)"/>
              </a:rPr>
              <a:t>(-k*</a:t>
            </a:r>
            <a:r>
              <a:rPr lang="en-US" sz="2400">
                <a:latin typeface="Calibri (Основной текст)"/>
              </a:rPr>
              <a:t>X)),</a:t>
            </a:r>
            <a:r>
              <a:rPr lang="ru-RU" sz="2400" dirty="0">
                <a:latin typeface="Calibri (Основной текст)"/>
              </a:rPr>
              <a:t> </a:t>
            </a:r>
            <a:r>
              <a:rPr lang="en-US" sz="2400" dirty="0">
                <a:latin typeface="Calibri (Основной текст)"/>
              </a:rPr>
              <a:t>data=test,</a:t>
            </a:r>
            <a:r>
              <a:rPr lang="ru-RU" sz="2400" dirty="0">
                <a:latin typeface="Calibri (Основной текст)"/>
              </a:rPr>
              <a:t> </a:t>
            </a:r>
            <a:r>
              <a:rPr lang="en-US" sz="2400" dirty="0">
                <a:latin typeface="Calibri (Основной текст)"/>
              </a:rPr>
              <a:t>start=list(a=1,k=0.05))</a:t>
            </a:r>
            <a:endParaRPr lang="ru-RU" sz="2400" dirty="0">
              <a:latin typeface="Calibri (Основной текст)"/>
            </a:endParaRPr>
          </a:p>
          <a:p>
            <a:r>
              <a:rPr lang="en-US" sz="2400" dirty="0">
                <a:latin typeface="Calibri (Основной текст)"/>
              </a:rPr>
              <a:t>summary (</a:t>
            </a:r>
            <a:r>
              <a:rPr lang="en-US" sz="2400" dirty="0" err="1">
                <a:latin typeface="Calibri (Основной текст)"/>
              </a:rPr>
              <a:t>resnls</a:t>
            </a:r>
            <a:r>
              <a:rPr lang="en-US" sz="2400" dirty="0">
                <a:latin typeface="Calibri (Основной текст)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8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0070" y="1197429"/>
            <a:ext cx="80686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Изучив данные в файле </a:t>
            </a:r>
            <a:r>
              <a:rPr lang="en-US" sz="2800" b="1" dirty="0"/>
              <a:t>DataDay2.csv, </a:t>
            </a:r>
            <a:r>
              <a:rPr lang="ru-RU" sz="2800" b="1" dirty="0"/>
              <a:t>необходимо выполнить :</a:t>
            </a:r>
          </a:p>
          <a:p>
            <a:endParaRPr lang="ru-RU" sz="2800" b="1" dirty="0"/>
          </a:p>
          <a:p>
            <a:pPr marL="342900" indent="-342900">
              <a:buAutoNum type="arabicParenR"/>
            </a:pPr>
            <a:r>
              <a:rPr lang="ru-RU" sz="2800" dirty="0"/>
              <a:t>Построить попарно графики рассеивания</a:t>
            </a:r>
            <a:r>
              <a:rPr lang="en-US" sz="2800" dirty="0"/>
              <a:t> </a:t>
            </a:r>
            <a:r>
              <a:rPr lang="ru-RU" sz="2800" dirty="0"/>
              <a:t>всех параметров</a:t>
            </a:r>
            <a:r>
              <a:rPr lang="en-US" sz="2800" dirty="0"/>
              <a:t>;</a:t>
            </a:r>
            <a:endParaRPr lang="ru-RU" sz="2800" dirty="0"/>
          </a:p>
          <a:p>
            <a:pPr marL="342900" indent="-342900">
              <a:buAutoNum type="arabicParenR"/>
            </a:pPr>
            <a:r>
              <a:rPr lang="ru-RU" sz="2800" dirty="0"/>
              <a:t>Отобразить корреляционную матрицу;</a:t>
            </a:r>
          </a:p>
          <a:p>
            <a:pPr marL="342900" indent="-342900">
              <a:buAutoNum type="arabicParenR"/>
            </a:pPr>
            <a:r>
              <a:rPr lang="ru-RU" sz="2800" dirty="0"/>
              <a:t> Подобрать наиболее подходящие функции регрессии (</a:t>
            </a:r>
            <a:r>
              <a:rPr lang="en-US" sz="2800" dirty="0"/>
              <a:t>GDP per capita</a:t>
            </a:r>
            <a:r>
              <a:rPr lang="ru-RU" sz="2800" dirty="0"/>
              <a:t> к СО2 на душу населения, </a:t>
            </a:r>
            <a:r>
              <a:rPr lang="en-US" sz="2800" dirty="0"/>
              <a:t>GDP per capita</a:t>
            </a:r>
            <a:r>
              <a:rPr lang="ru-RU" sz="2800" dirty="0"/>
              <a:t> к плотности населения).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4516230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10065</TotalTime>
  <Words>562</Words>
  <Application>Microsoft Macintosh PowerPoint</Application>
  <PresentationFormat>Экран (4:3)</PresentationFormat>
  <Paragraphs>71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(Основной текст)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74</cp:revision>
  <dcterms:created xsi:type="dcterms:W3CDTF">2017-11-07T18:16:56Z</dcterms:created>
  <dcterms:modified xsi:type="dcterms:W3CDTF">2020-09-25T10:36:33Z</dcterms:modified>
</cp:coreProperties>
</file>