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0" r:id="rId2"/>
    <p:sldId id="277" r:id="rId3"/>
    <p:sldId id="282" r:id="rId4"/>
    <p:sldId id="283" r:id="rId5"/>
    <p:sldId id="285" r:id="rId6"/>
    <p:sldId id="28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86405"/>
  </p:normalViewPr>
  <p:slideViewPr>
    <p:cSldViewPr snapToGrid="0">
      <p:cViewPr varScale="1">
        <p:scale>
          <a:sx n="75" d="100"/>
          <a:sy n="75" d="100"/>
        </p:scale>
        <p:origin x="22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data/flu/data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/>
          </a:p>
          <a:p>
            <a:r>
              <a:rPr lang="ru-RU" sz="2400" b="1" dirty="0"/>
              <a:t>Метод к-средних</a:t>
            </a:r>
          </a:p>
          <a:p>
            <a:r>
              <a:rPr lang="en-US" sz="2400" dirty="0" err="1"/>
              <a:t>kmeans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Метод к-</a:t>
            </a:r>
            <a:r>
              <a:rPr lang="en-US" sz="2400" b="1" dirty="0" err="1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 | </a:t>
            </a:r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df,num</a:t>
            </a:r>
            <a:r>
              <a:rPr lang="en-US" sz="2400" dirty="0"/>
              <a:t>) </a:t>
            </a:r>
            <a:endParaRPr lang="ru-RU" sz="2400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Day4.csv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/>
              <a:t>DataDay</a:t>
            </a:r>
            <a:r>
              <a:rPr lang="ru-RU" sz="2400" dirty="0"/>
              <a:t>2</a:t>
            </a:r>
            <a:r>
              <a:rPr lang="en-US" sz="2400" dirty="0"/>
              <a:t>.csv</a:t>
            </a:r>
            <a:r>
              <a:rPr lang="ru-RU" sz="2400" dirty="0"/>
              <a:t> какой регион доминирует в кластерах по ВВП на душу населения и плотности населения.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Вывести частотные гистограммы всех показателей файла </a:t>
            </a:r>
            <a:r>
              <a:rPr lang="en-US" sz="2400" dirty="0"/>
              <a:t>DataDay2.csv</a:t>
            </a:r>
            <a:r>
              <a:rPr lang="ru-RU" sz="2400" dirty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/>
              <a:t>True </a:t>
            </a:r>
            <a:r>
              <a:rPr lang="ru-RU" sz="2400" dirty="0"/>
              <a:t>или </a:t>
            </a:r>
            <a:r>
              <a:rPr lang="en-US" sz="2400" dirty="0"/>
              <a:t>False (</a:t>
            </a:r>
            <a:r>
              <a:rPr lang="ru-RU" sz="2400" dirty="0"/>
              <a:t>будем понимать под «есть линейная зависимость», если коэффициент корреляции по модулю больше 0,8).</a:t>
            </a:r>
            <a:r>
              <a:rPr lang="en-US" sz="2400" dirty="0"/>
              <a:t> 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Работа с датой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8" y="1061407"/>
            <a:ext cx="4447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для преобразование в дату:</a:t>
            </a:r>
            <a:endParaRPr lang="en-US" dirty="0"/>
          </a:p>
          <a:p>
            <a:r>
              <a:rPr lang="en-US" dirty="0" err="1"/>
              <a:t>as.Date</a:t>
            </a:r>
            <a:r>
              <a:rPr lang="en-US" dirty="0"/>
              <a:t>(dates, format = "%m/%d/%y")</a:t>
            </a:r>
            <a:endParaRPr lang="ru-RU" dirty="0"/>
          </a:p>
          <a:p>
            <a:endParaRPr lang="ru-RU" dirty="0"/>
          </a:p>
          <a:p>
            <a:r>
              <a:rPr lang="ru-RU" dirty="0"/>
              <a:t>Форматирование даты</a:t>
            </a:r>
          </a:p>
          <a:p>
            <a:r>
              <a:rPr lang="en-US" dirty="0"/>
              <a:t>format(dates, "%a %b %d")</a:t>
            </a:r>
          </a:p>
          <a:p>
            <a:endParaRPr lang="en-US" dirty="0"/>
          </a:p>
          <a:p>
            <a:r>
              <a:rPr lang="ru-RU" dirty="0"/>
              <a:t>Операции над датой</a:t>
            </a:r>
          </a:p>
          <a:p>
            <a:r>
              <a:rPr lang="ru-RU" dirty="0"/>
              <a:t>+, -, </a:t>
            </a:r>
            <a:r>
              <a:rPr lang="en-US" dirty="0"/>
              <a:t>mean, max, min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 err="1"/>
              <a:t>Sys.Date</a:t>
            </a:r>
            <a:r>
              <a:rPr lang="en-US" dirty="0"/>
              <a:t>()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2757"/>
              </p:ext>
            </p:extLst>
          </p:nvPr>
        </p:nvGraphicFramePr>
        <p:xfrm>
          <a:off x="4457296" y="113041"/>
          <a:ext cx="4538922" cy="6726486"/>
        </p:xfrm>
        <a:graphic>
          <a:graphicData uri="http://schemas.openxmlformats.org/drawingml/2006/table">
            <a:tbl>
              <a:tblPr/>
              <a:tblGrid>
                <a:gridCol w="1512974">
                  <a:extLst>
                    <a:ext uri="{9D8B030D-6E8A-4147-A177-3AD203B41FA5}">
                      <a16:colId xmlns:a16="http://schemas.microsoft.com/office/drawing/2014/main" val="1173198550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3328670053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4170489338"/>
                    </a:ext>
                  </a:extLst>
                </a:gridCol>
              </a:tblGrid>
              <a:tr h="1664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Conversion specification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7191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Sun, Thu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1743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Thursday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3055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 or %h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68497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197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01-31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5691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%j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year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001-366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148, 188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6138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%m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01-12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87007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Sunday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22, 27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114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0-6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Sunday is 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2363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Monday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2671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%x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Date, locale-specific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6272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without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00-99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84, 05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5057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on input: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 to 68 prefixed by 20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69 to 99 prefixed by 19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1984, 2005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65110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Century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19, 20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72142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 formatted %m/%d/%y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05/27/84, 07/07/05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768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1-7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Monday is 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139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Временные ряды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8873" y="114772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frequency = </a:t>
            </a:r>
            <a:r>
              <a:rPr lang="en-US" dirty="0" err="1"/>
              <a:t>num</a:t>
            </a:r>
            <a:r>
              <a:rPr lang="en-US" dirty="0"/>
              <a:t>, start = </a:t>
            </a:r>
            <a:r>
              <a:rPr lang="en-US" dirty="0" err="1"/>
              <a:t>seq</a:t>
            </a:r>
            <a:r>
              <a:rPr lang="en-US" dirty="0"/>
              <a:t>) – </a:t>
            </a:r>
            <a:r>
              <a:rPr lang="ru-RU" dirty="0"/>
              <a:t>создание временного ряда</a:t>
            </a:r>
          </a:p>
          <a:p>
            <a:endParaRPr lang="ru-RU" dirty="0"/>
          </a:p>
          <a:p>
            <a:r>
              <a:rPr lang="ru-RU" dirty="0"/>
              <a:t>Декомпозиция на тренд, сезонную и случайную составляющие </a:t>
            </a:r>
          </a:p>
          <a:p>
            <a:r>
              <a:rPr lang="en-US" dirty="0"/>
              <a:t>decompose(TS)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Автокорреляция </a:t>
            </a:r>
          </a:p>
          <a:p>
            <a:r>
              <a:rPr lang="en-US" dirty="0" err="1"/>
              <a:t>acf</a:t>
            </a:r>
            <a:r>
              <a:rPr lang="en-US" dirty="0"/>
              <a:t>(TS, </a:t>
            </a:r>
            <a:r>
              <a:rPr lang="en-US" dirty="0" err="1"/>
              <a:t>lag.max</a:t>
            </a:r>
            <a:r>
              <a:rPr lang="en-US" dirty="0"/>
              <a:t> = 20)</a:t>
            </a:r>
            <a:endParaRPr lang="ru-RU" dirty="0"/>
          </a:p>
          <a:p>
            <a:r>
              <a:rPr lang="ru-RU" dirty="0"/>
              <a:t>Проверка гипотезы </a:t>
            </a:r>
          </a:p>
          <a:p>
            <a:r>
              <a:rPr lang="en-US" dirty="0" err="1"/>
              <a:t>Box.test</a:t>
            </a:r>
            <a:r>
              <a:rPr lang="en-US" dirty="0"/>
              <a:t>(TS, lag=20, type="</a:t>
            </a:r>
            <a:r>
              <a:rPr lang="en-US" dirty="0" err="1"/>
              <a:t>Ljung</a:t>
            </a:r>
            <a:r>
              <a:rPr lang="en-US" dirty="0"/>
              <a:t>-Box")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Изображение приращений </a:t>
            </a:r>
          </a:p>
          <a:p>
            <a:r>
              <a:rPr lang="en-US" dirty="0"/>
              <a:t>diff(TS)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4" y="922063"/>
            <a:ext cx="3143986" cy="268011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50873" y="3680895"/>
            <a:ext cx="3776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Прогноз</a:t>
            </a:r>
          </a:p>
          <a:p>
            <a:r>
              <a:rPr lang="en-US" dirty="0"/>
              <a:t>model &lt;- </a:t>
            </a:r>
            <a:r>
              <a:rPr lang="en-US" dirty="0" err="1"/>
              <a:t>arima</a:t>
            </a:r>
            <a:r>
              <a:rPr lang="en-US" dirty="0"/>
              <a:t>(TS, order = c(2,1,1))</a:t>
            </a:r>
            <a:endParaRPr lang="ru-RU" dirty="0"/>
          </a:p>
          <a:p>
            <a:r>
              <a:rPr lang="en-US" dirty="0" err="1"/>
              <a:t>forec</a:t>
            </a:r>
            <a:r>
              <a:rPr lang="en-US" dirty="0"/>
              <a:t> &lt;- forecast(model, h = 10)</a:t>
            </a: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83" y="4692073"/>
            <a:ext cx="2413608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по гриппу в мире </a:t>
            </a:r>
            <a:r>
              <a:rPr lang="en-US" sz="2400" dirty="0">
                <a:hlinkClick r:id="rId3"/>
              </a:rPr>
              <a:t>http</a:t>
            </a:r>
            <a:r>
              <a:rPr lang="en-US" sz="2400">
                <a:hlinkClick r:id="rId3"/>
              </a:rPr>
              <a:t>://www.google.org/flutrends/about/data/flu/data.txt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временную динамику гриппа в Украине и Польше на одном графике.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аналогичный анализ временного ряда для Польши. 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корреляционную матрицу для стран, используя функцию </a:t>
            </a:r>
            <a:r>
              <a:rPr lang="en-US" sz="2400" dirty="0" err="1"/>
              <a:t>corrplot</a:t>
            </a:r>
            <a:r>
              <a:rPr lang="en-US" sz="2400" dirty="0"/>
              <a:t>(</a:t>
            </a:r>
            <a:r>
              <a:rPr lang="en-US" sz="2400" dirty="0" err="1"/>
              <a:t>cor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), order = "AOE") </a:t>
            </a:r>
            <a:r>
              <a:rPr lang="ru-RU" sz="2400" dirty="0"/>
              <a:t>библиотеки </a:t>
            </a: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</a:t>
            </a:r>
            <a:r>
              <a:rPr lang="ru-RU" sz="2400" dirty="0"/>
              <a:t>5</a:t>
            </a:r>
            <a:r>
              <a:rPr lang="en-US" sz="2400" dirty="0"/>
              <a:t>-</a:t>
            </a:r>
            <a:r>
              <a:rPr lang="en-US" sz="2400" dirty="0" err="1"/>
              <a:t>EUR_USD.csv</a:t>
            </a:r>
            <a:r>
              <a:rPr lang="ru-RU" sz="2400" dirty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/>
              <a:t>EUR_USD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Изобразить временные ряды данных по цене, минимальной и максимальной цене за день.</a:t>
            </a:r>
          </a:p>
          <a:p>
            <a:pPr marL="457200" indent="-457200">
              <a:buAutoNum type="arabicPeriod"/>
            </a:pPr>
            <a:r>
              <a:rPr lang="ru-RU" sz="2400" dirty="0"/>
              <a:t>Есть ли сезонные колебания? Отобразить графики, исключая сезонные колебания, если они есть.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Спрогнозировать котировку пары на неделю вперед (используя регрессию и модель </a:t>
            </a:r>
            <a:r>
              <a:rPr lang="ru-RU" sz="2400" dirty="0" err="1"/>
              <a:t>арима</a:t>
            </a:r>
            <a:r>
              <a:rPr lang="ru-RU" sz="2400" dirty="0"/>
              <a:t>). Какое качество прогноза?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3735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</TotalTime>
  <Words>578</Words>
  <Application>Microsoft Macintosh PowerPoint</Application>
  <PresentationFormat>Экран (4:3)</PresentationFormat>
  <Paragraphs>123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51</cp:revision>
  <dcterms:created xsi:type="dcterms:W3CDTF">2017-11-07T18:16:56Z</dcterms:created>
  <dcterms:modified xsi:type="dcterms:W3CDTF">2019-03-01T18:44:02Z</dcterms:modified>
</cp:coreProperties>
</file>