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80" r:id="rId2"/>
    <p:sldId id="277" r:id="rId3"/>
    <p:sldId id="278" r:id="rId4"/>
    <p:sldId id="281" r:id="rId5"/>
    <p:sldId id="27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2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7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Изучить данные в файлах </a:t>
            </a:r>
            <a:r>
              <a:rPr lang="en-US" sz="2400" b="1" dirty="0"/>
              <a:t>Day6-1.csv </a:t>
            </a:r>
            <a:r>
              <a:rPr lang="ru-RU" sz="2400" b="1" dirty="0"/>
              <a:t>и </a:t>
            </a:r>
            <a:r>
              <a:rPr lang="en-US" sz="2400" b="1" dirty="0"/>
              <a:t>Day6-2.csv </a:t>
            </a:r>
            <a:r>
              <a:rPr lang="ru-RU" sz="2400" b="1" dirty="0"/>
              <a:t>и выполнить задания: </a:t>
            </a:r>
          </a:p>
          <a:p>
            <a:pPr marL="457200" indent="-457200">
              <a:buAutoNum type="arabicPeriod"/>
            </a:pPr>
            <a:r>
              <a:rPr lang="ru-RU" sz="2400" dirty="0"/>
              <a:t>Исследовать коэффициент корреляции для каждого набора</a:t>
            </a:r>
            <a:r>
              <a:rPr lang="en-US" sz="2400" dirty="0"/>
              <a:t>;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графики рассеивания</a:t>
            </a:r>
            <a:r>
              <a:rPr lang="en-US" sz="2400" dirty="0"/>
              <a:t>;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наиболее подходящую функцию регрессии </a:t>
            </a:r>
            <a:r>
              <a:rPr lang="en-US" sz="2400" dirty="0"/>
              <a:t>par2=f(par1).</a:t>
            </a:r>
          </a:p>
        </p:txBody>
      </p:sp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Одномерные статистические тесты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Тест Стьюдента характеристики мат. ожидания распределения: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t.test</a:t>
            </a:r>
            <a:r>
              <a:rPr lang="en-US" sz="2400" dirty="0"/>
              <a:t>(salary, mu=32)</a:t>
            </a:r>
            <a:endParaRPr lang="ru-RU" sz="2400" dirty="0"/>
          </a:p>
          <a:p>
            <a:r>
              <a:rPr lang="ru-RU" sz="2400" dirty="0"/>
              <a:t>2) Тест </a:t>
            </a:r>
            <a:r>
              <a:rPr lang="ru-RU" sz="2400" dirty="0" err="1"/>
              <a:t>Уилкоксона</a:t>
            </a:r>
            <a:r>
              <a:rPr lang="ru-RU" sz="2400" dirty="0"/>
              <a:t> характеристики медианы распределения: 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wilcox.test</a:t>
            </a:r>
            <a:r>
              <a:rPr lang="en-US" sz="2400" dirty="0"/>
              <a:t>(salary2, mu=median(salary2), </a:t>
            </a:r>
            <a:r>
              <a:rPr lang="ru-RU" sz="2400" dirty="0"/>
              <a:t>			</a:t>
            </a:r>
            <a:r>
              <a:rPr lang="en-US" sz="2400" dirty="0"/>
              <a:t>conf.int=TRUE)</a:t>
            </a:r>
            <a:endParaRPr lang="ru-RU" sz="2400" dirty="0"/>
          </a:p>
          <a:p>
            <a:pPr marL="342900" indent="-342900">
              <a:buAutoNum type="arabicParenR" startAt="3"/>
            </a:pPr>
            <a:r>
              <a:rPr lang="ru-RU" sz="2400" dirty="0"/>
              <a:t>Проверка распределения на нормальность:</a:t>
            </a:r>
          </a:p>
          <a:p>
            <a:r>
              <a:rPr lang="en-US" sz="2400" dirty="0"/>
              <a:t>				</a:t>
            </a:r>
            <a:r>
              <a:rPr lang="en-US" sz="2400" dirty="0" err="1"/>
              <a:t>shapiro.test</a:t>
            </a:r>
            <a:r>
              <a:rPr lang="en-US" sz="2400" dirty="0"/>
              <a:t>(salary)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			</a:t>
            </a:r>
            <a:r>
              <a:rPr lang="en-US" sz="2400" dirty="0" err="1"/>
              <a:t>qqnorm</a:t>
            </a:r>
            <a:r>
              <a:rPr lang="en-US" sz="2400" dirty="0"/>
              <a:t>(salary2); </a:t>
            </a:r>
            <a:r>
              <a:rPr lang="en-US" sz="2400" dirty="0" err="1"/>
              <a:t>qqline</a:t>
            </a:r>
            <a:r>
              <a:rPr lang="en-US" sz="2400" dirty="0"/>
              <a:t>(salary2, 					col=2)</a:t>
            </a:r>
          </a:p>
          <a:p>
            <a:endParaRPr lang="en-US" sz="2400" dirty="0"/>
          </a:p>
          <a:p>
            <a:r>
              <a:rPr lang="en-US" sz="2400" dirty="0"/>
              <a:t>				</a:t>
            </a:r>
            <a:r>
              <a:rPr lang="en-US" dirty="0"/>
              <a:t> </a:t>
            </a:r>
            <a:r>
              <a:rPr lang="en-US" sz="2400" dirty="0"/>
              <a:t>library(</a:t>
            </a:r>
            <a:r>
              <a:rPr lang="en-US" sz="2400" dirty="0" err="1"/>
              <a:t>nortest</a:t>
            </a:r>
            <a:r>
              <a:rPr lang="en-US" sz="2400" dirty="0"/>
              <a:t>) </a:t>
            </a:r>
          </a:p>
          <a:p>
            <a:r>
              <a:rPr lang="en-US" sz="2400" dirty="0"/>
              <a:t>				 </a:t>
            </a:r>
            <a:r>
              <a:rPr lang="en-US" sz="2400" dirty="0" err="1"/>
              <a:t>ad.test</a:t>
            </a:r>
            <a:r>
              <a:rPr lang="en-US" sz="2400" dirty="0"/>
              <a:t>(</a:t>
            </a:r>
            <a:r>
              <a:rPr lang="en-US" sz="2400" dirty="0" err="1"/>
              <a:t>data$variable</a:t>
            </a:r>
            <a:r>
              <a:rPr lang="en-US" sz="2400" dirty="0"/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2" y="3736257"/>
            <a:ext cx="3523384" cy="27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Гипотезы на однородность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Тест равенства средних</a:t>
            </a:r>
            <a:r>
              <a:rPr lang="en-US" sz="2400" dirty="0"/>
              <a:t> </a:t>
            </a:r>
            <a:r>
              <a:rPr lang="ru-RU" sz="2400" dirty="0"/>
              <a:t>Пирсона: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t.test</a:t>
            </a:r>
            <a:r>
              <a:rPr lang="en-US" sz="2400" dirty="0"/>
              <a:t>(par1, par2, </a:t>
            </a:r>
            <a:r>
              <a:rPr lang="en-US" sz="2400" dirty="0" err="1"/>
              <a:t>var.equal</a:t>
            </a:r>
            <a:r>
              <a:rPr lang="en-US" sz="2400" dirty="0"/>
              <a:t>= F)</a:t>
            </a:r>
            <a:r>
              <a:rPr lang="ru-RU" sz="2400" dirty="0"/>
              <a:t> </a:t>
            </a:r>
            <a:r>
              <a:rPr lang="en-US" sz="2400" dirty="0"/>
              <a:t>| </a:t>
            </a:r>
            <a:r>
              <a:rPr lang="en-US" sz="2400" dirty="0" err="1"/>
              <a:t>t.test</a:t>
            </a:r>
            <a:r>
              <a:rPr lang="en-US" sz="2400" dirty="0"/>
              <a:t>(par1, par2, paired =T)</a:t>
            </a:r>
            <a:r>
              <a:rPr lang="ru-RU" sz="2400" dirty="0"/>
              <a:t> </a:t>
            </a:r>
          </a:p>
          <a:p>
            <a:r>
              <a:rPr lang="ru-RU" sz="2400" dirty="0"/>
              <a:t>2) Критерий Фишера на равенство дисперсий: </a:t>
            </a:r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var.test</a:t>
            </a:r>
            <a:r>
              <a:rPr lang="en-US" sz="2400" dirty="0"/>
              <a:t>(x, y) | </a:t>
            </a:r>
            <a:r>
              <a:rPr lang="en-US" sz="2400" dirty="0" err="1"/>
              <a:t>var.test</a:t>
            </a:r>
            <a:r>
              <a:rPr lang="en-US" sz="2400" dirty="0"/>
              <a:t>(x, y, ratio = 4)</a:t>
            </a:r>
            <a:endParaRPr lang="ru-RU" sz="2400" dirty="0"/>
          </a:p>
          <a:p>
            <a:r>
              <a:rPr lang="ru-RU" sz="2400" dirty="0"/>
              <a:t>3) Непараметрический тест сравнения средних </a:t>
            </a:r>
            <a:r>
              <a:rPr lang="ru-RU" sz="2400" dirty="0" err="1"/>
              <a:t>Уилкоксона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wilcox.test</a:t>
            </a:r>
            <a:r>
              <a:rPr lang="en-US" sz="2400" dirty="0"/>
              <a:t>(x, y)</a:t>
            </a:r>
            <a:r>
              <a:rPr lang="ru-RU" sz="2400" dirty="0"/>
              <a:t> </a:t>
            </a:r>
            <a:r>
              <a:rPr lang="en-US" sz="2400" dirty="0"/>
              <a:t>| </a:t>
            </a:r>
            <a:r>
              <a:rPr lang="en-US" sz="2400" dirty="0" err="1"/>
              <a:t>wilcox.test</a:t>
            </a:r>
            <a:r>
              <a:rPr lang="en-US" sz="2400" dirty="0"/>
              <a:t>(x, y, mu = -2)</a:t>
            </a:r>
            <a:endParaRPr lang="ru-RU" sz="2400" dirty="0"/>
          </a:p>
          <a:p>
            <a:r>
              <a:rPr lang="ru-RU" sz="2400" dirty="0"/>
              <a:t>4) Непараметрический тест сравнения масштабов </a:t>
            </a:r>
            <a:r>
              <a:rPr lang="ru-RU" sz="2400" dirty="0" err="1"/>
              <a:t>Ансари</a:t>
            </a:r>
            <a:r>
              <a:rPr lang="ru-RU" sz="2400" dirty="0"/>
              <a:t>-Брэдли</a:t>
            </a:r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ansari.test</a:t>
            </a:r>
            <a:r>
              <a:rPr lang="en-US" sz="2400" dirty="0"/>
              <a:t>(x, y) | </a:t>
            </a:r>
            <a:r>
              <a:rPr lang="en-US" sz="2400" dirty="0" err="1"/>
              <a:t>ansari.test</a:t>
            </a:r>
            <a:r>
              <a:rPr lang="en-US" sz="2400" dirty="0"/>
              <a:t>(x, y, max=2)</a:t>
            </a:r>
            <a:endParaRPr lang="ru-RU" sz="2400" dirty="0"/>
          </a:p>
          <a:p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6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Выбросы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Определение выбросов:</a:t>
            </a:r>
          </a:p>
          <a:p>
            <a:pPr marL="457200" indent="-457200">
              <a:buAutoNum type="arabicParenR"/>
            </a:pPr>
            <a:r>
              <a:rPr lang="ru-RU" sz="2400" dirty="0"/>
              <a:t>По формуле</a:t>
            </a:r>
          </a:p>
          <a:p>
            <a:r>
              <a:rPr lang="ru-RU" sz="2400" dirty="0"/>
              <a:t>Выбросы лежат вне отрезка </a:t>
            </a:r>
            <a:r>
              <a:rPr lang="en-US" sz="2400" dirty="0"/>
              <a:t>[x</a:t>
            </a:r>
            <a:r>
              <a:rPr lang="en-US" sz="2400" baseline="-25000" dirty="0"/>
              <a:t>25</a:t>
            </a:r>
            <a:r>
              <a:rPr lang="en-US" sz="2400" dirty="0"/>
              <a:t> –1.5(x</a:t>
            </a:r>
            <a:r>
              <a:rPr lang="en-US" sz="2400" baseline="-25000" dirty="0"/>
              <a:t>75</a:t>
            </a:r>
            <a:r>
              <a:rPr lang="en-US" sz="2400" dirty="0"/>
              <a:t> –x</a:t>
            </a:r>
            <a:r>
              <a:rPr lang="en-US" sz="2400" baseline="-25000" dirty="0"/>
              <a:t>25</a:t>
            </a:r>
            <a:r>
              <a:rPr lang="en-US" sz="2400" dirty="0"/>
              <a:t>), x</a:t>
            </a:r>
            <a:r>
              <a:rPr lang="en-US" sz="2400" baseline="-25000" dirty="0"/>
              <a:t>75</a:t>
            </a:r>
            <a:r>
              <a:rPr lang="en-US" sz="2400" dirty="0"/>
              <a:t> +1.5(x</a:t>
            </a:r>
            <a:r>
              <a:rPr lang="en-US" sz="2400" baseline="-25000" dirty="0"/>
              <a:t>75</a:t>
            </a:r>
            <a:r>
              <a:rPr lang="en-US" sz="2400" dirty="0"/>
              <a:t> –x</a:t>
            </a:r>
            <a:r>
              <a:rPr lang="en-US" sz="2400" baseline="-25000" dirty="0"/>
              <a:t>25</a:t>
            </a:r>
            <a:r>
              <a:rPr lang="en-US" sz="2400" dirty="0"/>
              <a:t>)]</a:t>
            </a:r>
            <a:endParaRPr lang="ru-RU" sz="2400" dirty="0"/>
          </a:p>
          <a:p>
            <a:r>
              <a:rPr lang="ru-RU" sz="2400" dirty="0"/>
              <a:t>2) </a:t>
            </a:r>
            <a:r>
              <a:rPr lang="ru-RU" sz="2400" dirty="0" err="1"/>
              <a:t>Коробчастая</a:t>
            </a:r>
            <a:r>
              <a:rPr lang="ru-RU" sz="2400" dirty="0"/>
              <a:t> диаграмма</a:t>
            </a:r>
          </a:p>
          <a:p>
            <a:r>
              <a:rPr lang="ru-RU" sz="2400" dirty="0"/>
              <a:t>3) Диаграмма рассеивания</a:t>
            </a:r>
          </a:p>
          <a:p>
            <a:r>
              <a:rPr lang="ru-RU" sz="2400" dirty="0"/>
              <a:t>4) Тест о том, что максимальное значение будет выбросом</a:t>
            </a:r>
          </a:p>
          <a:p>
            <a:r>
              <a:rPr lang="en-US" sz="2400" dirty="0"/>
              <a:t>library(outliers) </a:t>
            </a:r>
            <a:endParaRPr lang="ru-RU" sz="2400" dirty="0"/>
          </a:p>
          <a:p>
            <a:r>
              <a:rPr lang="en-US" sz="2400" dirty="0" err="1"/>
              <a:t>grubbs.test</a:t>
            </a:r>
            <a:r>
              <a:rPr lang="en-US" sz="2400" dirty="0"/>
              <a:t>(data, type = 10)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97" y="3630343"/>
            <a:ext cx="5130499" cy="30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1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/>
              <a:t>DataDay3.csv: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Указать, есть ли параметры, которые распределены по нормальному закону;</a:t>
            </a:r>
          </a:p>
          <a:p>
            <a:pPr marL="342900" indent="-342900">
              <a:buAutoNum type="arabicParenR"/>
            </a:pPr>
            <a:r>
              <a:rPr lang="ru-RU" sz="2400" dirty="0"/>
              <a:t>Проверить средние и медианы на значимость;</a:t>
            </a:r>
            <a:endParaRPr lang="en-US" sz="2400" dirty="0"/>
          </a:p>
          <a:p>
            <a:pPr marL="342900" indent="-342900">
              <a:buFontTx/>
              <a:buAutoNum type="arabicParenR"/>
            </a:pPr>
            <a:r>
              <a:rPr lang="ru-RU" sz="2400" dirty="0"/>
              <a:t>Сказать, в каком регионе распределение выбросов СО2 наиболее близко к нормальному</a:t>
            </a:r>
            <a:r>
              <a:rPr lang="en-US" sz="2400" dirty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Построить круговую диаграмму населения по регионам.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Проверить с помощью </a:t>
            </a:r>
            <a:r>
              <a:rPr lang="ru-RU" sz="2400" dirty="0" err="1"/>
              <a:t>корбчастой</a:t>
            </a:r>
            <a:r>
              <a:rPr lang="ru-RU" sz="2400" dirty="0"/>
              <a:t> диаграммы наличие выбросов по СО2, использовать тест о том, является ли максимальное значение выбросом</a:t>
            </a:r>
          </a:p>
          <a:p>
            <a:endParaRPr lang="en-US" sz="2400" dirty="0"/>
          </a:p>
          <a:p>
            <a:r>
              <a:rPr lang="ru-RU" sz="2400" dirty="0"/>
              <a:t>6</a:t>
            </a:r>
            <a:r>
              <a:rPr lang="en-US" sz="2400" dirty="0"/>
              <a:t>) </a:t>
            </a:r>
            <a:r>
              <a:rPr lang="ru-RU" sz="2400" dirty="0"/>
              <a:t>В </a:t>
            </a:r>
            <a:r>
              <a:rPr lang="en-US" sz="2400"/>
              <a:t>Day6 </a:t>
            </a:r>
            <a:r>
              <a:rPr lang="en-US" sz="2400" dirty="0"/>
              <a:t>Slide 2 task 2 </a:t>
            </a:r>
            <a:r>
              <a:rPr lang="ru-RU" sz="2400" dirty="0"/>
              <a:t>убрать очевидные выбросы, посмотреть, как поменяется модель.</a:t>
            </a:r>
          </a:p>
          <a:p>
            <a:r>
              <a:rPr lang="ru-RU" sz="2400" dirty="0"/>
              <a:t>7) Повторить эксперимент, убрав все статистические выбросы (указать, сколько точек убрали)</a:t>
            </a:r>
            <a:endParaRPr lang="en-US" sz="24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6450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5701</TotalTime>
  <Words>227</Words>
  <Application>Microsoft Macintosh PowerPoint</Application>
  <PresentationFormat>Экран (4:3)</PresentationFormat>
  <Paragraphs>49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42</cp:revision>
  <dcterms:created xsi:type="dcterms:W3CDTF">2017-11-07T18:16:56Z</dcterms:created>
  <dcterms:modified xsi:type="dcterms:W3CDTF">2019-10-08T18:16:49Z</dcterms:modified>
</cp:coreProperties>
</file>