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8"/>
  </p:notesMasterIdLst>
  <p:sldIdLst>
    <p:sldId id="300" r:id="rId2"/>
    <p:sldId id="292" r:id="rId3"/>
    <p:sldId id="297" r:id="rId4"/>
    <p:sldId id="298" r:id="rId5"/>
    <p:sldId id="293" r:id="rId6"/>
    <p:sldId id="29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8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0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07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3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687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16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1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rtj42/international-football-results-from-1872-to-2017/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naviny.by/rubrics/elections/2010/11/27/ic_articles_623_171426/" TargetMode="External"/><Relationship Id="rId3" Type="http://schemas.openxmlformats.org/officeDocument/2006/relationships/hyperlink" Target="http://www.sb.by/ritm-vyborov/article/gaydukevich-silnaya-belarus.html" TargetMode="External"/><Relationship Id="rId7" Type="http://schemas.openxmlformats.org/officeDocument/2006/relationships/hyperlink" Target="http://www.sb.by/prezident-belarusi/article/gosudarstvo-dlya-naroda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belta.by/politics/view/vybory-2015.-programma-kandidata-v-prezidenty-respubliki-belarus-nikolaja-ulahovicha-162914-2015/" TargetMode="External"/><Relationship Id="rId5" Type="http://schemas.openxmlformats.org/officeDocument/2006/relationships/hyperlink" Target="http://www.belta.by/politics/view/vybory-2015.-programma-kandidata-v-prezidenty-respubliki-belarus-aleksandra-lukashenko-162915-2015/" TargetMode="External"/><Relationship Id="rId4" Type="http://schemas.openxmlformats.org/officeDocument/2006/relationships/hyperlink" Target="http://zapraudu.info/karatkevich-initiative-group/progra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Используя данные </a:t>
            </a:r>
            <a:r>
              <a:rPr lang="en-US" sz="2400" dirty="0">
                <a:hlinkClick r:id="rId3"/>
              </a:rPr>
              <a:t>https://www.kaggle.com/martj42/international-football-results-from-1872-to-2017/data</a:t>
            </a:r>
            <a:r>
              <a:rPr lang="ru-RU" sz="2400" dirty="0"/>
              <a:t> построить карту стран мира, в которых страны будут закрашены согласно количеству побед. Учитывать данные с 1995 года. </a:t>
            </a:r>
          </a:p>
          <a:p>
            <a:pPr marL="457200" indent="-457200">
              <a:buAutoNum type="arabicPeriod"/>
            </a:pPr>
            <a:r>
              <a:rPr lang="ru-RU" sz="2400" dirty="0"/>
              <a:t>Нужно выяснить, есть ли сезонная компонента в количестве осадков в Сиэтле. Градусы перевести в Цельсии. Есть ли корреляция между температурой и осадками? Составить прогноз осадков на 2018 год, оценить точность прогноза (</a:t>
            </a:r>
            <a:r>
              <a:rPr lang="en-US" sz="2400" dirty="0"/>
              <a:t>https://</a:t>
            </a:r>
            <a:r>
              <a:rPr lang="en-US" sz="2400" dirty="0" err="1"/>
              <a:t>www.kaggle.com</a:t>
            </a:r>
            <a:r>
              <a:rPr lang="en-US" sz="2400" dirty="0"/>
              <a:t>/</a:t>
            </a:r>
            <a:r>
              <a:rPr lang="en-US" sz="2400" dirty="0" err="1"/>
              <a:t>rtatman</a:t>
            </a:r>
            <a:r>
              <a:rPr lang="en-US" sz="2400" dirty="0"/>
              <a:t>/did-it-rain-in-seattle-19482017/data</a:t>
            </a:r>
            <a:r>
              <a:rPr lang="ru-RU" sz="2400" dirty="0"/>
              <a:t>).</a:t>
            </a:r>
            <a:endParaRPr lang="en-US" sz="2400" dirty="0"/>
          </a:p>
          <a:p>
            <a:endParaRPr lang="ru-RU" sz="2400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1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Текстовый анализ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</a:t>
            </a:r>
            <a:r>
              <a:rPr lang="ru-RU" sz="2400" dirty="0"/>
              <a:t>Поиск текстов заданной тематики</a:t>
            </a:r>
          </a:p>
          <a:p>
            <a:r>
              <a:rPr lang="ru-RU" sz="2000" dirty="0"/>
              <a:t>Форматы: </a:t>
            </a:r>
            <a:r>
              <a:rPr lang="en-US" sz="2000" dirty="0"/>
              <a:t>txt, </a:t>
            </a:r>
            <a:r>
              <a:rPr lang="en-US" sz="2000" dirty="0" err="1"/>
              <a:t>uri</a:t>
            </a:r>
            <a:r>
              <a:rPr lang="en-US" sz="2000" dirty="0"/>
              <a:t>, xml</a:t>
            </a:r>
            <a:endParaRPr lang="ru-RU" sz="2000" dirty="0"/>
          </a:p>
          <a:p>
            <a:endParaRPr lang="en-US" sz="2400" dirty="0"/>
          </a:p>
          <a:p>
            <a:r>
              <a:rPr lang="en-US" sz="2400" dirty="0"/>
              <a:t>2. </a:t>
            </a:r>
            <a:r>
              <a:rPr lang="ru-RU" sz="2400" dirty="0"/>
              <a:t>Превращение в тип Корпус</a:t>
            </a:r>
          </a:p>
          <a:p>
            <a:r>
              <a:rPr lang="en-US" sz="2000" dirty="0"/>
              <a:t>library(tm)</a:t>
            </a:r>
          </a:p>
          <a:p>
            <a:r>
              <a:rPr lang="en-US" sz="2000" dirty="0" err="1"/>
              <a:t>VCorpus</a:t>
            </a:r>
            <a:r>
              <a:rPr lang="en-US" sz="2000" dirty="0"/>
              <a:t>(Source) </a:t>
            </a:r>
          </a:p>
          <a:p>
            <a:endParaRPr lang="ru-RU" sz="2000" dirty="0"/>
          </a:p>
          <a:p>
            <a:r>
              <a:rPr lang="en-US" sz="2400" dirty="0"/>
              <a:t>3. </a:t>
            </a:r>
            <a:r>
              <a:rPr lang="ru-RU" sz="2400" dirty="0"/>
              <a:t>Предварительная обработка</a:t>
            </a:r>
          </a:p>
          <a:p>
            <a:pPr marL="800100" lvl="1" indent="-342900">
              <a:buAutoNum type="arabicPeriod"/>
            </a:pPr>
            <a:r>
              <a:rPr lang="ru-RU" sz="2400" dirty="0"/>
              <a:t>Удаление символов и чисел</a:t>
            </a:r>
          </a:p>
          <a:p>
            <a:pPr marL="800100" lvl="1" indent="-342900">
              <a:buAutoNum type="arabicPeriod"/>
            </a:pPr>
            <a:r>
              <a:rPr lang="ru-RU" sz="2400" dirty="0"/>
              <a:t>Удаление неинформативных слов</a:t>
            </a:r>
            <a:endParaRPr lang="en-US" sz="2400" dirty="0"/>
          </a:p>
          <a:p>
            <a:r>
              <a:rPr lang="en-US" sz="2000" dirty="0" err="1"/>
              <a:t>tm_map</a:t>
            </a:r>
            <a:r>
              <a:rPr lang="en-US" sz="2000" dirty="0"/>
              <a:t>, </a:t>
            </a:r>
            <a:r>
              <a:rPr lang="en-US" sz="2000" dirty="0" err="1"/>
              <a:t>gsub</a:t>
            </a:r>
            <a:endParaRPr lang="en-US" sz="2000" dirty="0"/>
          </a:p>
          <a:p>
            <a:r>
              <a:rPr lang="en-US" sz="2000" dirty="0" err="1"/>
              <a:t>stopwords</a:t>
            </a:r>
            <a:r>
              <a:rPr lang="en-US" sz="2000" dirty="0"/>
              <a:t>("</a:t>
            </a:r>
            <a:r>
              <a:rPr lang="en-US" sz="2000" dirty="0" err="1"/>
              <a:t>english</a:t>
            </a:r>
            <a:r>
              <a:rPr lang="en-US" sz="2000" dirty="0"/>
              <a:t>")</a:t>
            </a:r>
          </a:p>
          <a:p>
            <a:r>
              <a:rPr lang="ru-RU" sz="2400" dirty="0"/>
              <a:t>4. Приведение слов к одной форме </a:t>
            </a:r>
            <a:r>
              <a:rPr lang="en-US" sz="2400" dirty="0"/>
              <a:t>– </a:t>
            </a:r>
            <a:r>
              <a:rPr lang="ru-RU" sz="2400" dirty="0" err="1"/>
              <a:t>стеммизация</a:t>
            </a:r>
            <a:r>
              <a:rPr lang="ru-RU" sz="2400" dirty="0"/>
              <a:t> (опционально)</a:t>
            </a:r>
          </a:p>
          <a:p>
            <a:endParaRPr lang="ru-RU" sz="2400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5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Текстовый анализ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181295"/>
            <a:ext cx="775290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5. Частоты слов, кластеризация терминов, облако слов</a:t>
            </a:r>
          </a:p>
          <a:p>
            <a:r>
              <a:rPr lang="en-US" sz="2000" dirty="0" err="1"/>
              <a:t>DocumentTermMatrix</a:t>
            </a:r>
            <a:endParaRPr lang="ru-RU" sz="2000" dirty="0"/>
          </a:p>
          <a:p>
            <a:r>
              <a:rPr lang="en-US" sz="2000" dirty="0" err="1"/>
              <a:t>findAssocs</a:t>
            </a:r>
            <a:endParaRPr lang="ru-RU" sz="2000" dirty="0"/>
          </a:p>
          <a:p>
            <a:r>
              <a:rPr lang="en-US" sz="2000" dirty="0" err="1"/>
              <a:t>removeSparseTerms</a:t>
            </a:r>
            <a:endParaRPr lang="ru-RU" sz="2000" dirty="0"/>
          </a:p>
          <a:p>
            <a:r>
              <a:rPr lang="en-US" sz="2000" dirty="0" err="1"/>
              <a:t>wordcloud</a:t>
            </a:r>
            <a:endParaRPr lang="ru-RU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804" y="1593503"/>
            <a:ext cx="2024079" cy="33425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t="16864" b="19433"/>
          <a:stretch/>
        </p:blipFill>
        <p:spPr>
          <a:xfrm>
            <a:off x="231641" y="3217178"/>
            <a:ext cx="3460928" cy="364082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17562" y="5025358"/>
            <a:ext cx="466640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6. Анализ эмоционального окраса</a:t>
            </a:r>
          </a:p>
          <a:p>
            <a:r>
              <a:rPr lang="en-US" dirty="0"/>
              <a:t>library(</a:t>
            </a:r>
            <a:r>
              <a:rPr lang="en-US" dirty="0" err="1"/>
              <a:t>SentimentAnalysis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 err="1"/>
              <a:t>analyzeSentiment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7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Текстовый анализ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7</a:t>
            </a:r>
            <a:r>
              <a:rPr lang="en-US" sz="2400" dirty="0"/>
              <a:t>. </a:t>
            </a:r>
            <a:r>
              <a:rPr lang="ru-RU" sz="2400" dirty="0"/>
              <a:t>Оценка схожести текстов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оценка расстояния между текстами;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оценка угла между векторами частот в пространстве терминов.</a:t>
            </a:r>
          </a:p>
          <a:p>
            <a:endParaRPr lang="en-US" sz="2400" dirty="0"/>
          </a:p>
          <a:p>
            <a:r>
              <a:rPr lang="ru-RU" sz="2400" dirty="0"/>
              <a:t>8</a:t>
            </a:r>
            <a:r>
              <a:rPr lang="en-US" sz="2400" dirty="0"/>
              <a:t>. </a:t>
            </a:r>
            <a:r>
              <a:rPr lang="ru-RU" sz="2400" dirty="0"/>
              <a:t>Выделение главных тем текстов и наиболее вероятных слов, что их описывают</a:t>
            </a:r>
          </a:p>
          <a:p>
            <a:r>
              <a:rPr lang="en" dirty="0"/>
              <a:t>library(</a:t>
            </a:r>
            <a:r>
              <a:rPr lang="en" dirty="0" err="1"/>
              <a:t>topicmodels</a:t>
            </a:r>
            <a:r>
              <a:rPr lang="en" dirty="0"/>
              <a:t>)</a:t>
            </a:r>
            <a:endParaRPr lang="ru-RU" sz="2400" dirty="0"/>
          </a:p>
          <a:p>
            <a:r>
              <a:rPr lang="en" dirty="0"/>
              <a:t>LDA</a:t>
            </a:r>
            <a:r>
              <a:rPr lang="ru-RU" dirty="0"/>
              <a:t>()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8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Загрузить рассказы А.К. </a:t>
            </a:r>
            <a:r>
              <a:rPr lang="ru-RU" sz="2400" dirty="0" err="1"/>
              <a:t>Дойля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ru-RU" sz="2400" dirty="0" err="1"/>
              <a:t>Э.По</a:t>
            </a:r>
            <a:r>
              <a:rPr lang="ru-RU" sz="2400" dirty="0"/>
              <a:t> из папки </a:t>
            </a:r>
            <a:r>
              <a:rPr lang="en-US" sz="2400" dirty="0"/>
              <a:t>Task</a:t>
            </a:r>
            <a:r>
              <a:rPr lang="ru-RU" sz="2400" dirty="0"/>
              <a:t>.</a:t>
            </a:r>
          </a:p>
          <a:p>
            <a:pPr marL="457200" indent="-457200">
              <a:buAutoNum type="arabicPeriod"/>
            </a:pPr>
            <a:r>
              <a:rPr lang="ru-RU" sz="2400" dirty="0"/>
              <a:t>Сделать предварительную обработку.</a:t>
            </a:r>
          </a:p>
          <a:p>
            <a:pPr marL="457200" indent="-457200">
              <a:buAutoNum type="arabicPeriod"/>
            </a:pPr>
            <a:r>
              <a:rPr lang="ru-RU" sz="2400" dirty="0"/>
              <a:t>Построить два облака слов, которые использует А.К. </a:t>
            </a:r>
            <a:r>
              <a:rPr lang="ru-RU" sz="2400" dirty="0" err="1"/>
              <a:t>Дойль</a:t>
            </a:r>
            <a:r>
              <a:rPr lang="ru-RU" sz="2400" dirty="0"/>
              <a:t> и </a:t>
            </a:r>
            <a:r>
              <a:rPr lang="ru-RU" sz="2400" dirty="0" err="1"/>
              <a:t>Э.По</a:t>
            </a:r>
            <a:r>
              <a:rPr lang="ru-RU" sz="2400" dirty="0"/>
              <a:t>.</a:t>
            </a:r>
          </a:p>
          <a:p>
            <a:pPr marL="457200" indent="-457200">
              <a:buAutoNum type="arabicPeriod"/>
            </a:pPr>
            <a:r>
              <a:rPr lang="ru-RU" sz="2400" dirty="0"/>
              <a:t>Какой из писателей написал более мрачные рассказы?</a:t>
            </a:r>
          </a:p>
        </p:txBody>
      </p:sp>
    </p:spTree>
    <p:extLst>
      <p:ext uri="{BB962C8B-B14F-4D97-AF65-F5344CB8AC3E}">
        <p14:creationId xmlns:p14="http://schemas.microsoft.com/office/powerpoint/2010/main" val="320355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181295"/>
            <a:ext cx="775290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предвыборные программы 2015 года в Беларуси.</a:t>
            </a:r>
          </a:p>
          <a:p>
            <a:r>
              <a:rPr lang="ru-RU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Гайдукевича Сергея</a:t>
            </a:r>
            <a:r>
              <a:rPr lang="ru-RU" sz="1400" dirty="0"/>
              <a:t> </a:t>
            </a:r>
          </a:p>
          <a:p>
            <a:r>
              <a:rPr lang="ru-RU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Короткевич Татьяны</a:t>
            </a:r>
            <a:r>
              <a:rPr lang="ru-RU" sz="1400" dirty="0"/>
              <a:t> </a:t>
            </a:r>
          </a:p>
          <a:p>
            <a:r>
              <a:rPr lang="ru-RU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Лукашенко Александра</a:t>
            </a:r>
            <a:r>
              <a:rPr lang="ru-RU" sz="1400" dirty="0"/>
              <a:t> </a:t>
            </a:r>
          </a:p>
          <a:p>
            <a:r>
              <a:rPr lang="ru-RU" sz="1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Улаховича Николая</a:t>
            </a:r>
            <a:r>
              <a:rPr lang="ru-RU" sz="1400" dirty="0"/>
              <a:t> </a:t>
            </a:r>
          </a:p>
          <a:p>
            <a:r>
              <a:rPr lang="ru-RU" sz="1400" dirty="0"/>
              <a:t>Помимо перечисленных выше четырех документов в анализ были включены также программы А. Лукашенко за </a:t>
            </a:r>
            <a:r>
              <a:rPr lang="ru-RU" sz="1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2006</a:t>
            </a:r>
            <a:r>
              <a:rPr lang="ru-RU" sz="1400" dirty="0"/>
              <a:t> и </a:t>
            </a:r>
            <a:r>
              <a:rPr lang="ru-RU" sz="14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2010</a:t>
            </a:r>
            <a:r>
              <a:rPr lang="ru-RU" sz="1400" dirty="0"/>
              <a:t> годы</a:t>
            </a:r>
            <a:endParaRPr lang="ru-RU" sz="2400" dirty="0"/>
          </a:p>
          <a:p>
            <a:pPr marL="457200" indent="-457200">
              <a:buFont typeface="+mj-lt"/>
              <a:buAutoNum type="arabicPeriod" startAt="2"/>
            </a:pPr>
            <a:r>
              <a:rPr lang="ru-RU" sz="2400" dirty="0"/>
              <a:t>Очистить каждый документ (расширив словарь стоп-слов</a:t>
            </a:r>
            <a:r>
              <a:rPr lang="en-US" sz="2400" dirty="0"/>
              <a:t>, </a:t>
            </a:r>
            <a:r>
              <a:rPr lang="ru-RU" sz="2400" dirty="0"/>
              <a:t>например «белорус»), провести </a:t>
            </a:r>
            <a:r>
              <a:rPr lang="ru-RU" sz="2400" dirty="0" err="1"/>
              <a:t>стеммизацию</a:t>
            </a:r>
            <a:r>
              <a:rPr lang="ru-RU" sz="2400" dirty="0"/>
              <a:t>.</a:t>
            </a:r>
          </a:p>
          <a:p>
            <a:pPr marL="457200" indent="-457200">
              <a:buAutoNum type="arabicPeriod" startAt="2"/>
            </a:pPr>
            <a:r>
              <a:rPr lang="ru-RU" sz="2400" dirty="0"/>
              <a:t>Построить облако слов для каждой программы, оценить на что чаще всего акцентировали внимание политики. </a:t>
            </a:r>
          </a:p>
          <a:p>
            <a:pPr marL="457200" indent="-457200">
              <a:buAutoNum type="arabicPeriod" startAt="2"/>
            </a:pPr>
            <a:r>
              <a:rPr lang="ru-RU" sz="2400" dirty="0"/>
              <a:t>Найти наиболее сходные между собой программы, проанализировать результат. </a:t>
            </a:r>
          </a:p>
          <a:p>
            <a:pPr marL="457200" indent="-457200">
              <a:buAutoNum type="arabicPeriod" startAt="2"/>
            </a:pPr>
            <a:r>
              <a:rPr lang="ru-RU" sz="2400" dirty="0"/>
              <a:t>Проанализировать 10 слов, что описывают главную тему каждой программы.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69184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17272</TotalTime>
  <Words>366</Words>
  <Application>Microsoft Macintosh PowerPoint</Application>
  <PresentationFormat>Экран (4:3)</PresentationFormat>
  <Paragraphs>64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90</cp:revision>
  <dcterms:created xsi:type="dcterms:W3CDTF">2017-11-07T18:16:56Z</dcterms:created>
  <dcterms:modified xsi:type="dcterms:W3CDTF">2020-10-31T07:32:45Z</dcterms:modified>
</cp:coreProperties>
</file>