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7"/>
  </p:notesMasterIdLst>
  <p:sldIdLst>
    <p:sldId id="292" r:id="rId2"/>
    <p:sldId id="297" r:id="rId3"/>
    <p:sldId id="298" r:id="rId4"/>
    <p:sldId id="293" r:id="rId5"/>
    <p:sldId id="29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10/30/20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0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3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8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1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1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30.10.2020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naviny.by/rubrics/elections/2010/11/27/ic_articles_623_171426/" TargetMode="External"/><Relationship Id="rId3" Type="http://schemas.openxmlformats.org/officeDocument/2006/relationships/hyperlink" Target="http://www.sb.by/ritm-vyborov/article/gaydukevich-silnaya-belarus.html" TargetMode="External"/><Relationship Id="rId7" Type="http://schemas.openxmlformats.org/officeDocument/2006/relationships/hyperlink" Target="http://www.sb.by/prezident-belarusi/article/gosudarstvo-dlya-naroda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belta.by/politics/view/vybory-2015.-programma-kandidata-v-prezidenty-respubliki-belarus-nikolaja-ulahovicha-162914-2015/" TargetMode="External"/><Relationship Id="rId5" Type="http://schemas.openxmlformats.org/officeDocument/2006/relationships/hyperlink" Target="http://www.belta.by/politics/view/vybory-2015.-programma-kandidata-v-prezidenty-respubliki-belarus-aleksandra-lukashenko-162915-2015/" TargetMode="External"/><Relationship Id="rId4" Type="http://schemas.openxmlformats.org/officeDocument/2006/relationships/hyperlink" Target="http://zapraudu.info/karatkevich-initiative-group/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ru-RU" sz="2400" dirty="0"/>
              <a:t>Поиск текстов заданной тематики</a:t>
            </a:r>
          </a:p>
          <a:p>
            <a:r>
              <a:rPr lang="ru-RU" sz="2000" dirty="0"/>
              <a:t>Форматы: </a:t>
            </a:r>
            <a:r>
              <a:rPr lang="en-US" sz="2000" dirty="0"/>
              <a:t>txt, </a:t>
            </a:r>
            <a:r>
              <a:rPr lang="en-US" sz="2000" dirty="0" err="1"/>
              <a:t>uri</a:t>
            </a:r>
            <a:r>
              <a:rPr lang="en-US" sz="2000" dirty="0"/>
              <a:t>, xml</a:t>
            </a:r>
            <a:endParaRPr lang="ru-RU" sz="2000" dirty="0"/>
          </a:p>
          <a:p>
            <a:endParaRPr lang="en-US" sz="2400" dirty="0"/>
          </a:p>
          <a:p>
            <a:r>
              <a:rPr lang="en-US" sz="2400" dirty="0"/>
              <a:t>2. </a:t>
            </a:r>
            <a:r>
              <a:rPr lang="ru-RU" sz="2400" dirty="0"/>
              <a:t>Превращение в тип Корпус</a:t>
            </a:r>
          </a:p>
          <a:p>
            <a:r>
              <a:rPr lang="en-US" sz="2000" dirty="0"/>
              <a:t>library(tm)</a:t>
            </a:r>
          </a:p>
          <a:p>
            <a:r>
              <a:rPr lang="en-US" sz="2000" dirty="0" err="1"/>
              <a:t>VCorpus</a:t>
            </a:r>
            <a:r>
              <a:rPr lang="en-US" sz="2000" dirty="0"/>
              <a:t>(Source) </a:t>
            </a:r>
          </a:p>
          <a:p>
            <a:endParaRPr lang="ru-RU" sz="2000" dirty="0"/>
          </a:p>
          <a:p>
            <a:r>
              <a:rPr lang="en-US" sz="2400" dirty="0"/>
              <a:t>3. </a:t>
            </a:r>
            <a:r>
              <a:rPr lang="ru-RU" sz="2400" dirty="0"/>
              <a:t>Предварительная обработка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символов и чисел</a:t>
            </a:r>
          </a:p>
          <a:p>
            <a:pPr marL="800100" lvl="1" indent="-342900">
              <a:buAutoNum type="arabicPeriod"/>
            </a:pPr>
            <a:r>
              <a:rPr lang="ru-RU" sz="2400" dirty="0"/>
              <a:t>Удаление неинформативных слов</a:t>
            </a:r>
            <a:endParaRPr lang="en-US" sz="2400" dirty="0"/>
          </a:p>
          <a:p>
            <a:r>
              <a:rPr lang="en-US" sz="2000" dirty="0" err="1"/>
              <a:t>tm_map</a:t>
            </a:r>
            <a:r>
              <a:rPr lang="en-US" sz="2000" dirty="0"/>
              <a:t>, </a:t>
            </a:r>
            <a:r>
              <a:rPr lang="en-US" sz="2000" dirty="0" err="1"/>
              <a:t>gsub</a:t>
            </a:r>
            <a:endParaRPr lang="en-US" sz="2000" dirty="0"/>
          </a:p>
          <a:p>
            <a:r>
              <a:rPr lang="en-US" sz="2000" dirty="0" err="1"/>
              <a:t>stopwords</a:t>
            </a:r>
            <a:r>
              <a:rPr lang="en-US" sz="2000" dirty="0"/>
              <a:t>("</a:t>
            </a:r>
            <a:r>
              <a:rPr lang="en-US" sz="2000" dirty="0" err="1"/>
              <a:t>english</a:t>
            </a:r>
            <a:r>
              <a:rPr lang="en-US" sz="2000" dirty="0"/>
              <a:t>")</a:t>
            </a:r>
          </a:p>
          <a:p>
            <a:r>
              <a:rPr lang="ru-RU" sz="2400" dirty="0"/>
              <a:t>4. Приведение слов к одной форме </a:t>
            </a:r>
            <a:r>
              <a:rPr lang="en-US" sz="2400" dirty="0"/>
              <a:t>– </a:t>
            </a:r>
            <a:r>
              <a:rPr lang="ru-RU" sz="2400" dirty="0" err="1"/>
              <a:t>стеммизация</a:t>
            </a:r>
            <a:r>
              <a:rPr lang="ru-RU" sz="2400" dirty="0"/>
              <a:t> (опционально)</a:t>
            </a:r>
          </a:p>
          <a:p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5. Частоты слов, кластеризация терминов, облако слов</a:t>
            </a:r>
          </a:p>
          <a:p>
            <a:r>
              <a:rPr lang="en-US" sz="2000" dirty="0" err="1"/>
              <a:t>DocumentTermMatrix</a:t>
            </a:r>
            <a:endParaRPr lang="ru-RU" sz="2000" dirty="0"/>
          </a:p>
          <a:p>
            <a:r>
              <a:rPr lang="en-US" sz="2000" dirty="0" err="1"/>
              <a:t>findAssocs</a:t>
            </a:r>
            <a:endParaRPr lang="ru-RU" sz="2000" dirty="0"/>
          </a:p>
          <a:p>
            <a:r>
              <a:rPr lang="en-US" sz="2000" dirty="0" err="1"/>
              <a:t>removeSparseTerms</a:t>
            </a:r>
            <a:endParaRPr lang="ru-RU" sz="2000" dirty="0"/>
          </a:p>
          <a:p>
            <a:r>
              <a:rPr lang="en-US" sz="2000" dirty="0" err="1"/>
              <a:t>wordcloud</a:t>
            </a:r>
            <a:endParaRPr lang="ru-RU" sz="2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04" y="1593503"/>
            <a:ext cx="2024079" cy="3342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16864" b="19433"/>
          <a:stretch/>
        </p:blipFill>
        <p:spPr>
          <a:xfrm>
            <a:off x="231641" y="3217178"/>
            <a:ext cx="3460928" cy="36408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17562" y="5025358"/>
            <a:ext cx="46664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6. Анализ эмоционального окраса</a:t>
            </a:r>
          </a:p>
          <a:p>
            <a:r>
              <a:rPr lang="en-US" dirty="0"/>
              <a:t>library(</a:t>
            </a:r>
            <a:r>
              <a:rPr lang="en-US" dirty="0" err="1"/>
              <a:t>SentimentAnalysis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analyzeSentiment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7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Текстовый анализ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030293"/>
            <a:ext cx="775290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7</a:t>
            </a:r>
            <a:r>
              <a:rPr lang="en-US" sz="2400" dirty="0"/>
              <a:t>. </a:t>
            </a:r>
            <a:r>
              <a:rPr lang="ru-RU" sz="2400" dirty="0"/>
              <a:t>Оценка схожести текстов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расстояния между текстами;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оценка угла между векторами частот в пространстве терминов.</a:t>
            </a:r>
          </a:p>
          <a:p>
            <a:endParaRPr lang="en-US" sz="2400" dirty="0"/>
          </a:p>
          <a:p>
            <a:r>
              <a:rPr lang="ru-RU" sz="2400" dirty="0"/>
              <a:t>8</a:t>
            </a:r>
            <a:r>
              <a:rPr lang="en-US" sz="2400" dirty="0"/>
              <a:t>. </a:t>
            </a:r>
            <a:r>
              <a:rPr lang="ru-RU" sz="2400" dirty="0"/>
              <a:t>Выделение главных тем текстов и наиболее вероятных слов, что их описывают</a:t>
            </a:r>
          </a:p>
          <a:p>
            <a:r>
              <a:rPr lang="en" dirty="0"/>
              <a:t>library(</a:t>
            </a:r>
            <a:r>
              <a:rPr lang="en" dirty="0" err="1"/>
              <a:t>topicmodels</a:t>
            </a:r>
            <a:r>
              <a:rPr lang="en" dirty="0"/>
              <a:t>)</a:t>
            </a:r>
            <a:endParaRPr lang="ru-RU" sz="2400" dirty="0"/>
          </a:p>
          <a:p>
            <a:r>
              <a:rPr lang="en" dirty="0"/>
              <a:t>LDA</a:t>
            </a:r>
            <a:r>
              <a:rPr lang="ru-RU" dirty="0"/>
              <a:t>()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140" y="922063"/>
            <a:ext cx="8649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  <a:p>
            <a:pPr marL="457200" indent="-457200">
              <a:buAutoNum type="arabicPeriod"/>
            </a:pPr>
            <a:r>
              <a:rPr lang="ru-RU" sz="2400" dirty="0"/>
              <a:t>Загрузить рассказы А.К. </a:t>
            </a:r>
            <a:r>
              <a:rPr lang="ru-RU" sz="2400" dirty="0" err="1"/>
              <a:t>Дойля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Э.По</a:t>
            </a:r>
            <a:r>
              <a:rPr lang="ru-RU" sz="2400" dirty="0"/>
              <a:t> из папки </a:t>
            </a:r>
            <a:r>
              <a:rPr lang="en-US" sz="2400" dirty="0"/>
              <a:t>Task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Сделать предварительную обработку.</a:t>
            </a:r>
          </a:p>
          <a:p>
            <a:pPr marL="457200" indent="-457200">
              <a:buAutoNum type="arabicPeriod"/>
            </a:pPr>
            <a:r>
              <a:rPr lang="ru-RU" sz="2400" dirty="0"/>
              <a:t>Построить два облака слов, которые использует А.К. </a:t>
            </a:r>
            <a:r>
              <a:rPr lang="ru-RU" sz="2400" dirty="0" err="1"/>
              <a:t>Дойль</a:t>
            </a:r>
            <a:r>
              <a:rPr lang="ru-RU" sz="2400" dirty="0"/>
              <a:t> и </a:t>
            </a:r>
            <a:r>
              <a:rPr lang="ru-RU" sz="2400" dirty="0" err="1"/>
              <a:t>Э.По</a:t>
            </a:r>
            <a:r>
              <a:rPr lang="ru-RU" sz="2400" dirty="0"/>
              <a:t>.</a:t>
            </a:r>
          </a:p>
          <a:p>
            <a:pPr marL="457200" indent="-457200">
              <a:buAutoNum type="arabicPeriod"/>
            </a:pPr>
            <a:r>
              <a:rPr lang="ru-RU" sz="2400" dirty="0"/>
              <a:t>Какой из писателей написал более мрачные рассказы?</a:t>
            </a:r>
          </a:p>
        </p:txBody>
      </p:sp>
    </p:spTree>
    <p:extLst>
      <p:ext uri="{BB962C8B-B14F-4D97-AF65-F5344CB8AC3E}">
        <p14:creationId xmlns:p14="http://schemas.microsoft.com/office/powerpoint/2010/main" val="32035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31641" y="804755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504712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0524" y="1181295"/>
            <a:ext cx="775290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Загрузить предвыборные программы 2015 года в Беларуси.</a:t>
            </a:r>
          </a:p>
          <a:p>
            <a:r>
              <a:rPr lang="ru-RU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Гайдукевича Сергея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Короткевич Татьяны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Лукашенко Александра</a:t>
            </a:r>
            <a:r>
              <a:rPr lang="ru-RU" sz="1400" dirty="0"/>
              <a:t> </a:t>
            </a:r>
          </a:p>
          <a:p>
            <a:r>
              <a:rPr lang="ru-R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Программа Улаховича Николая</a:t>
            </a:r>
            <a:r>
              <a:rPr lang="ru-RU" sz="1400" dirty="0"/>
              <a:t> </a:t>
            </a:r>
          </a:p>
          <a:p>
            <a:r>
              <a:rPr lang="ru-RU" sz="1400" dirty="0"/>
              <a:t>Помимо перечисленных выше четырех документов в анализ были включены также программы А. Лукашенко за </a:t>
            </a:r>
            <a:r>
              <a:rPr lang="ru-RU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2006</a:t>
            </a:r>
            <a:r>
              <a:rPr lang="ru-RU" sz="1400" dirty="0"/>
              <a:t> и </a:t>
            </a:r>
            <a:r>
              <a:rPr lang="ru-RU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2010</a:t>
            </a:r>
            <a:r>
              <a:rPr lang="ru-RU" sz="1400" dirty="0"/>
              <a:t> годы</a:t>
            </a:r>
            <a:endParaRPr lang="ru-RU" sz="24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Очистить каждый документ (расширив словарь стоп-слов</a:t>
            </a:r>
            <a:r>
              <a:rPr lang="en-US" sz="2400" dirty="0"/>
              <a:t>, </a:t>
            </a:r>
            <a:r>
              <a:rPr lang="ru-RU" sz="2400" dirty="0"/>
              <a:t>например «белорус»), провести </a:t>
            </a:r>
            <a:r>
              <a:rPr lang="ru-RU" sz="2400" dirty="0" err="1"/>
              <a:t>стеммизацию</a:t>
            </a:r>
            <a:r>
              <a:rPr lang="ru-RU" sz="2400" dirty="0"/>
              <a:t>.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Построить облако слов для каждой программы, оценить на что чаще всего акцентировали внимание политики.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Найти наиболее сходные между собой программы, проанализировать результат. </a:t>
            </a:r>
          </a:p>
          <a:p>
            <a:pPr marL="457200" indent="-457200">
              <a:buAutoNum type="arabicPeriod" startAt="2"/>
            </a:pPr>
            <a:r>
              <a:rPr lang="ru-RU" sz="2400" dirty="0"/>
              <a:t>Проанализировать 10 слов, что описывают главную тему каждой программы.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97175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918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17270</TotalTime>
  <Words>276</Words>
  <Application>Microsoft Macintosh PowerPoint</Application>
  <PresentationFormat>Экран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89</cp:revision>
  <dcterms:created xsi:type="dcterms:W3CDTF">2017-11-07T18:16:56Z</dcterms:created>
  <dcterms:modified xsi:type="dcterms:W3CDTF">2020-10-30T13:31:23Z</dcterms:modified>
</cp:coreProperties>
</file>