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9"/>
  </p:notesMasterIdLst>
  <p:sldIdLst>
    <p:sldId id="277" r:id="rId2"/>
    <p:sldId id="278" r:id="rId3"/>
    <p:sldId id="279" r:id="rId4"/>
    <p:sldId id="282" r:id="rId5"/>
    <p:sldId id="283" r:id="rId6"/>
    <p:sldId id="285" r:id="rId7"/>
    <p:sldId id="286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9" autoAdjust="0"/>
    <p:restoredTop sz="86401"/>
  </p:normalViewPr>
  <p:slideViewPr>
    <p:cSldViewPr snapToGrid="0">
      <p:cViewPr varScale="1">
        <p:scale>
          <a:sx n="104" d="100"/>
          <a:sy n="104" d="100"/>
        </p:scale>
        <p:origin x="196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10/9/20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861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764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836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89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656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47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org/flutrends/about/data/flu/data.tx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Одномерные статистические тесты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sz="2400" dirty="0"/>
              <a:t>Тест Стьюдента характеристики мат. ожидания распределения:</a:t>
            </a:r>
          </a:p>
          <a:p>
            <a:r>
              <a:rPr lang="ru-RU" sz="2400" dirty="0"/>
              <a:t>	</a:t>
            </a:r>
            <a:r>
              <a:rPr lang="en-US" sz="2400" dirty="0" err="1"/>
              <a:t>t.test</a:t>
            </a:r>
            <a:r>
              <a:rPr lang="en-US" sz="2400" dirty="0"/>
              <a:t>(salary, mu=32)</a:t>
            </a:r>
            <a:endParaRPr lang="ru-RU" sz="2400" dirty="0"/>
          </a:p>
          <a:p>
            <a:r>
              <a:rPr lang="ru-RU" sz="2400" dirty="0"/>
              <a:t>2) Тест </a:t>
            </a:r>
            <a:r>
              <a:rPr lang="ru-RU" sz="2400" dirty="0" err="1"/>
              <a:t>Уилкоксона</a:t>
            </a:r>
            <a:r>
              <a:rPr lang="ru-RU" sz="2400" dirty="0"/>
              <a:t> </a:t>
            </a:r>
            <a:r>
              <a:rPr lang="ru-RU" sz="2400"/>
              <a:t>характеристики среднего </a:t>
            </a:r>
            <a:r>
              <a:rPr lang="ru-RU" sz="2400" dirty="0"/>
              <a:t>распределения: </a:t>
            </a:r>
          </a:p>
          <a:p>
            <a:r>
              <a:rPr lang="ru-RU" sz="2400" dirty="0"/>
              <a:t>	</a:t>
            </a:r>
            <a:r>
              <a:rPr lang="en-US" sz="2400" dirty="0" err="1"/>
              <a:t>wilcox.test</a:t>
            </a:r>
            <a:r>
              <a:rPr lang="en-US" sz="2400" dirty="0"/>
              <a:t>(salary2, mu=median(salary2), </a:t>
            </a:r>
            <a:r>
              <a:rPr lang="ru-RU" sz="2400" dirty="0"/>
              <a:t>			</a:t>
            </a:r>
            <a:r>
              <a:rPr lang="en-US" sz="2400" dirty="0"/>
              <a:t>conf.int=TRUE)</a:t>
            </a:r>
            <a:endParaRPr lang="ru-RU" sz="2400" dirty="0"/>
          </a:p>
          <a:p>
            <a:pPr marL="342900" indent="-342900">
              <a:buAutoNum type="arabicParenR" startAt="3"/>
            </a:pPr>
            <a:r>
              <a:rPr lang="ru-RU" sz="2400" dirty="0"/>
              <a:t>Проверка распределения на нормальность:</a:t>
            </a:r>
          </a:p>
          <a:p>
            <a:r>
              <a:rPr lang="en-US" sz="2400" dirty="0"/>
              <a:t>				</a:t>
            </a:r>
            <a:r>
              <a:rPr lang="en-US" sz="2400" dirty="0" err="1"/>
              <a:t>shapiro.test</a:t>
            </a:r>
            <a:r>
              <a:rPr lang="en-US" sz="2400" dirty="0"/>
              <a:t>(salary)</a:t>
            </a:r>
            <a:endParaRPr lang="ru-RU" sz="2400" dirty="0"/>
          </a:p>
          <a:p>
            <a:r>
              <a:rPr lang="ru-RU" sz="2400" dirty="0"/>
              <a:t>	</a:t>
            </a:r>
            <a:r>
              <a:rPr lang="en-US" sz="2400" dirty="0"/>
              <a:t>			</a:t>
            </a:r>
            <a:r>
              <a:rPr lang="en-US" sz="2400" dirty="0" err="1"/>
              <a:t>qqnorm</a:t>
            </a:r>
            <a:r>
              <a:rPr lang="en-US" sz="2400" dirty="0"/>
              <a:t>(salary2); </a:t>
            </a:r>
            <a:r>
              <a:rPr lang="en-US" sz="2400" dirty="0" err="1"/>
              <a:t>qqline</a:t>
            </a:r>
            <a:r>
              <a:rPr lang="en-US" sz="2400" dirty="0"/>
              <a:t>(salary2, 					col=2)</a:t>
            </a:r>
          </a:p>
          <a:p>
            <a:endParaRPr lang="en-US" sz="2400" dirty="0"/>
          </a:p>
          <a:p>
            <a:r>
              <a:rPr lang="en-US" sz="2400" dirty="0"/>
              <a:t>				</a:t>
            </a:r>
            <a:r>
              <a:rPr lang="en-US" dirty="0"/>
              <a:t> </a:t>
            </a:r>
            <a:r>
              <a:rPr lang="en-US" sz="2400" dirty="0"/>
              <a:t>library(</a:t>
            </a:r>
            <a:r>
              <a:rPr lang="en-US" sz="2400" dirty="0" err="1"/>
              <a:t>nortest</a:t>
            </a:r>
            <a:r>
              <a:rPr lang="en-US" sz="2400" dirty="0"/>
              <a:t>) </a:t>
            </a:r>
          </a:p>
          <a:p>
            <a:r>
              <a:rPr lang="en-US" sz="2400" dirty="0"/>
              <a:t>				 </a:t>
            </a:r>
            <a:r>
              <a:rPr lang="en-US" sz="2400" dirty="0" err="1"/>
              <a:t>ad.test</a:t>
            </a:r>
            <a:r>
              <a:rPr lang="en-US" sz="2400" dirty="0"/>
              <a:t>(</a:t>
            </a:r>
            <a:r>
              <a:rPr lang="en-US" sz="2400" dirty="0" err="1"/>
              <a:t>data$variable</a:t>
            </a:r>
            <a:r>
              <a:rPr lang="en-US" sz="2400" dirty="0"/>
              <a:t>)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12" y="3736257"/>
            <a:ext cx="3523384" cy="278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7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Гипотезы на однородность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4140" y="922063"/>
            <a:ext cx="86498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sz="2400" dirty="0"/>
              <a:t>Тест равенства средних</a:t>
            </a:r>
            <a:r>
              <a:rPr lang="en-US" sz="2400" dirty="0"/>
              <a:t> </a:t>
            </a:r>
            <a:r>
              <a:rPr lang="ru-RU" sz="2400" dirty="0"/>
              <a:t>Пирсона:</a:t>
            </a:r>
          </a:p>
          <a:p>
            <a:r>
              <a:rPr lang="ru-RU" sz="2400" dirty="0"/>
              <a:t>	</a:t>
            </a:r>
            <a:r>
              <a:rPr lang="en-US" sz="2400" dirty="0" err="1"/>
              <a:t>t.test</a:t>
            </a:r>
            <a:r>
              <a:rPr lang="en-US" sz="2400" dirty="0"/>
              <a:t>(par1, par2, </a:t>
            </a:r>
            <a:r>
              <a:rPr lang="en-US" sz="2400" dirty="0" err="1"/>
              <a:t>var.equal</a:t>
            </a:r>
            <a:r>
              <a:rPr lang="en-US" sz="2400" dirty="0"/>
              <a:t>= F)</a:t>
            </a:r>
            <a:r>
              <a:rPr lang="ru-RU" sz="2400" dirty="0"/>
              <a:t> </a:t>
            </a:r>
            <a:r>
              <a:rPr lang="en-US" sz="2400" dirty="0"/>
              <a:t>| </a:t>
            </a:r>
            <a:r>
              <a:rPr lang="en-US" sz="2400" dirty="0" err="1"/>
              <a:t>t.test</a:t>
            </a:r>
            <a:r>
              <a:rPr lang="en-US" sz="2400" dirty="0"/>
              <a:t>(par1, par2, paired =T)</a:t>
            </a:r>
            <a:r>
              <a:rPr lang="ru-RU" sz="2400" dirty="0"/>
              <a:t> </a:t>
            </a:r>
          </a:p>
          <a:p>
            <a:r>
              <a:rPr lang="ru-RU" sz="2400" dirty="0"/>
              <a:t>2) Критерий Фишера на равенство дисперсий: </a:t>
            </a:r>
          </a:p>
          <a:p>
            <a:r>
              <a:rPr lang="ru-RU" sz="2400" dirty="0"/>
              <a:t>	</a:t>
            </a:r>
            <a:r>
              <a:rPr lang="en-US" sz="2400" dirty="0"/>
              <a:t> </a:t>
            </a:r>
            <a:r>
              <a:rPr lang="en-US" sz="2400" dirty="0" err="1"/>
              <a:t>var.test</a:t>
            </a:r>
            <a:r>
              <a:rPr lang="en-US" sz="2400" dirty="0"/>
              <a:t>(x, y) | </a:t>
            </a:r>
            <a:r>
              <a:rPr lang="en-US" sz="2400" dirty="0" err="1"/>
              <a:t>var.test</a:t>
            </a:r>
            <a:r>
              <a:rPr lang="en-US" sz="2400" dirty="0"/>
              <a:t>(x, y, ratio = 4)</a:t>
            </a:r>
            <a:endParaRPr lang="ru-RU" sz="2400" dirty="0"/>
          </a:p>
          <a:p>
            <a:r>
              <a:rPr lang="ru-RU" sz="2400" dirty="0"/>
              <a:t>3) Непараметрический тест сравнения средних </a:t>
            </a:r>
            <a:r>
              <a:rPr lang="ru-RU" sz="2400" dirty="0" err="1"/>
              <a:t>Уилкоксона</a:t>
            </a:r>
            <a:endParaRPr lang="ru-RU" sz="2400" dirty="0"/>
          </a:p>
          <a:p>
            <a:r>
              <a:rPr lang="ru-RU" sz="2400" dirty="0"/>
              <a:t>	</a:t>
            </a:r>
            <a:r>
              <a:rPr lang="en-US" sz="2400" dirty="0"/>
              <a:t> </a:t>
            </a:r>
            <a:r>
              <a:rPr lang="en-US" sz="2400" dirty="0" err="1"/>
              <a:t>wilcox.test</a:t>
            </a:r>
            <a:r>
              <a:rPr lang="en-US" sz="2400" dirty="0"/>
              <a:t>(x, y)</a:t>
            </a:r>
            <a:r>
              <a:rPr lang="ru-RU" sz="2400" dirty="0"/>
              <a:t> </a:t>
            </a:r>
            <a:r>
              <a:rPr lang="en-US" sz="2400" dirty="0"/>
              <a:t>| </a:t>
            </a:r>
            <a:r>
              <a:rPr lang="en-US" sz="2400" dirty="0" err="1"/>
              <a:t>wilcox.test</a:t>
            </a:r>
            <a:r>
              <a:rPr lang="en-US" sz="2400" dirty="0"/>
              <a:t>(x, y, mu = -2)</a:t>
            </a:r>
            <a:endParaRPr lang="ru-RU" sz="2400" dirty="0"/>
          </a:p>
          <a:p>
            <a:r>
              <a:rPr lang="ru-RU" sz="2400" dirty="0"/>
              <a:t>4) Непараметрический тест сравнения масштабов </a:t>
            </a:r>
            <a:r>
              <a:rPr lang="ru-RU" sz="2400" dirty="0" err="1"/>
              <a:t>Ансари</a:t>
            </a:r>
            <a:r>
              <a:rPr lang="ru-RU" sz="2400" dirty="0"/>
              <a:t>-Брэдли</a:t>
            </a:r>
          </a:p>
          <a:p>
            <a:r>
              <a:rPr lang="ru-RU" sz="2400" dirty="0"/>
              <a:t>	</a:t>
            </a:r>
            <a:r>
              <a:rPr lang="en-US" sz="2400" dirty="0"/>
              <a:t> </a:t>
            </a:r>
            <a:r>
              <a:rPr lang="en-US" sz="2400" dirty="0" err="1"/>
              <a:t>ansari.test</a:t>
            </a:r>
            <a:r>
              <a:rPr lang="en-US" sz="2400" dirty="0"/>
              <a:t>(x, y) | </a:t>
            </a:r>
            <a:r>
              <a:rPr lang="en-US" sz="2400" dirty="0" err="1"/>
              <a:t>ansari.test</a:t>
            </a:r>
            <a:r>
              <a:rPr lang="en-US" sz="2400" dirty="0"/>
              <a:t>(x, y, max=2)</a:t>
            </a:r>
            <a:endParaRPr lang="ru-RU" sz="2400" dirty="0"/>
          </a:p>
          <a:p>
            <a:endParaRPr lang="ru-RU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182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1506" y="922063"/>
            <a:ext cx="833245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Задание: изучить данные в файле </a:t>
            </a:r>
            <a:r>
              <a:rPr lang="en-US" sz="2400" b="1" dirty="0"/>
              <a:t>DataDay2.csv:</a:t>
            </a:r>
            <a:endParaRPr lang="ru-RU" sz="2400" dirty="0"/>
          </a:p>
          <a:p>
            <a:pPr marL="342900" indent="-342900">
              <a:buAutoNum type="arabicParenR"/>
            </a:pPr>
            <a:r>
              <a:rPr lang="ru-RU" sz="2400" dirty="0"/>
              <a:t>Указать, есть ли параметры, которые распределены по нормальному закону;</a:t>
            </a:r>
          </a:p>
          <a:p>
            <a:pPr marL="342900" indent="-342900">
              <a:buAutoNum type="arabicParenR"/>
            </a:pPr>
            <a:r>
              <a:rPr lang="ru-RU" sz="2400" dirty="0"/>
              <a:t>Проверить средние и медианы на значимость;</a:t>
            </a:r>
            <a:endParaRPr lang="en-US" sz="2400" dirty="0"/>
          </a:p>
          <a:p>
            <a:pPr marL="342900" indent="-342900">
              <a:buFontTx/>
              <a:buAutoNum type="arabicParenR"/>
            </a:pPr>
            <a:r>
              <a:rPr lang="ru-RU" sz="2400" dirty="0"/>
              <a:t>Сказать, в каком регионе распределение выбросов СО2 наиболее близко к нормальному</a:t>
            </a:r>
            <a:r>
              <a:rPr lang="en-US" sz="2400" dirty="0"/>
              <a:t>;</a:t>
            </a:r>
          </a:p>
          <a:p>
            <a:pPr marL="342900" indent="-342900">
              <a:buFontTx/>
              <a:buAutoNum type="arabicParenR"/>
            </a:pPr>
            <a:r>
              <a:rPr lang="ru-RU" sz="2400" dirty="0"/>
              <a:t>Построить круговую диаграмму населения по регионам.</a:t>
            </a:r>
            <a:endParaRPr lang="en-US" sz="2400" dirty="0"/>
          </a:p>
          <a:p>
            <a:pPr marL="342900" indent="-342900">
              <a:buAutoNum type="arabicParenR"/>
            </a:pP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45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Работа с датой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11018" y="1061407"/>
            <a:ext cx="444731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Функция для преобразование в дату:</a:t>
            </a:r>
            <a:endParaRPr lang="en-US" dirty="0"/>
          </a:p>
          <a:p>
            <a:r>
              <a:rPr lang="en-US" dirty="0" err="1"/>
              <a:t>as.Date</a:t>
            </a:r>
            <a:r>
              <a:rPr lang="en-US" dirty="0"/>
              <a:t>(dates, format = "%m/%d/%y")</a:t>
            </a:r>
            <a:endParaRPr lang="ru-RU" dirty="0"/>
          </a:p>
          <a:p>
            <a:endParaRPr lang="ru-RU" dirty="0"/>
          </a:p>
          <a:p>
            <a:r>
              <a:rPr lang="ru-RU" dirty="0"/>
              <a:t>Форматирование даты</a:t>
            </a:r>
          </a:p>
          <a:p>
            <a:r>
              <a:rPr lang="en-US" dirty="0"/>
              <a:t>format(dates, "%a %b %d")</a:t>
            </a:r>
          </a:p>
          <a:p>
            <a:endParaRPr lang="en-US" dirty="0"/>
          </a:p>
          <a:p>
            <a:r>
              <a:rPr lang="ru-RU" dirty="0"/>
              <a:t>Операции над датой</a:t>
            </a:r>
          </a:p>
          <a:p>
            <a:r>
              <a:rPr lang="ru-RU" dirty="0"/>
              <a:t>+, -, </a:t>
            </a:r>
            <a:r>
              <a:rPr lang="en-US" dirty="0"/>
              <a:t>mean, max, min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Sys.time</a:t>
            </a:r>
            <a:r>
              <a:rPr lang="en-US" dirty="0"/>
              <a:t>()</a:t>
            </a:r>
          </a:p>
          <a:p>
            <a:r>
              <a:rPr lang="en-US" dirty="0" err="1"/>
              <a:t>Sys.Date</a:t>
            </a:r>
            <a:r>
              <a:rPr lang="en-US" dirty="0"/>
              <a:t>()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32757"/>
              </p:ext>
            </p:extLst>
          </p:nvPr>
        </p:nvGraphicFramePr>
        <p:xfrm>
          <a:off x="4457296" y="113041"/>
          <a:ext cx="4538922" cy="6726486"/>
        </p:xfrm>
        <a:graphic>
          <a:graphicData uri="http://schemas.openxmlformats.org/drawingml/2006/table">
            <a:tbl>
              <a:tblPr/>
              <a:tblGrid>
                <a:gridCol w="1512974">
                  <a:extLst>
                    <a:ext uri="{9D8B030D-6E8A-4147-A177-3AD203B41FA5}">
                      <a16:colId xmlns:a16="http://schemas.microsoft.com/office/drawing/2014/main" val="1173198550"/>
                    </a:ext>
                  </a:extLst>
                </a:gridCol>
                <a:gridCol w="1512974">
                  <a:extLst>
                    <a:ext uri="{9D8B030D-6E8A-4147-A177-3AD203B41FA5}">
                      <a16:colId xmlns:a16="http://schemas.microsoft.com/office/drawing/2014/main" val="3328670053"/>
                    </a:ext>
                  </a:extLst>
                </a:gridCol>
                <a:gridCol w="1512974">
                  <a:extLst>
                    <a:ext uri="{9D8B030D-6E8A-4147-A177-3AD203B41FA5}">
                      <a16:colId xmlns:a16="http://schemas.microsoft.com/office/drawing/2014/main" val="4170489338"/>
                    </a:ext>
                  </a:extLst>
                </a:gridCol>
              </a:tblGrid>
              <a:tr h="166461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Conversion specification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Description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Example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71916"/>
                  </a:ext>
                </a:extLst>
              </a:tr>
              <a:tr h="16646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%a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Abbreviated weekday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Sun, Thu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517436"/>
                  </a:ext>
                </a:extLst>
              </a:tr>
              <a:tr h="16646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%A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Full weekday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Sunday, Thursday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333055"/>
                  </a:ext>
                </a:extLst>
              </a:tr>
              <a:tr h="16646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%b or %h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Abbreviated month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May, Jul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068497"/>
                  </a:ext>
                </a:extLst>
              </a:tr>
              <a:tr h="16646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%B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Full month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May, July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71970"/>
                  </a:ext>
                </a:extLst>
              </a:tr>
              <a:tr h="287933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%d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Day of the month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01-31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27, 07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875691"/>
                  </a:ext>
                </a:extLst>
              </a:tr>
              <a:tr h="287933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%j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Day of the year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001-366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148, 188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361380"/>
                  </a:ext>
                </a:extLst>
              </a:tr>
              <a:tr h="287933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%m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Month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01-12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05, 07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787007"/>
                  </a:ext>
                </a:extLst>
              </a:tr>
              <a:tr h="409404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%U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Week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01-53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with Sunday as first day of the week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22, 27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81149"/>
                  </a:ext>
                </a:extLst>
              </a:tr>
              <a:tr h="409404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%w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Weekday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0-6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Sunday is 0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0, 4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072363"/>
                  </a:ext>
                </a:extLst>
              </a:tr>
              <a:tr h="530877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%W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Week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00-53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with Monday as first day of the week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21, 27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192671"/>
                  </a:ext>
                </a:extLst>
              </a:tr>
              <a:tr h="16646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%x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Date, locale-specific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effectLst/>
                      </a:endParaRP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006272"/>
                  </a:ext>
                </a:extLst>
              </a:tr>
              <a:tr h="287933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Year without century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00-99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84, 05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75057"/>
                  </a:ext>
                </a:extLst>
              </a:tr>
              <a:tr h="530877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Year with century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on input: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00 to 68 prefixed by 20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69 to 99 prefixed by 19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1984, 2005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365110"/>
                  </a:ext>
                </a:extLst>
              </a:tr>
              <a:tr h="16646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%C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Century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19, 20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672142"/>
                  </a:ext>
                </a:extLst>
              </a:tr>
              <a:tr h="16646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%D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Date formatted %m/%d/%y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05/27/84, 07/07/05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77689"/>
                  </a:ext>
                </a:extLst>
              </a:tr>
              <a:tr h="409404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%u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Weekday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1-7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Monday is 1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7, 4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971398"/>
                  </a:ext>
                </a:extLst>
              </a:tr>
            </a:tbl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19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Временные ряды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78873" y="1147726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ts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frequency = </a:t>
            </a:r>
            <a:r>
              <a:rPr lang="en-US" dirty="0" err="1"/>
              <a:t>num</a:t>
            </a:r>
            <a:r>
              <a:rPr lang="en-US" dirty="0"/>
              <a:t>, start = </a:t>
            </a:r>
            <a:r>
              <a:rPr lang="en-US" dirty="0" err="1"/>
              <a:t>seq</a:t>
            </a:r>
            <a:r>
              <a:rPr lang="en-US" dirty="0"/>
              <a:t>) – </a:t>
            </a:r>
            <a:r>
              <a:rPr lang="ru-RU" dirty="0"/>
              <a:t>создание временного ряда</a:t>
            </a:r>
          </a:p>
          <a:p>
            <a:endParaRPr lang="ru-RU" dirty="0"/>
          </a:p>
          <a:p>
            <a:r>
              <a:rPr lang="ru-RU" dirty="0"/>
              <a:t>Декомпозиция на тренд, сезонную и случайную составляющие </a:t>
            </a:r>
          </a:p>
          <a:p>
            <a:r>
              <a:rPr lang="en-US" dirty="0"/>
              <a:t>decompose(TS)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Автокорреляция </a:t>
            </a:r>
          </a:p>
          <a:p>
            <a:r>
              <a:rPr lang="en-US" dirty="0" err="1"/>
              <a:t>acf</a:t>
            </a:r>
            <a:r>
              <a:rPr lang="en-US" dirty="0"/>
              <a:t>(TS, </a:t>
            </a:r>
            <a:r>
              <a:rPr lang="en-US" dirty="0" err="1"/>
              <a:t>lag.max</a:t>
            </a:r>
            <a:r>
              <a:rPr lang="en-US" dirty="0"/>
              <a:t> = 20)</a:t>
            </a:r>
            <a:endParaRPr lang="ru-RU" dirty="0"/>
          </a:p>
          <a:p>
            <a:r>
              <a:rPr lang="ru-RU" dirty="0"/>
              <a:t>Проверка гипотезы </a:t>
            </a:r>
          </a:p>
          <a:p>
            <a:r>
              <a:rPr lang="en-US" dirty="0" err="1"/>
              <a:t>Box.test</a:t>
            </a:r>
            <a:r>
              <a:rPr lang="en-US" dirty="0"/>
              <a:t>(TS, lag=20, type="</a:t>
            </a:r>
            <a:r>
              <a:rPr lang="en-US" dirty="0" err="1"/>
              <a:t>Ljung</a:t>
            </a:r>
            <a:r>
              <a:rPr lang="en-US" dirty="0"/>
              <a:t>-Box")</a:t>
            </a:r>
            <a:endParaRPr lang="ru-RU" dirty="0"/>
          </a:p>
          <a:p>
            <a:endParaRPr lang="ru-RU" dirty="0"/>
          </a:p>
          <a:p>
            <a:r>
              <a:rPr lang="ru-RU" dirty="0"/>
              <a:t>Изображение приращений </a:t>
            </a:r>
          </a:p>
          <a:p>
            <a:r>
              <a:rPr lang="en-US" dirty="0"/>
              <a:t>diff(TS)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794" y="922063"/>
            <a:ext cx="3143986" cy="2680119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5250873" y="3680895"/>
            <a:ext cx="37764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Прогноз</a:t>
            </a:r>
          </a:p>
          <a:p>
            <a:r>
              <a:rPr lang="en-US" dirty="0"/>
              <a:t>model &lt;- </a:t>
            </a:r>
            <a:r>
              <a:rPr lang="en-US" dirty="0" err="1"/>
              <a:t>arima</a:t>
            </a:r>
            <a:r>
              <a:rPr lang="en-US" dirty="0"/>
              <a:t>(TS, order = c(2,1,1))</a:t>
            </a:r>
            <a:endParaRPr lang="ru-RU" dirty="0"/>
          </a:p>
          <a:p>
            <a:r>
              <a:rPr lang="en-US" dirty="0" err="1"/>
              <a:t>forec</a:t>
            </a:r>
            <a:r>
              <a:rPr lang="en-US" dirty="0"/>
              <a:t> &lt;- forecast(model, h = 10)</a:t>
            </a:r>
            <a:endParaRPr lang="ru-RU" dirty="0"/>
          </a:p>
          <a:p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983" y="4692073"/>
            <a:ext cx="2413608" cy="205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4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2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74140" y="922063"/>
            <a:ext cx="86498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Загрузить данные по гриппу в мире </a:t>
            </a:r>
            <a:r>
              <a:rPr lang="en-US" sz="2400" dirty="0">
                <a:hlinkClick r:id="rId3"/>
              </a:rPr>
              <a:t>http</a:t>
            </a:r>
            <a:r>
              <a:rPr lang="en-US" sz="2400">
                <a:hlinkClick r:id="rId3"/>
              </a:rPr>
              <a:t>://www.google.org/flutrends/about/data/flu/data.txt</a:t>
            </a:r>
            <a:r>
              <a:rPr lang="ru-RU" sz="2400" dirty="0"/>
              <a:t>.</a:t>
            </a:r>
          </a:p>
          <a:p>
            <a:pPr marL="457200" indent="-457200">
              <a:buAutoNum type="arabicPeriod"/>
            </a:pPr>
            <a:r>
              <a:rPr lang="ru-RU" sz="2400" dirty="0"/>
              <a:t>Отобразить временную динамику гриппа в Украине и Польше на одном графике.</a:t>
            </a:r>
          </a:p>
          <a:p>
            <a:pPr marL="457200" indent="-457200">
              <a:buAutoNum type="arabicPeriod"/>
            </a:pPr>
            <a:r>
              <a:rPr lang="ru-RU" sz="2400" dirty="0"/>
              <a:t>Сделать аналогичный анализ временного ряда для Польши. </a:t>
            </a:r>
          </a:p>
          <a:p>
            <a:pPr marL="457200" indent="-457200">
              <a:buAutoNum type="arabicPeriod"/>
            </a:pPr>
            <a:r>
              <a:rPr lang="ru-RU" sz="2400" dirty="0"/>
              <a:t>Отобразить корреляционную матрицу для стран, используя функцию </a:t>
            </a:r>
            <a:r>
              <a:rPr lang="en-US" sz="2400" dirty="0" err="1"/>
              <a:t>corrplot</a:t>
            </a:r>
            <a:r>
              <a:rPr lang="en-US" sz="2400" dirty="0"/>
              <a:t>(</a:t>
            </a:r>
            <a:r>
              <a:rPr lang="en-US" sz="2400" dirty="0" err="1"/>
              <a:t>cor</a:t>
            </a:r>
            <a:r>
              <a:rPr lang="en-US" sz="2400" dirty="0"/>
              <a:t>(</a:t>
            </a:r>
            <a:r>
              <a:rPr lang="en-US" sz="2400" dirty="0" err="1"/>
              <a:t>df</a:t>
            </a:r>
            <a:r>
              <a:rPr lang="en-US" sz="2400" dirty="0"/>
              <a:t>), order = "AOE") </a:t>
            </a:r>
            <a:r>
              <a:rPr lang="ru-RU" sz="2400" dirty="0"/>
              <a:t>библиотеки </a:t>
            </a:r>
            <a:r>
              <a:rPr lang="en-US" sz="2400" dirty="0"/>
              <a:t>library(</a:t>
            </a:r>
            <a:r>
              <a:rPr lang="en-US" sz="2400" dirty="0" err="1"/>
              <a:t>corrplot</a:t>
            </a:r>
            <a:r>
              <a:rPr lang="en-US" sz="2400" dirty="0"/>
              <a:t>)</a:t>
            </a:r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796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3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Загрузить данные из файла </a:t>
            </a:r>
            <a:r>
              <a:rPr lang="en-US" sz="2400" dirty="0"/>
              <a:t>Day</a:t>
            </a:r>
            <a:r>
              <a:rPr lang="ru-RU" sz="2400" dirty="0"/>
              <a:t>5</a:t>
            </a:r>
            <a:r>
              <a:rPr lang="en-US" sz="2400" dirty="0"/>
              <a:t>-</a:t>
            </a:r>
            <a:r>
              <a:rPr lang="en-US" sz="2400" dirty="0" err="1"/>
              <a:t>EUR_USD.csv</a:t>
            </a:r>
            <a:r>
              <a:rPr lang="ru-RU" sz="2400" dirty="0"/>
              <a:t>, ознакомиться со структурой. В наборе находится ежедневная информация о котировке валютной пары </a:t>
            </a:r>
            <a:r>
              <a:rPr lang="en-US" sz="2400" dirty="0"/>
              <a:t>EUR_USD</a:t>
            </a:r>
            <a:r>
              <a:rPr lang="ru-RU" sz="2400" dirty="0"/>
              <a:t>.</a:t>
            </a:r>
          </a:p>
          <a:p>
            <a:pPr marL="457200" indent="-457200">
              <a:buAutoNum type="arabicPeriod"/>
            </a:pPr>
            <a:r>
              <a:rPr lang="ru-RU" sz="2400" dirty="0"/>
              <a:t>Изобразить временные ряды данных по цене, минимальной и максимальной цене за день.</a:t>
            </a:r>
          </a:p>
          <a:p>
            <a:pPr marL="457200" indent="-457200">
              <a:buAutoNum type="arabicPeriod"/>
            </a:pPr>
            <a:r>
              <a:rPr lang="ru-RU" sz="2400" dirty="0"/>
              <a:t>Есть ли сезонные колебания? Отобразить графики, исключая сезонные колебания, если они есть.</a:t>
            </a:r>
          </a:p>
          <a:p>
            <a:pPr marL="457200" indent="-457200">
              <a:buFontTx/>
              <a:buAutoNum type="arabicPeriod"/>
            </a:pPr>
            <a:r>
              <a:rPr lang="ru-RU" sz="2400" dirty="0"/>
              <a:t>Спрогнозировать котировку пары на неделю вперед (используя регрессию и модель </a:t>
            </a:r>
            <a:r>
              <a:rPr lang="ru-RU" sz="2400" dirty="0" err="1"/>
              <a:t>арима</a:t>
            </a:r>
            <a:r>
              <a:rPr lang="ru-RU" sz="2400" dirty="0"/>
              <a:t>). Какое качество прогноза? 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737356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6537</TotalTime>
  <Words>770</Words>
  <Application>Microsoft Macintosh PowerPoint</Application>
  <PresentationFormat>Экран (4:3)</PresentationFormat>
  <Paragraphs>124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54</cp:revision>
  <dcterms:created xsi:type="dcterms:W3CDTF">2017-11-07T18:16:56Z</dcterms:created>
  <dcterms:modified xsi:type="dcterms:W3CDTF">2020-10-09T10:43:42Z</dcterms:modified>
</cp:coreProperties>
</file>