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2" r:id="rId2"/>
    <p:sldId id="283" r:id="rId3"/>
    <p:sldId id="277" r:id="rId4"/>
    <p:sldId id="284" r:id="rId5"/>
    <p:sldId id="281" r:id="rId6"/>
    <p:sldId id="28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5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3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/>
              <a:t>"))</a:t>
            </a:r>
            <a:endParaRPr lang="ru-RU" dirty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/>
          </a:p>
          <a:p>
            <a:r>
              <a:rPr lang="ru-RU" dirty="0"/>
              <a:t>--------------------------------------------------------------------------------------------</a:t>
            </a:r>
          </a:p>
          <a:p>
            <a:endParaRPr lang="ru-RU" dirty="0"/>
          </a:p>
          <a:p>
            <a:r>
              <a:rPr lang="en-US" dirty="0" err="1"/>
              <a:t>bp</a:t>
            </a:r>
            <a:r>
              <a:rPr lang="en-US" dirty="0"/>
              <a:t>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"identity")</a:t>
            </a:r>
            <a:endParaRPr lang="ru-RU" dirty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start=0)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/>
          </a:p>
          <a:p>
            <a:r>
              <a:rPr lang="ru-RU" i="1" dirty="0"/>
              <a:t>		</a:t>
            </a:r>
            <a:r>
              <a:rPr lang="en-US" i="1" dirty="0" err="1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</a:p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),] </a:t>
            </a:r>
            <a:endParaRPr lang="ru-RU" dirty="0"/>
          </a:p>
          <a:p>
            <a:r>
              <a:rPr lang="en-US" dirty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/>
              <a:t>df</a:t>
            </a:r>
            <a:r>
              <a:rPr lang="en-US" dirty="0"/>
              <a:t>[!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),] </a:t>
            </a:r>
            <a:endParaRPr lang="ru-RU" dirty="0"/>
          </a:p>
          <a:p>
            <a:endParaRPr lang="en-US" dirty="0"/>
          </a:p>
          <a:p>
            <a:r>
              <a:rPr lang="en-US" dirty="0"/>
              <a:t>library(mice)</a:t>
            </a:r>
          </a:p>
          <a:p>
            <a:r>
              <a:rPr lang="en-US" dirty="0"/>
              <a:t>#</a:t>
            </a:r>
            <a:r>
              <a:rPr lang="ru-RU" dirty="0"/>
              <a:t>описательная статистика</a:t>
            </a:r>
          </a:p>
          <a:p>
            <a:r>
              <a:rPr lang="en-US" dirty="0" err="1"/>
              <a:t>md.pattern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  <a:endParaRPr lang="ru-RU" dirty="0"/>
          </a:p>
          <a:p>
            <a:r>
              <a:rPr lang="en-US" dirty="0" err="1"/>
              <a:t>matrixplot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en-US" dirty="0"/>
              <a:t>#</a:t>
            </a:r>
            <a:r>
              <a:rPr lang="ru-RU" dirty="0"/>
              <a:t>метод заполнения</a:t>
            </a:r>
          </a:p>
          <a:p>
            <a:r>
              <a:rPr lang="en-US" dirty="0"/>
              <a:t>imp &lt;- mice(</a:t>
            </a:r>
            <a:r>
              <a:rPr lang="en-US" dirty="0" err="1"/>
              <a:t>df</a:t>
            </a:r>
            <a:r>
              <a:rPr lang="en-US" dirty="0"/>
              <a:t>, 5, seed=1234) #method </a:t>
            </a:r>
            <a:r>
              <a:rPr lang="ru-RU" dirty="0"/>
              <a:t>– параметр метода</a:t>
            </a:r>
          </a:p>
          <a:p>
            <a:r>
              <a:rPr lang="en-US" dirty="0"/>
              <a:t>fit &lt;- with(imp, analysis) </a:t>
            </a:r>
            <a:endParaRPr lang="ru-RU" dirty="0"/>
          </a:p>
          <a:p>
            <a:r>
              <a:rPr lang="en-US" dirty="0"/>
              <a:t>Polled &lt;- pool(fit) </a:t>
            </a:r>
          </a:p>
          <a:p>
            <a:r>
              <a:rPr lang="en-US" dirty="0"/>
              <a:t>summary(pooled)</a:t>
            </a:r>
          </a:p>
          <a:p>
            <a:r>
              <a:rPr lang="en-US" dirty="0"/>
              <a:t>res &lt;- complete(imp, action=3)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Day6-titanik.csv</a:t>
            </a:r>
            <a:r>
              <a:rPr lang="ru-RU" sz="2400" dirty="0"/>
              <a:t>, ознакомиться со структурой, описание набора находится по ссылке </a:t>
            </a:r>
            <a:r>
              <a:rPr lang="en-US" sz="2400" dirty="0">
                <a:hlinkClick r:id="rId3"/>
              </a:rPr>
              <a:t>https://www.kaggle.com/c/titanic/data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Посчитать средний возраст выжившего пассажира.</a:t>
            </a:r>
          </a:p>
          <a:p>
            <a:pPr marL="457200" indent="-457200">
              <a:buAutoNum type="arabicPeriod"/>
            </a:pPr>
            <a:r>
              <a:rPr lang="ru-RU" sz="2400" dirty="0"/>
              <a:t>Определить, распределен ли возраст умерших пассажиров по нормальному закону.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Построить круговую диаграмму количества пассажиров по номеру класса.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Построить три кластера пассажиров по возрасту, стоимости билета и выживаемости.</a:t>
            </a:r>
            <a:r>
              <a:rPr lang="en-US" sz="2400" dirty="0"/>
              <a:t> </a:t>
            </a:r>
            <a:r>
              <a:rPr lang="ru-RU" sz="2400" dirty="0"/>
              <a:t>Пассажиры каких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/>
              <a:t>По формуле</a:t>
            </a:r>
          </a:p>
          <a:p>
            <a:r>
              <a:rPr lang="ru-RU" sz="2400" dirty="0"/>
              <a:t>Выбросы лежат вне отрезка </a:t>
            </a:r>
            <a:r>
              <a:rPr lang="en-US" sz="2400" dirty="0"/>
              <a:t>[x</a:t>
            </a:r>
            <a:r>
              <a:rPr lang="en-US" sz="2400" baseline="-25000" dirty="0"/>
              <a:t>25</a:t>
            </a:r>
            <a:r>
              <a:rPr lang="en-US" sz="2400" dirty="0"/>
              <a:t> –1.5(x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/>
          </a:p>
          <a:p>
            <a:r>
              <a:rPr lang="ru-RU" sz="2400" dirty="0"/>
              <a:t>2) </a:t>
            </a:r>
            <a:r>
              <a:rPr lang="ru-RU" sz="2400" dirty="0" err="1"/>
              <a:t>Коробчастая</a:t>
            </a:r>
            <a:r>
              <a:rPr lang="ru-RU" sz="2400" dirty="0"/>
              <a:t> диаграмма</a:t>
            </a:r>
          </a:p>
          <a:p>
            <a:r>
              <a:rPr lang="ru-RU" sz="2400" dirty="0"/>
              <a:t>3) Диаграмма рассеивания</a:t>
            </a:r>
          </a:p>
          <a:p>
            <a:r>
              <a:rPr lang="ru-RU" sz="2400" dirty="0"/>
              <a:t>4) Тест 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/>
          </a:p>
          <a:p>
            <a:r>
              <a:rPr lang="en-US" sz="2400" dirty="0" err="1"/>
              <a:t>grubbs.test</a:t>
            </a:r>
            <a:r>
              <a:rPr lang="en-US" sz="2400" dirty="0"/>
              <a:t>(data, type = 10)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Приведение значений к безразмерной шкале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]</a:t>
                </a:r>
              </a:p>
              <a:p>
                <a:r>
                  <a:rPr lang="en-US" sz="2400" dirty="0"/>
                  <a:t>1) </a:t>
                </a:r>
                <a:r>
                  <a:rPr lang="ru-RU" sz="2400" dirty="0"/>
                  <a:t>Метод </a:t>
                </a:r>
                <a:r>
                  <a:rPr lang="en-US" sz="2400" dirty="0"/>
                  <a:t>min-max;</a:t>
                </a:r>
                <a:endParaRPr lang="ru-RU" sz="2400" dirty="0"/>
              </a:p>
              <a:p>
                <a:r>
                  <a:rPr lang="en-US" sz="2400" dirty="0"/>
                  <a:t>X=(x-min)/(max-min)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Стандартизация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/>
              </a:p>
              <a:p>
                <a:r>
                  <a:rPr lang="en-US" sz="2400" dirty="0"/>
                  <a:t>3) </a:t>
                </a:r>
                <a:r>
                  <a:rPr lang="ru-RU" sz="2400" dirty="0"/>
                  <a:t>Логистическая нормализация</a:t>
                </a:r>
                <a:endParaRPr lang="uk-UA" sz="2400" dirty="0"/>
              </a:p>
              <a:p>
                <a:r>
                  <a:rPr lang="en-US" sz="2400" dirty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^(-1)</a:t>
                </a:r>
              </a:p>
              <a:p>
                <a:r>
                  <a:rPr lang="uk-UA" sz="2400" dirty="0"/>
                  <a:t>Необходима для </a:t>
                </a:r>
                <a:r>
                  <a:rPr lang="uk-UA" sz="2400" dirty="0" err="1"/>
                  <a:t>построения</a:t>
                </a:r>
                <a:r>
                  <a:rPr lang="uk-UA" sz="2400" dirty="0"/>
                  <a:t> </a:t>
                </a:r>
                <a:r>
                  <a:rPr lang="uk-UA" sz="2400" dirty="0" err="1"/>
                  <a:t>агрегирующих</a:t>
                </a:r>
                <a:r>
                  <a:rPr lang="uk-UA" sz="2400" dirty="0"/>
                  <a:t> </a:t>
                </a:r>
                <a:r>
                  <a:rPr lang="uk-UA" sz="2400" dirty="0" err="1"/>
                  <a:t>функций</a:t>
                </a:r>
                <a:r>
                  <a:rPr lang="uk-UA" sz="2400" dirty="0"/>
                  <a:t>, </a:t>
                </a:r>
                <a:r>
                  <a:rPr lang="uk-UA" sz="2400" dirty="0" err="1"/>
                  <a:t>нейронн</a:t>
                </a:r>
                <a:r>
                  <a:rPr lang="ru-RU" sz="2400" dirty="0" err="1"/>
                  <a:t>ых</a:t>
                </a:r>
                <a:r>
                  <a:rPr lang="ru-RU" sz="2400" dirty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1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DataDay2.csv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Проверить с помощью </a:t>
            </a:r>
            <a:r>
              <a:rPr lang="ru-RU" sz="2400" dirty="0" err="1"/>
              <a:t>корбчастой</a:t>
            </a:r>
            <a:r>
              <a:rPr lang="ru-RU" sz="2400" dirty="0"/>
              <a:t> диаграммы наличие выбросов по СО2, использовать тест о том, является ли максимальное значение выбросом, убрать выбросы,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линейную регрессию </a:t>
            </a:r>
            <a:r>
              <a:rPr lang="en-US" sz="2400" dirty="0"/>
              <a:t>GDP per capita=f(CO2 emission per 1000 person) </a:t>
            </a:r>
            <a:r>
              <a:rPr lang="ru-RU" sz="2400" dirty="0"/>
              <a:t>для исходного набора и для набора </a:t>
            </a:r>
            <a:r>
              <a:rPr lang="ru-RU" sz="2400" dirty="0" err="1"/>
              <a:t>логистически</a:t>
            </a:r>
            <a:r>
              <a:rPr lang="ru-RU" sz="2400" dirty="0"/>
              <a:t> нормализованного.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Посчитать значение </a:t>
            </a:r>
            <a:r>
              <a:rPr lang="en-US" sz="2400" dirty="0"/>
              <a:t>GDP per capita</a:t>
            </a:r>
            <a:r>
              <a:rPr lang="ru-RU" sz="2400" dirty="0"/>
              <a:t> при </a:t>
            </a:r>
            <a:r>
              <a:rPr lang="en-US" sz="2400" dirty="0"/>
              <a:t>CO2 emission per 1000 person</a:t>
            </a:r>
            <a:r>
              <a:rPr lang="ru-RU" sz="2400" dirty="0"/>
              <a:t> = </a:t>
            </a:r>
            <a:r>
              <a:rPr lang="en-US" sz="2400" dirty="0"/>
              <a:t>2. </a:t>
            </a:r>
            <a:r>
              <a:rPr lang="ru-RU" sz="2400" dirty="0"/>
              <a:t>Сравнить результаты.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</a:t>
            </a:r>
            <a:r>
              <a:rPr lang="en-US" sz="2400" dirty="0"/>
              <a:t>polar chart </a:t>
            </a:r>
            <a:r>
              <a:rPr lang="ru-RU" sz="2400" dirty="0"/>
              <a:t>для Украины и любой другой европейской страны. </a:t>
            </a:r>
          </a:p>
        </p:txBody>
      </p:sp>
    </p:spTree>
    <p:extLst>
      <p:ext uri="{BB962C8B-B14F-4D97-AF65-F5344CB8AC3E}">
        <p14:creationId xmlns:p14="http://schemas.microsoft.com/office/powerpoint/2010/main" val="1553401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9349</TotalTime>
  <Words>566</Words>
  <Application>Microsoft Macintosh PowerPoint</Application>
  <PresentationFormat>Экран (4:3)</PresentationFormat>
  <Paragraphs>73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72</cp:revision>
  <dcterms:created xsi:type="dcterms:W3CDTF">2017-11-07T18:16:56Z</dcterms:created>
  <dcterms:modified xsi:type="dcterms:W3CDTF">2019-03-14T13:31:14Z</dcterms:modified>
</cp:coreProperties>
</file>