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1" r:id="rId1"/>
  </p:sldMasterIdLst>
  <p:notesMasterIdLst>
    <p:notesMasterId r:id="rId9"/>
  </p:notesMasterIdLst>
  <p:sldIdLst>
    <p:sldId id="277" r:id="rId2"/>
    <p:sldId id="278" r:id="rId3"/>
    <p:sldId id="279" r:id="rId4"/>
    <p:sldId id="282" r:id="rId5"/>
    <p:sldId id="283" r:id="rId6"/>
    <p:sldId id="285" r:id="rId7"/>
    <p:sldId id="286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69" autoAdjust="0"/>
    <p:restoredTop sz="86401"/>
  </p:normalViewPr>
  <p:slideViewPr>
    <p:cSldViewPr snapToGrid="0">
      <p:cViewPr varScale="1">
        <p:scale>
          <a:sx n="104" d="100"/>
          <a:sy n="104" d="100"/>
        </p:scale>
        <p:origin x="1968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783AA6-C1EF-448D-A48A-EF30DCBEFCCC}" type="datetimeFigureOut">
              <a:rPr lang="en-US" smtClean="0"/>
              <a:t>9/22/19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AFB57A-7CA0-4053-8C7D-58283F46C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346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1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48612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2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47643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4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58365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5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01894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6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76565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7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9470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22.09.2019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8192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22.09.2019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1638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22.09.2019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3699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22.09.2019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6741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22.09.2019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5868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22.09.2019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751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22.09.2019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578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22.09.2019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002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22.09.2019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5419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22.09.2019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9802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22.09.2019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1923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14F4D0B-68E4-4C14-BD4D-319F9BD213A3}" type="datetimeFigureOut">
              <a:rPr lang="ru-RU" smtClean="0"/>
              <a:t>22.09.2019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45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org/flutrends/about/data/flu/data.txt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40030" y="759941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504712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Одномерные статистические тесты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74140" y="922063"/>
            <a:ext cx="864982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arenR"/>
            </a:pPr>
            <a:r>
              <a:rPr lang="ru-RU" sz="2400" dirty="0"/>
              <a:t>Тест Стьюдента характеристики мат. ожидания распределения:</a:t>
            </a:r>
          </a:p>
          <a:p>
            <a:r>
              <a:rPr lang="ru-RU" sz="2400" dirty="0"/>
              <a:t>	</a:t>
            </a:r>
            <a:r>
              <a:rPr lang="en-US" sz="2400" dirty="0" err="1"/>
              <a:t>t.test</a:t>
            </a:r>
            <a:r>
              <a:rPr lang="en-US" sz="2400" dirty="0"/>
              <a:t>(salary, mu=32)</a:t>
            </a:r>
            <a:endParaRPr lang="ru-RU" sz="2400" dirty="0"/>
          </a:p>
          <a:p>
            <a:r>
              <a:rPr lang="ru-RU" sz="2400" dirty="0"/>
              <a:t>2) Тест </a:t>
            </a:r>
            <a:r>
              <a:rPr lang="ru-RU" sz="2400" dirty="0" err="1"/>
              <a:t>Уилкоксона</a:t>
            </a:r>
            <a:r>
              <a:rPr lang="ru-RU" sz="2400" dirty="0"/>
              <a:t> характеристики медианы распределения: </a:t>
            </a:r>
          </a:p>
          <a:p>
            <a:r>
              <a:rPr lang="ru-RU" sz="2400" dirty="0"/>
              <a:t>	</a:t>
            </a:r>
            <a:r>
              <a:rPr lang="en-US" sz="2400" dirty="0" err="1"/>
              <a:t>wilcox.test</a:t>
            </a:r>
            <a:r>
              <a:rPr lang="en-US" sz="2400" dirty="0"/>
              <a:t>(salary2, mu=median(salary2), </a:t>
            </a:r>
            <a:r>
              <a:rPr lang="ru-RU" sz="2400" dirty="0"/>
              <a:t>			</a:t>
            </a:r>
            <a:r>
              <a:rPr lang="en-US" sz="2400" dirty="0"/>
              <a:t>conf.int=TRUE)</a:t>
            </a:r>
            <a:endParaRPr lang="ru-RU" sz="2400" dirty="0"/>
          </a:p>
          <a:p>
            <a:pPr marL="342900" indent="-342900">
              <a:buAutoNum type="arabicParenR" startAt="3"/>
            </a:pPr>
            <a:r>
              <a:rPr lang="ru-RU" sz="2400" dirty="0"/>
              <a:t>Проверка распределения на нормальность:</a:t>
            </a:r>
          </a:p>
          <a:p>
            <a:r>
              <a:rPr lang="en-US" sz="2400" dirty="0"/>
              <a:t>				</a:t>
            </a:r>
            <a:r>
              <a:rPr lang="en-US" sz="2400" dirty="0" err="1"/>
              <a:t>shapiro.test</a:t>
            </a:r>
            <a:r>
              <a:rPr lang="en-US" sz="2400" dirty="0"/>
              <a:t>(salary)</a:t>
            </a:r>
            <a:endParaRPr lang="ru-RU" sz="2400" dirty="0"/>
          </a:p>
          <a:p>
            <a:r>
              <a:rPr lang="ru-RU" sz="2400" dirty="0"/>
              <a:t>	</a:t>
            </a:r>
            <a:r>
              <a:rPr lang="en-US" sz="2400" dirty="0"/>
              <a:t>			</a:t>
            </a:r>
            <a:r>
              <a:rPr lang="en-US" sz="2400" dirty="0" err="1"/>
              <a:t>qqnorm</a:t>
            </a:r>
            <a:r>
              <a:rPr lang="en-US" sz="2400" dirty="0"/>
              <a:t>(salary2); </a:t>
            </a:r>
            <a:r>
              <a:rPr lang="en-US" sz="2400" dirty="0" err="1"/>
              <a:t>qqline</a:t>
            </a:r>
            <a:r>
              <a:rPr lang="en-US" sz="2400" dirty="0"/>
              <a:t>(salary2, 					col=2)</a:t>
            </a:r>
          </a:p>
          <a:p>
            <a:endParaRPr lang="en-US" sz="2400" dirty="0"/>
          </a:p>
          <a:p>
            <a:r>
              <a:rPr lang="en-US" sz="2400" dirty="0"/>
              <a:t>				</a:t>
            </a:r>
            <a:r>
              <a:rPr lang="en-US" dirty="0"/>
              <a:t> </a:t>
            </a:r>
            <a:r>
              <a:rPr lang="en-US" sz="2400" dirty="0"/>
              <a:t>library(</a:t>
            </a:r>
            <a:r>
              <a:rPr lang="en-US" sz="2400" dirty="0" err="1"/>
              <a:t>nortest</a:t>
            </a:r>
            <a:r>
              <a:rPr lang="en-US" sz="2400" dirty="0"/>
              <a:t>) </a:t>
            </a:r>
          </a:p>
          <a:p>
            <a:r>
              <a:rPr lang="en-US" sz="2400" dirty="0"/>
              <a:t>				 </a:t>
            </a:r>
            <a:r>
              <a:rPr lang="en-US" sz="2400" dirty="0" err="1"/>
              <a:t>ad.test</a:t>
            </a:r>
            <a:r>
              <a:rPr lang="en-US" sz="2400" dirty="0"/>
              <a:t>(</a:t>
            </a:r>
            <a:r>
              <a:rPr lang="en-US" sz="2400" dirty="0" err="1"/>
              <a:t>data$variable</a:t>
            </a:r>
            <a:r>
              <a:rPr lang="en-US" sz="2400" dirty="0"/>
              <a:t>)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312" y="3736257"/>
            <a:ext cx="3523384" cy="2788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871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40030" y="759941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6672783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Гипотезы на однородность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174140" y="922063"/>
            <a:ext cx="864982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arenR"/>
            </a:pPr>
            <a:r>
              <a:rPr lang="ru-RU" sz="2400" dirty="0"/>
              <a:t>Тест равенства средних</a:t>
            </a:r>
            <a:r>
              <a:rPr lang="en-US" sz="2400" dirty="0"/>
              <a:t> </a:t>
            </a:r>
            <a:r>
              <a:rPr lang="ru-RU" sz="2400" dirty="0"/>
              <a:t>Пирсона:</a:t>
            </a:r>
          </a:p>
          <a:p>
            <a:r>
              <a:rPr lang="ru-RU" sz="2400" dirty="0"/>
              <a:t>	</a:t>
            </a:r>
            <a:r>
              <a:rPr lang="en-US" sz="2400" dirty="0" err="1"/>
              <a:t>t.test</a:t>
            </a:r>
            <a:r>
              <a:rPr lang="en-US" sz="2400" dirty="0"/>
              <a:t>(par1, par2, </a:t>
            </a:r>
            <a:r>
              <a:rPr lang="en-US" sz="2400" dirty="0" err="1"/>
              <a:t>var.equal</a:t>
            </a:r>
            <a:r>
              <a:rPr lang="en-US" sz="2400" dirty="0"/>
              <a:t>= F)</a:t>
            </a:r>
            <a:r>
              <a:rPr lang="ru-RU" sz="2400" dirty="0"/>
              <a:t> </a:t>
            </a:r>
            <a:r>
              <a:rPr lang="en-US" sz="2400" dirty="0"/>
              <a:t>| </a:t>
            </a:r>
            <a:r>
              <a:rPr lang="en-US" sz="2400" dirty="0" err="1"/>
              <a:t>t.test</a:t>
            </a:r>
            <a:r>
              <a:rPr lang="en-US" sz="2400" dirty="0"/>
              <a:t>(par1, par2, paired =T)</a:t>
            </a:r>
            <a:r>
              <a:rPr lang="ru-RU" sz="2400" dirty="0"/>
              <a:t> </a:t>
            </a:r>
          </a:p>
          <a:p>
            <a:r>
              <a:rPr lang="ru-RU" sz="2400" dirty="0"/>
              <a:t>2) Критерий Фишера на равенство дисперсий: </a:t>
            </a:r>
          </a:p>
          <a:p>
            <a:r>
              <a:rPr lang="ru-RU" sz="2400" dirty="0"/>
              <a:t>	</a:t>
            </a:r>
            <a:r>
              <a:rPr lang="en-US" sz="2400" dirty="0"/>
              <a:t> </a:t>
            </a:r>
            <a:r>
              <a:rPr lang="en-US" sz="2400" dirty="0" err="1"/>
              <a:t>var.test</a:t>
            </a:r>
            <a:r>
              <a:rPr lang="en-US" sz="2400" dirty="0"/>
              <a:t>(x, y) | </a:t>
            </a:r>
            <a:r>
              <a:rPr lang="en-US" sz="2400" dirty="0" err="1"/>
              <a:t>var.test</a:t>
            </a:r>
            <a:r>
              <a:rPr lang="en-US" sz="2400" dirty="0"/>
              <a:t>(x, y, ratio = 4)</a:t>
            </a:r>
            <a:endParaRPr lang="ru-RU" sz="2400" dirty="0"/>
          </a:p>
          <a:p>
            <a:r>
              <a:rPr lang="ru-RU" sz="2400" dirty="0"/>
              <a:t>3) Непараметрический тест сравнения средних </a:t>
            </a:r>
            <a:r>
              <a:rPr lang="ru-RU" sz="2400" dirty="0" err="1"/>
              <a:t>Уилкоксона</a:t>
            </a:r>
            <a:endParaRPr lang="ru-RU" sz="2400" dirty="0"/>
          </a:p>
          <a:p>
            <a:r>
              <a:rPr lang="ru-RU" sz="2400" dirty="0"/>
              <a:t>	</a:t>
            </a:r>
            <a:r>
              <a:rPr lang="en-US" sz="2400" dirty="0"/>
              <a:t> </a:t>
            </a:r>
            <a:r>
              <a:rPr lang="en-US" sz="2400" dirty="0" err="1"/>
              <a:t>wilcox.test</a:t>
            </a:r>
            <a:r>
              <a:rPr lang="en-US" sz="2400" dirty="0"/>
              <a:t>(x, y)</a:t>
            </a:r>
            <a:r>
              <a:rPr lang="ru-RU" sz="2400" dirty="0"/>
              <a:t> </a:t>
            </a:r>
            <a:r>
              <a:rPr lang="en-US" sz="2400" dirty="0"/>
              <a:t>| </a:t>
            </a:r>
            <a:r>
              <a:rPr lang="en-US" sz="2400" dirty="0" err="1"/>
              <a:t>wilcox.test</a:t>
            </a:r>
            <a:r>
              <a:rPr lang="en-US" sz="2400" dirty="0"/>
              <a:t>(x, y, mu = -2)</a:t>
            </a:r>
            <a:endParaRPr lang="ru-RU" sz="2400" dirty="0"/>
          </a:p>
          <a:p>
            <a:r>
              <a:rPr lang="ru-RU" sz="2400" dirty="0"/>
              <a:t>4) Непараметрический тест сравнения масштабов </a:t>
            </a:r>
            <a:r>
              <a:rPr lang="ru-RU" sz="2400" dirty="0" err="1"/>
              <a:t>Ансари</a:t>
            </a:r>
            <a:r>
              <a:rPr lang="ru-RU" sz="2400" dirty="0"/>
              <a:t>-Брэдли</a:t>
            </a:r>
          </a:p>
          <a:p>
            <a:r>
              <a:rPr lang="ru-RU" sz="2400" dirty="0"/>
              <a:t>	</a:t>
            </a:r>
            <a:r>
              <a:rPr lang="en-US" sz="2400" dirty="0"/>
              <a:t> </a:t>
            </a:r>
            <a:r>
              <a:rPr lang="en-US" sz="2400" dirty="0" err="1"/>
              <a:t>ansari.test</a:t>
            </a:r>
            <a:r>
              <a:rPr lang="en-US" sz="2400" dirty="0"/>
              <a:t>(x, y) | </a:t>
            </a:r>
            <a:r>
              <a:rPr lang="en-US" sz="2400" dirty="0" err="1"/>
              <a:t>ansari.test</a:t>
            </a:r>
            <a:r>
              <a:rPr lang="en-US" sz="2400" dirty="0"/>
              <a:t>(x, y, max=2)</a:t>
            </a:r>
            <a:endParaRPr lang="ru-RU" sz="2400" dirty="0"/>
          </a:p>
          <a:p>
            <a:endParaRPr lang="ru-RU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31827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91506" y="922063"/>
            <a:ext cx="8332454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/>
              <a:t>Задание: изучить данные в файле </a:t>
            </a:r>
            <a:r>
              <a:rPr lang="en-US" sz="2400" b="1" dirty="0"/>
              <a:t>DataDay2.csv:</a:t>
            </a:r>
            <a:endParaRPr lang="ru-RU" sz="2400" dirty="0"/>
          </a:p>
          <a:p>
            <a:pPr marL="342900" indent="-342900">
              <a:buAutoNum type="arabicParenR"/>
            </a:pPr>
            <a:r>
              <a:rPr lang="ru-RU" sz="2400" dirty="0"/>
              <a:t>Указать, есть ли параметры, которые распределены по нормальному закону;</a:t>
            </a:r>
          </a:p>
          <a:p>
            <a:pPr marL="342900" indent="-342900">
              <a:buAutoNum type="arabicParenR"/>
            </a:pPr>
            <a:r>
              <a:rPr lang="ru-RU" sz="2400" dirty="0"/>
              <a:t>Проверить средние и медианы на значимость;</a:t>
            </a:r>
            <a:endParaRPr lang="en-US" sz="2400" dirty="0"/>
          </a:p>
          <a:p>
            <a:pPr marL="342900" indent="-342900">
              <a:buFontTx/>
              <a:buAutoNum type="arabicParenR"/>
            </a:pPr>
            <a:r>
              <a:rPr lang="ru-RU" sz="2400" dirty="0"/>
              <a:t>Сказать, в каком регионе распределение выбросов СО2 наиболее близко к нормальному</a:t>
            </a:r>
            <a:r>
              <a:rPr lang="en-US" sz="2400" dirty="0"/>
              <a:t>;</a:t>
            </a:r>
          </a:p>
          <a:p>
            <a:pPr marL="342900" indent="-342900">
              <a:buFontTx/>
              <a:buAutoNum type="arabicParenR"/>
            </a:pPr>
            <a:r>
              <a:rPr lang="ru-RU" sz="2400" dirty="0"/>
              <a:t>Построить круговую диаграмму населения по регионам.</a:t>
            </a:r>
            <a:endParaRPr lang="en-US" sz="2400" dirty="0"/>
          </a:p>
          <a:p>
            <a:pPr marL="342900" indent="-342900">
              <a:buAutoNum type="arabicParenR"/>
            </a:pPr>
            <a:endParaRPr lang="ru-RU" dirty="0"/>
          </a:p>
        </p:txBody>
      </p:sp>
      <p:grpSp>
        <p:nvGrpSpPr>
          <p:cNvPr id="4" name="Группа 3"/>
          <p:cNvGrpSpPr/>
          <p:nvPr/>
        </p:nvGrpSpPr>
        <p:grpSpPr>
          <a:xfrm>
            <a:off x="240030" y="759941"/>
            <a:ext cx="8583930" cy="83408"/>
            <a:chOff x="240030" y="759941"/>
            <a:chExt cx="8583930" cy="83408"/>
          </a:xfrm>
        </p:grpSpPr>
        <p:cxnSp>
          <p:nvCxnSpPr>
            <p:cNvPr id="5" name="Прямая соединительная линия 4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Прямая соединительная линия 5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491506" y="135310"/>
            <a:ext cx="8504712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Задание</a:t>
            </a:r>
            <a:r>
              <a:rPr lang="en-US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 1</a:t>
            </a:r>
            <a:endParaRPr lang="ru-RU" sz="3600" b="1" dirty="0">
              <a:solidFill>
                <a:srgbClr val="0064B5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8456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40030" y="759941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504712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Работа с датой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411018" y="1061407"/>
            <a:ext cx="444731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Функция для преобразование в дату:</a:t>
            </a:r>
            <a:endParaRPr lang="en-US" dirty="0"/>
          </a:p>
          <a:p>
            <a:r>
              <a:rPr lang="en-US" dirty="0" err="1"/>
              <a:t>as.Date</a:t>
            </a:r>
            <a:r>
              <a:rPr lang="en-US" dirty="0"/>
              <a:t>(dates, format = "%m/%d/%y")</a:t>
            </a:r>
            <a:endParaRPr lang="ru-RU" dirty="0"/>
          </a:p>
          <a:p>
            <a:endParaRPr lang="ru-RU" dirty="0"/>
          </a:p>
          <a:p>
            <a:r>
              <a:rPr lang="ru-RU" dirty="0"/>
              <a:t>Форматирование даты</a:t>
            </a:r>
          </a:p>
          <a:p>
            <a:r>
              <a:rPr lang="en-US" dirty="0"/>
              <a:t>format(dates, "%a %b %d")</a:t>
            </a:r>
          </a:p>
          <a:p>
            <a:endParaRPr lang="en-US" dirty="0"/>
          </a:p>
          <a:p>
            <a:r>
              <a:rPr lang="ru-RU" dirty="0"/>
              <a:t>Операции над датой</a:t>
            </a:r>
          </a:p>
          <a:p>
            <a:r>
              <a:rPr lang="ru-RU" dirty="0"/>
              <a:t>+, -, </a:t>
            </a:r>
            <a:r>
              <a:rPr lang="en-US" dirty="0"/>
              <a:t>mean, max, min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Sys.time</a:t>
            </a:r>
            <a:r>
              <a:rPr lang="en-US" dirty="0"/>
              <a:t>()</a:t>
            </a:r>
          </a:p>
          <a:p>
            <a:r>
              <a:rPr lang="en-US" dirty="0" err="1"/>
              <a:t>Sys.Date</a:t>
            </a:r>
            <a:r>
              <a:rPr lang="en-US" dirty="0"/>
              <a:t>()</a:t>
            </a:r>
          </a:p>
        </p:txBody>
      </p:sp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3932757"/>
              </p:ext>
            </p:extLst>
          </p:nvPr>
        </p:nvGraphicFramePr>
        <p:xfrm>
          <a:off x="4457296" y="113041"/>
          <a:ext cx="4538922" cy="6726486"/>
        </p:xfrm>
        <a:graphic>
          <a:graphicData uri="http://schemas.openxmlformats.org/drawingml/2006/table">
            <a:tbl>
              <a:tblPr/>
              <a:tblGrid>
                <a:gridCol w="1512974">
                  <a:extLst>
                    <a:ext uri="{9D8B030D-6E8A-4147-A177-3AD203B41FA5}">
                      <a16:colId xmlns:a16="http://schemas.microsoft.com/office/drawing/2014/main" val="1173198550"/>
                    </a:ext>
                  </a:extLst>
                </a:gridCol>
                <a:gridCol w="1512974">
                  <a:extLst>
                    <a:ext uri="{9D8B030D-6E8A-4147-A177-3AD203B41FA5}">
                      <a16:colId xmlns:a16="http://schemas.microsoft.com/office/drawing/2014/main" val="3328670053"/>
                    </a:ext>
                  </a:extLst>
                </a:gridCol>
                <a:gridCol w="1512974">
                  <a:extLst>
                    <a:ext uri="{9D8B030D-6E8A-4147-A177-3AD203B41FA5}">
                      <a16:colId xmlns:a16="http://schemas.microsoft.com/office/drawing/2014/main" val="4170489338"/>
                    </a:ext>
                  </a:extLst>
                </a:gridCol>
              </a:tblGrid>
              <a:tr h="166461"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Conversion specification</a:t>
                      </a:r>
                    </a:p>
                  </a:txBody>
                  <a:tcPr marL="17199" marR="17199" marT="17199" marB="17199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Description</a:t>
                      </a:r>
                    </a:p>
                  </a:txBody>
                  <a:tcPr marL="17199" marR="17199" marT="17199" marB="17199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Example</a:t>
                      </a:r>
                    </a:p>
                  </a:txBody>
                  <a:tcPr marL="17199" marR="17199" marT="17199" marB="17199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6871916"/>
                  </a:ext>
                </a:extLst>
              </a:tr>
              <a:tr h="166461"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%a</a:t>
                      </a:r>
                    </a:p>
                  </a:txBody>
                  <a:tcPr marL="17199" marR="17199" marT="17199" marB="17199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Abbreviated weekday</a:t>
                      </a:r>
                    </a:p>
                  </a:txBody>
                  <a:tcPr marL="17199" marR="17199" marT="17199" marB="17199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Sun, Thu</a:t>
                      </a:r>
                    </a:p>
                  </a:txBody>
                  <a:tcPr marL="17199" marR="17199" marT="17199" marB="17199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517436"/>
                  </a:ext>
                </a:extLst>
              </a:tr>
              <a:tr h="166461"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%A</a:t>
                      </a:r>
                    </a:p>
                  </a:txBody>
                  <a:tcPr marL="17199" marR="17199" marT="17199" marB="17199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Full weekday</a:t>
                      </a:r>
                    </a:p>
                  </a:txBody>
                  <a:tcPr marL="17199" marR="17199" marT="17199" marB="17199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Sunday, Thursday</a:t>
                      </a:r>
                    </a:p>
                  </a:txBody>
                  <a:tcPr marL="17199" marR="17199" marT="17199" marB="17199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3333055"/>
                  </a:ext>
                </a:extLst>
              </a:tr>
              <a:tr h="166461"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%b or %h</a:t>
                      </a:r>
                    </a:p>
                  </a:txBody>
                  <a:tcPr marL="17199" marR="17199" marT="17199" marB="17199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Abbreviated month</a:t>
                      </a:r>
                    </a:p>
                  </a:txBody>
                  <a:tcPr marL="17199" marR="17199" marT="17199" marB="17199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May, Jul</a:t>
                      </a:r>
                    </a:p>
                  </a:txBody>
                  <a:tcPr marL="17199" marR="17199" marT="17199" marB="17199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9068497"/>
                  </a:ext>
                </a:extLst>
              </a:tr>
              <a:tr h="166461"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%B</a:t>
                      </a:r>
                    </a:p>
                  </a:txBody>
                  <a:tcPr marL="17199" marR="17199" marT="17199" marB="17199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Full month</a:t>
                      </a:r>
                    </a:p>
                  </a:txBody>
                  <a:tcPr marL="17199" marR="17199" marT="17199" marB="17199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May, July</a:t>
                      </a:r>
                    </a:p>
                  </a:txBody>
                  <a:tcPr marL="17199" marR="17199" marT="17199" marB="17199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7271970"/>
                  </a:ext>
                </a:extLst>
              </a:tr>
              <a:tr h="287933"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%d</a:t>
                      </a:r>
                    </a:p>
                  </a:txBody>
                  <a:tcPr marL="17199" marR="17199" marT="17199" marB="17199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Day of the month</a:t>
                      </a:r>
                      <a:br>
                        <a:rPr lang="en-US" sz="1100" dirty="0">
                          <a:effectLst/>
                        </a:rPr>
                      </a:br>
                      <a:r>
                        <a:rPr lang="en-US" sz="1100" dirty="0">
                          <a:effectLst/>
                        </a:rPr>
                        <a:t>01-31</a:t>
                      </a:r>
                    </a:p>
                  </a:txBody>
                  <a:tcPr marL="17199" marR="17199" marT="17199" marB="17199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27, 07</a:t>
                      </a:r>
                    </a:p>
                  </a:txBody>
                  <a:tcPr marL="17199" marR="17199" marT="17199" marB="17199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4875691"/>
                  </a:ext>
                </a:extLst>
              </a:tr>
              <a:tr h="287933"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%j</a:t>
                      </a:r>
                    </a:p>
                  </a:txBody>
                  <a:tcPr marL="17199" marR="17199" marT="17199" marB="17199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Day of the year</a:t>
                      </a:r>
                      <a:br>
                        <a:rPr lang="en-US" sz="1100" dirty="0">
                          <a:effectLst/>
                        </a:rPr>
                      </a:br>
                      <a:r>
                        <a:rPr lang="en-US" sz="1100" dirty="0">
                          <a:effectLst/>
                        </a:rPr>
                        <a:t>001-366</a:t>
                      </a:r>
                    </a:p>
                  </a:txBody>
                  <a:tcPr marL="17199" marR="17199" marT="17199" marB="17199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148, 188</a:t>
                      </a:r>
                    </a:p>
                  </a:txBody>
                  <a:tcPr marL="17199" marR="17199" marT="17199" marB="17199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1361380"/>
                  </a:ext>
                </a:extLst>
              </a:tr>
              <a:tr h="287933"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%m</a:t>
                      </a:r>
                    </a:p>
                  </a:txBody>
                  <a:tcPr marL="17199" marR="17199" marT="17199" marB="17199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Month</a:t>
                      </a:r>
                      <a:br>
                        <a:rPr lang="en-US" sz="1100" dirty="0">
                          <a:effectLst/>
                        </a:rPr>
                      </a:br>
                      <a:r>
                        <a:rPr lang="en-US" sz="1100" dirty="0">
                          <a:effectLst/>
                        </a:rPr>
                        <a:t>01-12</a:t>
                      </a:r>
                    </a:p>
                  </a:txBody>
                  <a:tcPr marL="17199" marR="17199" marT="17199" marB="17199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05, 07</a:t>
                      </a:r>
                    </a:p>
                  </a:txBody>
                  <a:tcPr marL="17199" marR="17199" marT="17199" marB="17199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5787007"/>
                  </a:ext>
                </a:extLst>
              </a:tr>
              <a:tr h="409404"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%U</a:t>
                      </a:r>
                    </a:p>
                  </a:txBody>
                  <a:tcPr marL="17199" marR="17199" marT="17199" marB="17199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Week</a:t>
                      </a:r>
                      <a:br>
                        <a:rPr lang="en-US" sz="1100" dirty="0">
                          <a:effectLst/>
                        </a:rPr>
                      </a:br>
                      <a:r>
                        <a:rPr lang="en-US" sz="1100" dirty="0">
                          <a:effectLst/>
                        </a:rPr>
                        <a:t>01-53</a:t>
                      </a:r>
                      <a:br>
                        <a:rPr lang="en-US" sz="1100" dirty="0">
                          <a:effectLst/>
                        </a:rPr>
                      </a:br>
                      <a:r>
                        <a:rPr lang="en-US" sz="1100" dirty="0">
                          <a:effectLst/>
                        </a:rPr>
                        <a:t>with Sunday as first day of the week</a:t>
                      </a:r>
                    </a:p>
                  </a:txBody>
                  <a:tcPr marL="17199" marR="17199" marT="17199" marB="17199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22, 27</a:t>
                      </a:r>
                    </a:p>
                  </a:txBody>
                  <a:tcPr marL="17199" marR="17199" marT="17199" marB="17199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5481149"/>
                  </a:ext>
                </a:extLst>
              </a:tr>
              <a:tr h="409404"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%w</a:t>
                      </a:r>
                    </a:p>
                  </a:txBody>
                  <a:tcPr marL="17199" marR="17199" marT="17199" marB="17199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Weekday</a:t>
                      </a:r>
                      <a:br>
                        <a:rPr lang="en-US" sz="1100" dirty="0">
                          <a:effectLst/>
                        </a:rPr>
                      </a:br>
                      <a:r>
                        <a:rPr lang="en-US" sz="1100" dirty="0">
                          <a:effectLst/>
                        </a:rPr>
                        <a:t>0-6</a:t>
                      </a:r>
                      <a:br>
                        <a:rPr lang="en-US" sz="1100" dirty="0">
                          <a:effectLst/>
                        </a:rPr>
                      </a:br>
                      <a:r>
                        <a:rPr lang="en-US" sz="1100" dirty="0">
                          <a:effectLst/>
                        </a:rPr>
                        <a:t>Sunday is 0</a:t>
                      </a:r>
                    </a:p>
                  </a:txBody>
                  <a:tcPr marL="17199" marR="17199" marT="17199" marB="17199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0, 4</a:t>
                      </a:r>
                    </a:p>
                  </a:txBody>
                  <a:tcPr marL="17199" marR="17199" marT="17199" marB="17199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3072363"/>
                  </a:ext>
                </a:extLst>
              </a:tr>
              <a:tr h="530877"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%W</a:t>
                      </a:r>
                    </a:p>
                  </a:txBody>
                  <a:tcPr marL="17199" marR="17199" marT="17199" marB="17199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Week</a:t>
                      </a:r>
                      <a:br>
                        <a:rPr lang="en-US" sz="1100" dirty="0">
                          <a:effectLst/>
                        </a:rPr>
                      </a:br>
                      <a:r>
                        <a:rPr lang="en-US" sz="1100" dirty="0">
                          <a:effectLst/>
                        </a:rPr>
                        <a:t>00-53</a:t>
                      </a:r>
                      <a:br>
                        <a:rPr lang="en-US" sz="1100" dirty="0">
                          <a:effectLst/>
                        </a:rPr>
                      </a:br>
                      <a:r>
                        <a:rPr lang="en-US" sz="1100" dirty="0">
                          <a:effectLst/>
                        </a:rPr>
                        <a:t>with Monday as first day of the week</a:t>
                      </a:r>
                    </a:p>
                  </a:txBody>
                  <a:tcPr marL="17199" marR="17199" marT="17199" marB="17199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21, 27</a:t>
                      </a:r>
                    </a:p>
                  </a:txBody>
                  <a:tcPr marL="17199" marR="17199" marT="17199" marB="17199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0192671"/>
                  </a:ext>
                </a:extLst>
              </a:tr>
              <a:tr h="166461"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%x</a:t>
                      </a:r>
                    </a:p>
                  </a:txBody>
                  <a:tcPr marL="17199" marR="17199" marT="17199" marB="17199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Date, locale-specific</a:t>
                      </a:r>
                    </a:p>
                  </a:txBody>
                  <a:tcPr marL="17199" marR="17199" marT="17199" marB="17199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effectLst/>
                      </a:endParaRPr>
                    </a:p>
                  </a:txBody>
                  <a:tcPr marL="17199" marR="17199" marT="17199" marB="17199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7006272"/>
                  </a:ext>
                </a:extLst>
              </a:tr>
              <a:tr h="287933"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%y</a:t>
                      </a:r>
                    </a:p>
                  </a:txBody>
                  <a:tcPr marL="17199" marR="17199" marT="17199" marB="17199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Year without century</a:t>
                      </a:r>
                      <a:br>
                        <a:rPr lang="en-US" sz="1100" dirty="0">
                          <a:effectLst/>
                        </a:rPr>
                      </a:br>
                      <a:r>
                        <a:rPr lang="en-US" sz="1100" dirty="0">
                          <a:effectLst/>
                        </a:rPr>
                        <a:t>00-99</a:t>
                      </a:r>
                    </a:p>
                  </a:txBody>
                  <a:tcPr marL="17199" marR="17199" marT="17199" marB="17199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84, 05</a:t>
                      </a:r>
                    </a:p>
                  </a:txBody>
                  <a:tcPr marL="17199" marR="17199" marT="17199" marB="17199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675057"/>
                  </a:ext>
                </a:extLst>
              </a:tr>
              <a:tr h="530877"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%Y</a:t>
                      </a:r>
                    </a:p>
                  </a:txBody>
                  <a:tcPr marL="17199" marR="17199" marT="17199" marB="17199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Year with century</a:t>
                      </a:r>
                      <a:br>
                        <a:rPr lang="en-US" sz="1100" dirty="0">
                          <a:effectLst/>
                        </a:rPr>
                      </a:br>
                      <a:r>
                        <a:rPr lang="en-US" sz="1100" dirty="0">
                          <a:effectLst/>
                        </a:rPr>
                        <a:t>on input:</a:t>
                      </a:r>
                      <a:br>
                        <a:rPr lang="en-US" sz="1100" dirty="0">
                          <a:effectLst/>
                        </a:rPr>
                      </a:br>
                      <a:r>
                        <a:rPr lang="en-US" sz="1100" dirty="0">
                          <a:effectLst/>
                        </a:rPr>
                        <a:t>00 to 68 prefixed by 20</a:t>
                      </a:r>
                      <a:br>
                        <a:rPr lang="en-US" sz="1100" dirty="0">
                          <a:effectLst/>
                        </a:rPr>
                      </a:br>
                      <a:r>
                        <a:rPr lang="en-US" sz="1100" dirty="0">
                          <a:effectLst/>
                        </a:rPr>
                        <a:t>69 to 99 prefixed by 19</a:t>
                      </a:r>
                    </a:p>
                  </a:txBody>
                  <a:tcPr marL="17199" marR="17199" marT="17199" marB="17199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1984, 2005</a:t>
                      </a:r>
                    </a:p>
                  </a:txBody>
                  <a:tcPr marL="17199" marR="17199" marT="17199" marB="17199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365110"/>
                  </a:ext>
                </a:extLst>
              </a:tr>
              <a:tr h="166461"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%C</a:t>
                      </a:r>
                    </a:p>
                  </a:txBody>
                  <a:tcPr marL="17199" marR="17199" marT="17199" marB="17199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Century</a:t>
                      </a:r>
                    </a:p>
                  </a:txBody>
                  <a:tcPr marL="17199" marR="17199" marT="17199" marB="17199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19, 20</a:t>
                      </a:r>
                    </a:p>
                  </a:txBody>
                  <a:tcPr marL="17199" marR="17199" marT="17199" marB="17199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3672142"/>
                  </a:ext>
                </a:extLst>
              </a:tr>
              <a:tr h="166461"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%D</a:t>
                      </a:r>
                    </a:p>
                  </a:txBody>
                  <a:tcPr marL="17199" marR="17199" marT="17199" marB="17199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Date formatted %m/%d/%y</a:t>
                      </a:r>
                    </a:p>
                  </a:txBody>
                  <a:tcPr marL="17199" marR="17199" marT="17199" marB="17199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05/27/84, 07/07/05</a:t>
                      </a:r>
                    </a:p>
                  </a:txBody>
                  <a:tcPr marL="17199" marR="17199" marT="17199" marB="17199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2477689"/>
                  </a:ext>
                </a:extLst>
              </a:tr>
              <a:tr h="409404"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%u</a:t>
                      </a:r>
                    </a:p>
                  </a:txBody>
                  <a:tcPr marL="17199" marR="17199" marT="17199" marB="17199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Weekday</a:t>
                      </a:r>
                      <a:br>
                        <a:rPr lang="en-US" sz="1100" dirty="0">
                          <a:effectLst/>
                        </a:rPr>
                      </a:br>
                      <a:r>
                        <a:rPr lang="en-US" sz="1100" dirty="0">
                          <a:effectLst/>
                        </a:rPr>
                        <a:t>1-7</a:t>
                      </a:r>
                      <a:br>
                        <a:rPr lang="en-US" sz="1100" dirty="0">
                          <a:effectLst/>
                        </a:rPr>
                      </a:br>
                      <a:r>
                        <a:rPr lang="en-US" sz="1100" dirty="0">
                          <a:effectLst/>
                        </a:rPr>
                        <a:t>Monday is 1</a:t>
                      </a:r>
                    </a:p>
                  </a:txBody>
                  <a:tcPr marL="17199" marR="17199" marT="17199" marB="17199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7, 4</a:t>
                      </a:r>
                    </a:p>
                  </a:txBody>
                  <a:tcPr marL="17199" marR="17199" marT="17199" marB="17199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7971398"/>
                  </a:ext>
                </a:extLst>
              </a:tr>
            </a:tbl>
          </a:graphicData>
        </a:graphic>
      </p:graphicFrame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2797175" y="1828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5190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40030" y="759941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504712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Временные ряды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678873" y="1147726"/>
            <a:ext cx="4572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/>
              <a:t>ts</a:t>
            </a:r>
            <a:r>
              <a:rPr lang="en-US" dirty="0"/>
              <a:t>(</a:t>
            </a:r>
            <a:r>
              <a:rPr lang="en-US" dirty="0" err="1"/>
              <a:t>df</a:t>
            </a:r>
            <a:r>
              <a:rPr lang="en-US" dirty="0"/>
              <a:t>, frequency = </a:t>
            </a:r>
            <a:r>
              <a:rPr lang="en-US" dirty="0" err="1"/>
              <a:t>num</a:t>
            </a:r>
            <a:r>
              <a:rPr lang="en-US" dirty="0"/>
              <a:t>, start = </a:t>
            </a:r>
            <a:r>
              <a:rPr lang="en-US" dirty="0" err="1"/>
              <a:t>seq</a:t>
            </a:r>
            <a:r>
              <a:rPr lang="en-US" dirty="0"/>
              <a:t>) – </a:t>
            </a:r>
            <a:r>
              <a:rPr lang="ru-RU" dirty="0"/>
              <a:t>создание временного ряда</a:t>
            </a:r>
          </a:p>
          <a:p>
            <a:endParaRPr lang="ru-RU" dirty="0"/>
          </a:p>
          <a:p>
            <a:r>
              <a:rPr lang="ru-RU" dirty="0"/>
              <a:t>Декомпозиция на тренд, сезонную и случайную составляющие </a:t>
            </a:r>
          </a:p>
          <a:p>
            <a:r>
              <a:rPr lang="en-US" dirty="0"/>
              <a:t>decompose(TS)</a:t>
            </a:r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Автокорреляция </a:t>
            </a:r>
          </a:p>
          <a:p>
            <a:r>
              <a:rPr lang="en-US" dirty="0" err="1"/>
              <a:t>acf</a:t>
            </a:r>
            <a:r>
              <a:rPr lang="en-US" dirty="0"/>
              <a:t>(TS, </a:t>
            </a:r>
            <a:r>
              <a:rPr lang="en-US" dirty="0" err="1"/>
              <a:t>lag.max</a:t>
            </a:r>
            <a:r>
              <a:rPr lang="en-US" dirty="0"/>
              <a:t> = 20)</a:t>
            </a:r>
            <a:endParaRPr lang="ru-RU" dirty="0"/>
          </a:p>
          <a:p>
            <a:r>
              <a:rPr lang="ru-RU" dirty="0"/>
              <a:t>Проверка гипотезы </a:t>
            </a:r>
          </a:p>
          <a:p>
            <a:r>
              <a:rPr lang="en-US" dirty="0" err="1"/>
              <a:t>Box.test</a:t>
            </a:r>
            <a:r>
              <a:rPr lang="en-US" dirty="0"/>
              <a:t>(TS, lag=20, type="</a:t>
            </a:r>
            <a:r>
              <a:rPr lang="en-US" dirty="0" err="1"/>
              <a:t>Ljung</a:t>
            </a:r>
            <a:r>
              <a:rPr lang="en-US" dirty="0"/>
              <a:t>-Box")</a:t>
            </a:r>
            <a:endParaRPr lang="ru-RU" dirty="0"/>
          </a:p>
          <a:p>
            <a:endParaRPr lang="ru-RU" dirty="0"/>
          </a:p>
          <a:p>
            <a:r>
              <a:rPr lang="ru-RU" dirty="0"/>
              <a:t>Изображение приращений </a:t>
            </a:r>
          </a:p>
          <a:p>
            <a:r>
              <a:rPr lang="en-US" dirty="0"/>
              <a:t>diff(TS)</a:t>
            </a:r>
            <a:endParaRPr lang="ru-RU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2794" y="922063"/>
            <a:ext cx="3143986" cy="2680119"/>
          </a:xfrm>
          <a:prstGeom prst="rect">
            <a:avLst/>
          </a:prstGeom>
        </p:spPr>
      </p:pic>
      <p:sp>
        <p:nvSpPr>
          <p:cNvPr id="15" name="Прямоугольник 14"/>
          <p:cNvSpPr/>
          <p:nvPr/>
        </p:nvSpPr>
        <p:spPr>
          <a:xfrm>
            <a:off x="5250873" y="3680895"/>
            <a:ext cx="377644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Прогноз</a:t>
            </a:r>
          </a:p>
          <a:p>
            <a:r>
              <a:rPr lang="en-US" dirty="0"/>
              <a:t>model &lt;- </a:t>
            </a:r>
            <a:r>
              <a:rPr lang="en-US" dirty="0" err="1"/>
              <a:t>arima</a:t>
            </a:r>
            <a:r>
              <a:rPr lang="en-US" dirty="0"/>
              <a:t>(TS, order = c(2,1,1))</a:t>
            </a:r>
            <a:endParaRPr lang="ru-RU" dirty="0"/>
          </a:p>
          <a:p>
            <a:r>
              <a:rPr lang="en-US" dirty="0" err="1"/>
              <a:t>forec</a:t>
            </a:r>
            <a:r>
              <a:rPr lang="en-US" dirty="0"/>
              <a:t> &lt;- forecast(model, h = 10)</a:t>
            </a:r>
            <a:endParaRPr lang="ru-RU" dirty="0"/>
          </a:p>
          <a:p>
            <a:endParaRPr lang="ru-RU" dirty="0"/>
          </a:p>
        </p:txBody>
      </p:sp>
      <p:pic>
        <p:nvPicPr>
          <p:cNvPr id="18" name="Рисунок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7983" y="4692073"/>
            <a:ext cx="2413608" cy="2057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541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40030" y="759941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504712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Задание 2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74140" y="922063"/>
            <a:ext cx="864982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/>
          </a:p>
          <a:p>
            <a:pPr marL="457200" indent="-457200">
              <a:buAutoNum type="arabicPeriod"/>
            </a:pPr>
            <a:endParaRPr lang="en-US" sz="24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74140" y="922063"/>
            <a:ext cx="864982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ru-RU" sz="2400" dirty="0"/>
              <a:t>Загрузить данные по гриппу в мире </a:t>
            </a:r>
            <a:r>
              <a:rPr lang="en-US" sz="2400" dirty="0">
                <a:hlinkClick r:id="rId3"/>
              </a:rPr>
              <a:t>http</a:t>
            </a:r>
            <a:r>
              <a:rPr lang="en-US" sz="2400">
                <a:hlinkClick r:id="rId3"/>
              </a:rPr>
              <a:t>://www.google.org/flutrends/about/data/flu/data.txt</a:t>
            </a:r>
            <a:r>
              <a:rPr lang="ru-RU" sz="2400" dirty="0"/>
              <a:t>.</a:t>
            </a:r>
          </a:p>
          <a:p>
            <a:pPr marL="457200" indent="-457200">
              <a:buAutoNum type="arabicPeriod"/>
            </a:pPr>
            <a:r>
              <a:rPr lang="ru-RU" sz="2400" dirty="0"/>
              <a:t>Отобразить временную динамику гриппа в Украине и Польше на одном графике.</a:t>
            </a:r>
          </a:p>
          <a:p>
            <a:pPr marL="457200" indent="-457200">
              <a:buAutoNum type="arabicPeriod"/>
            </a:pPr>
            <a:r>
              <a:rPr lang="ru-RU" sz="2400" dirty="0"/>
              <a:t>Сделать аналогичный анализ временного ряда для Польши. </a:t>
            </a:r>
          </a:p>
          <a:p>
            <a:pPr marL="457200" indent="-457200">
              <a:buAutoNum type="arabicPeriod"/>
            </a:pPr>
            <a:r>
              <a:rPr lang="ru-RU" sz="2400" dirty="0"/>
              <a:t>Отобразить корреляционную матрицу для стран, используя функцию </a:t>
            </a:r>
            <a:r>
              <a:rPr lang="en-US" sz="2400" dirty="0" err="1"/>
              <a:t>corrplot</a:t>
            </a:r>
            <a:r>
              <a:rPr lang="en-US" sz="2400" dirty="0"/>
              <a:t>(</a:t>
            </a:r>
            <a:r>
              <a:rPr lang="en-US" sz="2400" dirty="0" err="1"/>
              <a:t>cor</a:t>
            </a:r>
            <a:r>
              <a:rPr lang="en-US" sz="2400" dirty="0"/>
              <a:t>(</a:t>
            </a:r>
            <a:r>
              <a:rPr lang="en-US" sz="2400" dirty="0" err="1"/>
              <a:t>df</a:t>
            </a:r>
            <a:r>
              <a:rPr lang="en-US" sz="2400" dirty="0"/>
              <a:t>), order = "AOE") </a:t>
            </a:r>
            <a:r>
              <a:rPr lang="ru-RU" sz="2400" dirty="0"/>
              <a:t>библиотеки </a:t>
            </a:r>
            <a:r>
              <a:rPr lang="en-US" sz="2400" dirty="0"/>
              <a:t>library(</a:t>
            </a:r>
            <a:r>
              <a:rPr lang="en-US" sz="2400" dirty="0" err="1"/>
              <a:t>corrplot</a:t>
            </a:r>
            <a:r>
              <a:rPr lang="en-US" sz="2400" dirty="0"/>
              <a:t>)</a:t>
            </a:r>
          </a:p>
          <a:p>
            <a:pPr marL="457200" indent="-457200">
              <a:buFontTx/>
              <a:buAutoNum type="arabicPeriod"/>
            </a:pPr>
            <a:endParaRPr lang="en-US" sz="2400" dirty="0"/>
          </a:p>
          <a:p>
            <a:pPr marL="457200" indent="-457200">
              <a:buAutoNum type="arabicPeriod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57961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40030" y="759941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504712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Задание 3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74140" y="922063"/>
            <a:ext cx="864982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ru-RU" sz="2400" dirty="0"/>
              <a:t>Загрузить данные из файла </a:t>
            </a:r>
            <a:r>
              <a:rPr lang="en-US" sz="2400" dirty="0"/>
              <a:t>Day</a:t>
            </a:r>
            <a:r>
              <a:rPr lang="ru-RU" sz="2400" dirty="0"/>
              <a:t>5</a:t>
            </a:r>
            <a:r>
              <a:rPr lang="en-US" sz="2400" dirty="0"/>
              <a:t>-</a:t>
            </a:r>
            <a:r>
              <a:rPr lang="en-US" sz="2400" dirty="0" err="1"/>
              <a:t>EUR_USD.csv</a:t>
            </a:r>
            <a:r>
              <a:rPr lang="ru-RU" sz="2400" dirty="0"/>
              <a:t>, ознакомиться со структурой. В наборе находится ежедневная информация о котировке валютной пары </a:t>
            </a:r>
            <a:r>
              <a:rPr lang="en-US" sz="2400" dirty="0"/>
              <a:t>EUR_USD</a:t>
            </a:r>
            <a:r>
              <a:rPr lang="ru-RU" sz="2400" dirty="0"/>
              <a:t>.</a:t>
            </a:r>
          </a:p>
          <a:p>
            <a:pPr marL="457200" indent="-457200">
              <a:buAutoNum type="arabicPeriod"/>
            </a:pPr>
            <a:r>
              <a:rPr lang="ru-RU" sz="2400" dirty="0"/>
              <a:t>Изобразить временные ряды данных по цене, минимальной и максимальной цене за день.</a:t>
            </a:r>
          </a:p>
          <a:p>
            <a:pPr marL="457200" indent="-457200">
              <a:buAutoNum type="arabicPeriod"/>
            </a:pPr>
            <a:r>
              <a:rPr lang="ru-RU" sz="2400" dirty="0"/>
              <a:t>Есть ли сезонные колебания? Отобразить графики, исключая сезонные колебания, если они есть.</a:t>
            </a:r>
          </a:p>
          <a:p>
            <a:pPr marL="457200" indent="-457200">
              <a:buFontTx/>
              <a:buAutoNum type="arabicPeriod"/>
            </a:pPr>
            <a:r>
              <a:rPr lang="ru-RU" sz="2400" dirty="0"/>
              <a:t>Спрогнозировать котировку пары на неделю вперед (используя регрессию и модель </a:t>
            </a:r>
            <a:r>
              <a:rPr lang="ru-RU" sz="2400" dirty="0" err="1"/>
              <a:t>арима</a:t>
            </a:r>
            <a:r>
              <a:rPr lang="ru-RU" sz="2400" dirty="0"/>
              <a:t>). Какое качество прогноза? </a:t>
            </a:r>
            <a:endParaRPr lang="en-US" sz="2400" dirty="0"/>
          </a:p>
          <a:p>
            <a:pPr marL="457200" indent="-457200">
              <a:buFontTx/>
              <a:buAutoNum type="arabicPeriod"/>
            </a:pPr>
            <a:endParaRPr lang="en-US" sz="2400" dirty="0"/>
          </a:p>
          <a:p>
            <a:pPr marL="457200" indent="-457200">
              <a:buFontTx/>
              <a:buAutoNum type="arabicPeriod"/>
            </a:pPr>
            <a:endParaRPr lang="en-US" sz="2400" dirty="0"/>
          </a:p>
          <a:p>
            <a:pPr marL="457200" indent="-457200">
              <a:buAutoNum type="arabicPeriod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07373560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6523</TotalTime>
  <Words>490</Words>
  <Application>Microsoft Macintosh PowerPoint</Application>
  <PresentationFormat>Экран (4:3)</PresentationFormat>
  <Paragraphs>124</Paragraphs>
  <Slides>7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 2</vt:lpstr>
      <vt:lpstr>HDOfficeLightV0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– язык R</dc:title>
  <dc:creator>Dima</dc:creator>
  <cp:lastModifiedBy>Microsoft Office User</cp:lastModifiedBy>
  <cp:revision>53</cp:revision>
  <dcterms:created xsi:type="dcterms:W3CDTF">2017-11-07T18:16:56Z</dcterms:created>
  <dcterms:modified xsi:type="dcterms:W3CDTF">2019-09-22T19:13:13Z</dcterms:modified>
</cp:coreProperties>
</file>