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8"/>
  </p:notesMasterIdLst>
  <p:sldIdLst>
    <p:sldId id="280" r:id="rId2"/>
    <p:sldId id="277" r:id="rId3"/>
    <p:sldId id="278" r:id="rId4"/>
    <p:sldId id="279" r:id="rId5"/>
    <p:sldId id="281" r:id="rId6"/>
    <p:sldId id="282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3" autoAdjust="0"/>
    <p:restoredTop sz="94660"/>
  </p:normalViewPr>
  <p:slideViewPr>
    <p:cSldViewPr snapToGrid="0">
      <p:cViewPr varScale="1">
        <p:scale>
          <a:sx n="93" d="100"/>
          <a:sy n="93" d="100"/>
        </p:scale>
        <p:origin x="152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16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72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720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92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29.09.2018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29.09.2018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29.09.2018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29.09.2018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29.09.2018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29.09.2018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29.09.2018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29.09.2018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29.09.2018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29.09.2018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29.09.2018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29.09.2018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</a:t>
            </a:r>
            <a:r>
              <a:rPr lang="en-US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1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Изучить данные в файлах </a:t>
            </a:r>
            <a:r>
              <a:rPr lang="en-US" sz="2400" b="1" dirty="0" smtClean="0"/>
              <a:t>Day</a:t>
            </a:r>
            <a:r>
              <a:rPr lang="ru-RU" sz="2400" b="1" dirty="0" smtClean="0"/>
              <a:t>4</a:t>
            </a:r>
            <a:r>
              <a:rPr lang="en-US" sz="2400" b="1" dirty="0" smtClean="0"/>
              <a:t>-1.csv </a:t>
            </a:r>
            <a:r>
              <a:rPr lang="ru-RU" sz="2400" b="1" dirty="0" smtClean="0"/>
              <a:t>и </a:t>
            </a:r>
            <a:r>
              <a:rPr lang="en-US" sz="2400" b="1" dirty="0" smtClean="0"/>
              <a:t>Day</a:t>
            </a:r>
            <a:r>
              <a:rPr lang="ru-RU" sz="2400" b="1" dirty="0" smtClean="0"/>
              <a:t>4</a:t>
            </a:r>
            <a:r>
              <a:rPr lang="en-US" sz="2400" b="1" dirty="0" smtClean="0"/>
              <a:t>-2.csv </a:t>
            </a:r>
            <a:r>
              <a:rPr lang="ru-RU" sz="2400" b="1" dirty="0" smtClean="0"/>
              <a:t>и выполнить задания: 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Исследовать коэффициент корреляции для каждого набора</a:t>
            </a:r>
            <a:r>
              <a:rPr lang="en-US" sz="2400" dirty="0"/>
              <a:t>;</a:t>
            </a:r>
            <a:endParaRPr lang="ru-RU" sz="2400" dirty="0" smtClean="0"/>
          </a:p>
          <a:p>
            <a:pPr marL="457200" indent="-457200">
              <a:buAutoNum type="arabicPeriod"/>
            </a:pPr>
            <a:r>
              <a:rPr lang="ru-RU" sz="2400" dirty="0" smtClean="0"/>
              <a:t>Построить графики рассеивания</a:t>
            </a:r>
            <a:r>
              <a:rPr lang="en-US" sz="2400" dirty="0" smtClean="0"/>
              <a:t>;</a:t>
            </a:r>
            <a:endParaRPr lang="ru-RU" sz="2400" dirty="0" smtClean="0"/>
          </a:p>
          <a:p>
            <a:pPr marL="457200" indent="-457200">
              <a:buAutoNum type="arabicPeriod"/>
            </a:pPr>
            <a:r>
              <a:rPr lang="ru-RU" sz="2400" dirty="0" smtClean="0"/>
              <a:t>Построить наиболее подходящую функцию регрессии </a:t>
            </a:r>
            <a:r>
              <a:rPr lang="en-US" sz="2400" dirty="0" smtClean="0"/>
              <a:t>par2=f(par1).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228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Одномерные статистические тесты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ru-RU" sz="2400" dirty="0" smtClean="0"/>
              <a:t>Тест Стьюдента характеристики мат. ожидания распределения:</a:t>
            </a:r>
          </a:p>
          <a:p>
            <a:r>
              <a:rPr lang="ru-RU" sz="2400" dirty="0" smtClean="0"/>
              <a:t>	</a:t>
            </a:r>
            <a:r>
              <a:rPr lang="en-US" sz="2400" dirty="0" err="1" smtClean="0"/>
              <a:t>t.test</a:t>
            </a:r>
            <a:r>
              <a:rPr lang="en-US" sz="2400" dirty="0" smtClean="0"/>
              <a:t>(salary</a:t>
            </a:r>
            <a:r>
              <a:rPr lang="en-US" sz="2400" dirty="0"/>
              <a:t>, mu=32</a:t>
            </a:r>
            <a:r>
              <a:rPr lang="en-US" sz="2400" dirty="0" smtClean="0"/>
              <a:t>)</a:t>
            </a:r>
            <a:endParaRPr lang="ru-RU" sz="2400" dirty="0" smtClean="0"/>
          </a:p>
          <a:p>
            <a:r>
              <a:rPr lang="ru-RU" sz="2400" dirty="0" smtClean="0"/>
              <a:t>2) Тест </a:t>
            </a:r>
            <a:r>
              <a:rPr lang="ru-RU" sz="2400" dirty="0" err="1" smtClean="0"/>
              <a:t>Уилкоксона</a:t>
            </a:r>
            <a:r>
              <a:rPr lang="ru-RU" sz="2400" dirty="0" smtClean="0"/>
              <a:t> характеристики медианы распределения: </a:t>
            </a:r>
          </a:p>
          <a:p>
            <a:r>
              <a:rPr lang="ru-RU" sz="2400" dirty="0" smtClean="0"/>
              <a:t>	</a:t>
            </a:r>
            <a:r>
              <a:rPr lang="en-US" sz="2400" dirty="0" err="1" smtClean="0"/>
              <a:t>wilcox.test</a:t>
            </a:r>
            <a:r>
              <a:rPr lang="en-US" sz="2400" dirty="0" smtClean="0"/>
              <a:t>(salary2</a:t>
            </a:r>
            <a:r>
              <a:rPr lang="en-US" sz="2400" dirty="0"/>
              <a:t>, mu=median(salary2), </a:t>
            </a:r>
            <a:r>
              <a:rPr lang="ru-RU" sz="2400" dirty="0" smtClean="0"/>
              <a:t>			</a:t>
            </a:r>
            <a:r>
              <a:rPr lang="en-US" sz="2400" dirty="0" smtClean="0"/>
              <a:t>conf.int=TRUE)</a:t>
            </a:r>
            <a:endParaRPr lang="ru-RU" sz="2400" dirty="0" smtClean="0"/>
          </a:p>
          <a:p>
            <a:pPr marL="342900" indent="-342900">
              <a:buAutoNum type="arabicParenR" startAt="3"/>
            </a:pPr>
            <a:r>
              <a:rPr lang="ru-RU" sz="2400" dirty="0" smtClean="0"/>
              <a:t>Проверка распределения на нормальность: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		</a:t>
            </a:r>
            <a:r>
              <a:rPr lang="en-US" sz="2400" dirty="0" err="1" smtClean="0"/>
              <a:t>shapiro.test</a:t>
            </a:r>
            <a:r>
              <a:rPr lang="en-US" sz="2400" dirty="0" smtClean="0"/>
              <a:t>(salary)</a:t>
            </a:r>
            <a:endParaRPr lang="ru-RU" sz="2400" dirty="0" smtClean="0"/>
          </a:p>
          <a:p>
            <a:r>
              <a:rPr lang="ru-RU" sz="2400" dirty="0" smtClean="0"/>
              <a:t>	</a:t>
            </a:r>
            <a:r>
              <a:rPr lang="en-US" sz="2400" dirty="0" smtClean="0"/>
              <a:t>			</a:t>
            </a:r>
            <a:r>
              <a:rPr lang="en-US" sz="2400" dirty="0" err="1" smtClean="0"/>
              <a:t>qqnorm</a:t>
            </a:r>
            <a:r>
              <a:rPr lang="en-US" sz="2400" dirty="0" smtClean="0"/>
              <a:t>(salary2</a:t>
            </a:r>
            <a:r>
              <a:rPr lang="en-US" sz="2400" dirty="0"/>
              <a:t>); </a:t>
            </a:r>
            <a:r>
              <a:rPr lang="en-US" sz="2400" dirty="0" err="1"/>
              <a:t>qqline</a:t>
            </a:r>
            <a:r>
              <a:rPr lang="en-US" sz="2400" dirty="0"/>
              <a:t>(salary2, </a:t>
            </a:r>
            <a:r>
              <a:rPr lang="en-US" sz="2400" dirty="0" smtClean="0"/>
              <a:t>					col=2)</a:t>
            </a:r>
          </a:p>
          <a:p>
            <a:endParaRPr lang="en-US" sz="2400" dirty="0"/>
          </a:p>
          <a:p>
            <a:r>
              <a:rPr lang="en-US" sz="2400" dirty="0" smtClean="0"/>
              <a:t>				</a:t>
            </a:r>
            <a:r>
              <a:rPr lang="en-US" dirty="0"/>
              <a:t> </a:t>
            </a:r>
            <a:r>
              <a:rPr lang="en-US" sz="2400" dirty="0"/>
              <a:t>library(</a:t>
            </a:r>
            <a:r>
              <a:rPr lang="en-US" sz="2400" dirty="0" err="1"/>
              <a:t>nortest</a:t>
            </a:r>
            <a:r>
              <a:rPr lang="en-US" sz="2400" dirty="0"/>
              <a:t>) 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			 </a:t>
            </a:r>
            <a:r>
              <a:rPr lang="en-US" sz="2400" dirty="0" err="1" smtClean="0"/>
              <a:t>ad.test</a:t>
            </a:r>
            <a:r>
              <a:rPr lang="en-US" sz="2400" dirty="0" smtClean="0"/>
              <a:t>(</a:t>
            </a:r>
            <a:r>
              <a:rPr lang="en-US" sz="2400" dirty="0" err="1" smtClean="0"/>
              <a:t>data$variable</a:t>
            </a:r>
            <a:r>
              <a:rPr lang="en-US" sz="2400" dirty="0"/>
              <a:t>)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12" y="3736257"/>
            <a:ext cx="3523384" cy="278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40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6672783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Гипотезы на однородность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74140" y="922063"/>
            <a:ext cx="864982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ru-RU" sz="2400" dirty="0" smtClean="0"/>
              <a:t>Тест равенства средних</a:t>
            </a:r>
            <a:r>
              <a:rPr lang="en-US" sz="2400" dirty="0" smtClean="0"/>
              <a:t> </a:t>
            </a:r>
            <a:r>
              <a:rPr lang="ru-RU" sz="2400" dirty="0" smtClean="0"/>
              <a:t>Пирсона:</a:t>
            </a:r>
          </a:p>
          <a:p>
            <a:r>
              <a:rPr lang="ru-RU" sz="2400" dirty="0" smtClean="0"/>
              <a:t>	</a:t>
            </a:r>
            <a:r>
              <a:rPr lang="en-US" sz="2400" dirty="0" err="1" smtClean="0"/>
              <a:t>t.test</a:t>
            </a:r>
            <a:r>
              <a:rPr lang="en-US" sz="2400" dirty="0" smtClean="0"/>
              <a:t>(par1, par2, </a:t>
            </a:r>
            <a:r>
              <a:rPr lang="en-US" sz="2400" dirty="0" err="1" smtClean="0"/>
              <a:t>var.equal</a:t>
            </a:r>
            <a:r>
              <a:rPr lang="en-US" sz="2400" dirty="0" smtClean="0"/>
              <a:t>= F)</a:t>
            </a:r>
            <a:r>
              <a:rPr lang="ru-RU" sz="2400" dirty="0" smtClean="0"/>
              <a:t> </a:t>
            </a:r>
            <a:r>
              <a:rPr lang="en-US" sz="2400" dirty="0" smtClean="0"/>
              <a:t>| </a:t>
            </a:r>
            <a:r>
              <a:rPr lang="en-US" sz="2400" dirty="0" err="1"/>
              <a:t>t.test</a:t>
            </a:r>
            <a:r>
              <a:rPr lang="en-US" sz="2400" dirty="0"/>
              <a:t>(par1, par2, </a:t>
            </a:r>
            <a:r>
              <a:rPr lang="en-US" sz="2400" dirty="0" smtClean="0"/>
              <a:t>paired =T)</a:t>
            </a:r>
            <a:r>
              <a:rPr lang="ru-RU" sz="2400" dirty="0" smtClean="0"/>
              <a:t> </a:t>
            </a:r>
          </a:p>
          <a:p>
            <a:r>
              <a:rPr lang="ru-RU" sz="2400" dirty="0" smtClean="0"/>
              <a:t>2) Критерий Фишера на равенство дисперсий: </a:t>
            </a:r>
          </a:p>
          <a:p>
            <a:r>
              <a:rPr lang="ru-RU" sz="2400" dirty="0" smtClean="0"/>
              <a:t>	</a:t>
            </a:r>
            <a:r>
              <a:rPr lang="en-US" sz="2400" dirty="0"/>
              <a:t> </a:t>
            </a:r>
            <a:r>
              <a:rPr lang="en-US" sz="2400" dirty="0" err="1"/>
              <a:t>var.test</a:t>
            </a:r>
            <a:r>
              <a:rPr lang="en-US" sz="2400" dirty="0"/>
              <a:t>(x, y) | </a:t>
            </a:r>
            <a:r>
              <a:rPr lang="en-US" sz="2400" dirty="0" err="1"/>
              <a:t>var.test</a:t>
            </a:r>
            <a:r>
              <a:rPr lang="en-US" sz="2400" dirty="0"/>
              <a:t>(x, y, ratio = 4)</a:t>
            </a:r>
            <a:endParaRPr lang="ru-RU" sz="2400" dirty="0" smtClean="0"/>
          </a:p>
          <a:p>
            <a:r>
              <a:rPr lang="ru-RU" sz="2400" dirty="0" smtClean="0"/>
              <a:t>3) Непараметрический тест сравнения средних </a:t>
            </a:r>
            <a:r>
              <a:rPr lang="ru-RU" sz="2400" dirty="0" err="1" smtClean="0"/>
              <a:t>Уилкоксона</a:t>
            </a:r>
            <a:endParaRPr lang="ru-RU" sz="2400" dirty="0" smtClean="0"/>
          </a:p>
          <a:p>
            <a:r>
              <a:rPr lang="ru-RU" sz="2400" dirty="0" smtClean="0"/>
              <a:t>	</a:t>
            </a:r>
            <a:r>
              <a:rPr lang="en-US" sz="2400" dirty="0"/>
              <a:t> </a:t>
            </a:r>
            <a:r>
              <a:rPr lang="en-US" sz="2400" dirty="0" err="1"/>
              <a:t>wilcox.test</a:t>
            </a:r>
            <a:r>
              <a:rPr lang="en-US" sz="2400" dirty="0"/>
              <a:t>(x, </a:t>
            </a:r>
            <a:r>
              <a:rPr lang="en-US" sz="2400" dirty="0" smtClean="0"/>
              <a:t>y)</a:t>
            </a:r>
            <a:r>
              <a:rPr lang="ru-RU" sz="2400" dirty="0" smtClean="0"/>
              <a:t> </a:t>
            </a:r>
            <a:r>
              <a:rPr lang="en-US" sz="2400" dirty="0"/>
              <a:t>| </a:t>
            </a:r>
            <a:r>
              <a:rPr lang="en-US" sz="2400" dirty="0" err="1"/>
              <a:t>wilcox.test</a:t>
            </a:r>
            <a:r>
              <a:rPr lang="en-US" sz="2400" dirty="0"/>
              <a:t>(x, y, mu = -2</a:t>
            </a:r>
            <a:r>
              <a:rPr lang="en-US" sz="2400" dirty="0" smtClean="0"/>
              <a:t>)</a:t>
            </a:r>
            <a:endParaRPr lang="ru-RU" sz="2400" dirty="0"/>
          </a:p>
          <a:p>
            <a:r>
              <a:rPr lang="ru-RU" sz="2400" dirty="0" smtClean="0"/>
              <a:t>4) </a:t>
            </a:r>
            <a:r>
              <a:rPr lang="ru-RU" sz="2400" dirty="0"/>
              <a:t>Непараметрический тест сравнения </a:t>
            </a:r>
            <a:r>
              <a:rPr lang="ru-RU" sz="2400" dirty="0" smtClean="0"/>
              <a:t>масштабов </a:t>
            </a:r>
            <a:r>
              <a:rPr lang="ru-RU" sz="2400" dirty="0" err="1" smtClean="0"/>
              <a:t>Ансари</a:t>
            </a:r>
            <a:r>
              <a:rPr lang="ru-RU" sz="2400" dirty="0" smtClean="0"/>
              <a:t>-Брэдли</a:t>
            </a:r>
          </a:p>
          <a:p>
            <a:r>
              <a:rPr lang="ru-RU" sz="2400" dirty="0"/>
              <a:t>	</a:t>
            </a:r>
            <a:r>
              <a:rPr lang="en-US" sz="2400" dirty="0"/>
              <a:t> </a:t>
            </a:r>
            <a:r>
              <a:rPr lang="en-US" sz="2400" dirty="0" err="1" smtClean="0"/>
              <a:t>ansari.test</a:t>
            </a:r>
            <a:r>
              <a:rPr lang="en-US" sz="2400" dirty="0" smtClean="0"/>
              <a:t>(x, y) | </a:t>
            </a:r>
            <a:r>
              <a:rPr lang="en-US" sz="2400" dirty="0" err="1"/>
              <a:t>ansari.test</a:t>
            </a:r>
            <a:r>
              <a:rPr lang="en-US" sz="2400" dirty="0"/>
              <a:t>(x, </a:t>
            </a:r>
            <a:r>
              <a:rPr lang="en-US" sz="2400" dirty="0" smtClean="0"/>
              <a:t>y, max=2)</a:t>
            </a:r>
            <a:endParaRPr lang="ru-RU" sz="2400" dirty="0" smtClean="0"/>
          </a:p>
          <a:p>
            <a:endParaRPr lang="ru-RU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96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91506" y="922063"/>
            <a:ext cx="8332454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Задание: изучить данные в файле </a:t>
            </a:r>
            <a:r>
              <a:rPr lang="en-US" sz="2400" b="1" dirty="0" smtClean="0"/>
              <a:t>DataDay2.csv:</a:t>
            </a:r>
            <a:endParaRPr lang="ru-RU" sz="2400" dirty="0"/>
          </a:p>
          <a:p>
            <a:pPr marL="342900" indent="-342900">
              <a:buAutoNum type="arabicParenR"/>
            </a:pPr>
            <a:r>
              <a:rPr lang="ru-RU" sz="2400" dirty="0"/>
              <a:t>Указать, есть ли параметры, которые распределены по нормальному закону;</a:t>
            </a:r>
          </a:p>
          <a:p>
            <a:pPr marL="342900" indent="-342900">
              <a:buAutoNum type="arabicParenR"/>
            </a:pPr>
            <a:r>
              <a:rPr lang="ru-RU" sz="2400" dirty="0"/>
              <a:t>Проверить средние и медианы на значимость</a:t>
            </a:r>
            <a:r>
              <a:rPr lang="ru-RU" sz="2400" dirty="0" smtClean="0"/>
              <a:t>;</a:t>
            </a:r>
            <a:endParaRPr lang="en-US" sz="2400" dirty="0" smtClean="0"/>
          </a:p>
          <a:p>
            <a:pPr marL="342900" indent="-342900">
              <a:buFontTx/>
              <a:buAutoNum type="arabicParenR"/>
            </a:pPr>
            <a:r>
              <a:rPr lang="ru-RU" sz="2400" dirty="0"/>
              <a:t>Сказать, в каком регионе распределение выбросов СО2 наиболее близко к </a:t>
            </a:r>
            <a:r>
              <a:rPr lang="ru-RU" sz="2400" dirty="0" smtClean="0"/>
              <a:t>нормальному</a:t>
            </a:r>
            <a:r>
              <a:rPr lang="en-US" sz="2400" dirty="0" smtClean="0"/>
              <a:t>;</a:t>
            </a:r>
          </a:p>
          <a:p>
            <a:pPr marL="342900" indent="-342900">
              <a:buFontTx/>
              <a:buAutoNum type="arabicParenR"/>
            </a:pPr>
            <a:r>
              <a:rPr lang="ru-RU" sz="2400" dirty="0" smtClean="0"/>
              <a:t>Построить круговую диаграмму населения по регионам.</a:t>
            </a:r>
            <a:endParaRPr lang="en-US" sz="2400" dirty="0"/>
          </a:p>
          <a:p>
            <a:pPr marL="342900" indent="-342900">
              <a:buAutoNum type="arabicParenR"/>
            </a:pP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</a:t>
            </a:r>
            <a:r>
              <a:rPr lang="en-US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2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66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6672783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Множественная регрессия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74140" y="922063"/>
            <a:ext cx="864982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/>
              <a:t>Отображение множества диаграмм рассеивания</a:t>
            </a:r>
            <a:endParaRPr lang="en-US" sz="2000" b="1" dirty="0" smtClean="0"/>
          </a:p>
          <a:p>
            <a:r>
              <a:rPr lang="en-US" sz="2000" dirty="0" smtClean="0"/>
              <a:t>library(car</a:t>
            </a:r>
            <a:r>
              <a:rPr lang="en-US" sz="2000" dirty="0"/>
              <a:t>) </a:t>
            </a:r>
            <a:endParaRPr lang="ru-RU" sz="2000" dirty="0" smtClean="0"/>
          </a:p>
          <a:p>
            <a:r>
              <a:rPr lang="en-US" sz="2000" dirty="0" err="1" smtClean="0"/>
              <a:t>scatterplotMatrix</a:t>
            </a:r>
            <a:r>
              <a:rPr lang="en-US" sz="2000" dirty="0" smtClean="0"/>
              <a:t>(~par1+par2, data = </a:t>
            </a:r>
            <a:r>
              <a:rPr lang="en-US" sz="2000" dirty="0" err="1" smtClean="0"/>
              <a:t>df</a:t>
            </a:r>
            <a:r>
              <a:rPr lang="en-US" sz="2000" dirty="0"/>
              <a:t>, </a:t>
            </a:r>
            <a:r>
              <a:rPr lang="en-US" sz="2000" dirty="0" err="1"/>
              <a:t>diag</a:t>
            </a:r>
            <a:r>
              <a:rPr lang="en-US" sz="2000" dirty="0"/>
              <a:t> = "</a:t>
            </a:r>
            <a:r>
              <a:rPr lang="en-US" sz="2000" dirty="0" smtClean="0"/>
              <a:t>boxplot“)</a:t>
            </a:r>
            <a:endParaRPr lang="en-US" sz="2000" dirty="0"/>
          </a:p>
          <a:p>
            <a:r>
              <a:rPr lang="en-US" sz="2000" dirty="0" smtClean="0"/>
              <a:t>library(</a:t>
            </a:r>
            <a:r>
              <a:rPr lang="en-US" sz="2000" dirty="0" err="1" smtClean="0"/>
              <a:t>gridExtra</a:t>
            </a:r>
            <a:r>
              <a:rPr lang="en-US" sz="2000" dirty="0" smtClean="0"/>
              <a:t>)</a:t>
            </a:r>
          </a:p>
          <a:p>
            <a:r>
              <a:rPr lang="en-US" sz="2000" dirty="0" err="1" smtClean="0"/>
              <a:t>grid.arrange</a:t>
            </a:r>
            <a:r>
              <a:rPr lang="en-US" sz="2000" dirty="0" smtClean="0"/>
              <a:t>(…)</a:t>
            </a:r>
          </a:p>
          <a:p>
            <a:endParaRPr lang="ru-RU" sz="2000" dirty="0"/>
          </a:p>
          <a:p>
            <a:r>
              <a:rPr lang="ru-RU" sz="2000" b="1" dirty="0" smtClean="0"/>
              <a:t>Функция линейной регрессии</a:t>
            </a:r>
          </a:p>
          <a:p>
            <a:r>
              <a:rPr lang="en-US" sz="2000" dirty="0" smtClean="0"/>
              <a:t>lm</a:t>
            </a:r>
            <a:r>
              <a:rPr lang="ru-RU" sz="2000" dirty="0" smtClean="0"/>
              <a:t>(</a:t>
            </a:r>
            <a:r>
              <a:rPr lang="en-US" sz="2000" dirty="0" smtClean="0"/>
              <a:t>par1 ~ par2+par3, data=</a:t>
            </a:r>
            <a:r>
              <a:rPr lang="en-US" sz="2000" dirty="0" err="1" smtClean="0"/>
              <a:t>df</a:t>
            </a:r>
            <a:r>
              <a:rPr lang="en-US" sz="2000" dirty="0" smtClean="0"/>
              <a:t>)</a:t>
            </a:r>
          </a:p>
          <a:p>
            <a:endParaRPr lang="ru-RU" sz="2000" dirty="0" smtClean="0"/>
          </a:p>
          <a:p>
            <a:r>
              <a:rPr lang="ru-RU" sz="2000" b="1" dirty="0" err="1" smtClean="0"/>
              <a:t>Мультиколинеарность</a:t>
            </a:r>
            <a:r>
              <a:rPr lang="ru-RU" sz="2000" b="1" dirty="0" smtClean="0"/>
              <a:t>!</a:t>
            </a:r>
          </a:p>
          <a:p>
            <a:endParaRPr lang="ru-RU" sz="2000" b="1" dirty="0"/>
          </a:p>
          <a:p>
            <a:r>
              <a:rPr lang="ru-RU" sz="2000" b="1" dirty="0"/>
              <a:t>Функция </a:t>
            </a:r>
            <a:r>
              <a:rPr lang="ru-RU" sz="2000" b="1" dirty="0" smtClean="0"/>
              <a:t>полиномиальной </a:t>
            </a:r>
            <a:r>
              <a:rPr lang="ru-RU" sz="2000" b="1" dirty="0"/>
              <a:t>регрессии</a:t>
            </a:r>
          </a:p>
          <a:p>
            <a:r>
              <a:rPr lang="en-US" sz="2000" dirty="0"/>
              <a:t>lm</a:t>
            </a:r>
            <a:r>
              <a:rPr lang="ru-RU" sz="2000" dirty="0"/>
              <a:t>(</a:t>
            </a:r>
            <a:r>
              <a:rPr lang="en-US" sz="2000" dirty="0"/>
              <a:t>par1 ~ </a:t>
            </a:r>
            <a:r>
              <a:rPr lang="en-US" sz="2000" dirty="0" smtClean="0"/>
              <a:t>par2+I(par3^2), </a:t>
            </a:r>
            <a:r>
              <a:rPr lang="en-US" sz="2000" dirty="0"/>
              <a:t>data=</a:t>
            </a:r>
            <a:r>
              <a:rPr lang="en-US" sz="2000" dirty="0" err="1"/>
              <a:t>df</a:t>
            </a:r>
            <a:r>
              <a:rPr lang="en-US" sz="2000" dirty="0"/>
              <a:t>)</a:t>
            </a:r>
          </a:p>
          <a:p>
            <a:endParaRPr lang="en-US" sz="2000" b="1" dirty="0"/>
          </a:p>
          <a:p>
            <a:r>
              <a:rPr lang="ru-RU" sz="2000" b="1" dirty="0" smtClean="0"/>
              <a:t>Визуализация трехмерная</a:t>
            </a:r>
          </a:p>
          <a:p>
            <a:r>
              <a:rPr lang="en-US" sz="2000" dirty="0"/>
              <a:t>library(scatterplot3d)</a:t>
            </a:r>
          </a:p>
          <a:p>
            <a:r>
              <a:rPr lang="en-US" sz="2000" dirty="0"/>
              <a:t>s3d &lt;- </a:t>
            </a:r>
            <a:r>
              <a:rPr lang="en-US" sz="2000" dirty="0" smtClean="0"/>
              <a:t>scatterplot3d(par1, par2, par3, </a:t>
            </a:r>
            <a:r>
              <a:rPr lang="en-US" sz="2000" dirty="0"/>
              <a:t>highlight.3d = T, type = "h",</a:t>
            </a:r>
          </a:p>
          <a:p>
            <a:r>
              <a:rPr lang="en-US" sz="2000" dirty="0"/>
              <a:t>lab = c(2, 3)) # lab: number of </a:t>
            </a:r>
            <a:r>
              <a:rPr lang="en-US" sz="2000" dirty="0" err="1"/>
              <a:t>tickmarks</a:t>
            </a:r>
            <a:r>
              <a:rPr lang="en-US" sz="2000" dirty="0"/>
              <a:t> on x-/y-axes</a:t>
            </a:r>
          </a:p>
          <a:p>
            <a:r>
              <a:rPr lang="en-US" sz="2000" dirty="0" smtClean="0"/>
              <a:t>s3d$plane3d(lm) </a:t>
            </a:r>
            <a:r>
              <a:rPr lang="en-US" sz="2000" dirty="0"/>
              <a:t># draws the fitted </a:t>
            </a:r>
            <a:r>
              <a:rPr lang="en-US" sz="2000" dirty="0" smtClean="0"/>
              <a:t>plane lm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290868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91506" y="922063"/>
            <a:ext cx="8332454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Задание: изучить данные в файле </a:t>
            </a:r>
            <a:r>
              <a:rPr lang="en-US" sz="2400" b="1" dirty="0" smtClean="0"/>
              <a:t>Day4.csv</a:t>
            </a:r>
            <a:r>
              <a:rPr lang="en-US" sz="2400" b="1" dirty="0" smtClean="0"/>
              <a:t>:</a:t>
            </a:r>
            <a:endParaRPr lang="ru-RU" sz="2400" dirty="0"/>
          </a:p>
          <a:p>
            <a:pPr marL="342900" indent="-342900">
              <a:buAutoNum type="arabicParenR"/>
            </a:pPr>
            <a:r>
              <a:rPr lang="ru-RU" sz="2400" dirty="0" smtClean="0"/>
              <a:t>Изучить данные, сказать есть ли </a:t>
            </a:r>
            <a:r>
              <a:rPr lang="ru-RU" sz="2400" dirty="0" err="1" smtClean="0"/>
              <a:t>мультиколинеарность</a:t>
            </a:r>
            <a:r>
              <a:rPr lang="ru-RU" sz="2400" dirty="0" smtClean="0"/>
              <a:t>, построить диаграммы рассеивания;</a:t>
            </a:r>
            <a:endParaRPr lang="ru-RU" sz="2400" dirty="0"/>
          </a:p>
          <a:p>
            <a:pPr marL="342900" indent="-342900">
              <a:buAutoNum type="arabicParenR"/>
            </a:pPr>
            <a:r>
              <a:rPr lang="ru-RU" sz="2400" dirty="0" smtClean="0"/>
              <a:t>Использовать линейную регрессию и полиномиальную регрессию выбранного вами вида;</a:t>
            </a:r>
            <a:endParaRPr lang="en-US" sz="2400" dirty="0" smtClean="0"/>
          </a:p>
          <a:p>
            <a:pPr marL="342900" indent="-342900">
              <a:buFontTx/>
              <a:buAutoNum type="arabicParenR"/>
            </a:pPr>
            <a:r>
              <a:rPr lang="ru-RU" sz="2400" dirty="0" smtClean="0"/>
              <a:t>Используя тестовую выборку из файла </a:t>
            </a:r>
            <a:r>
              <a:rPr lang="en-US" sz="2400" smtClean="0"/>
              <a:t>Day4t.csv</a:t>
            </a:r>
            <a:r>
              <a:rPr lang="en-US" sz="2400" dirty="0" smtClean="0"/>
              <a:t>, </a:t>
            </a:r>
            <a:r>
              <a:rPr lang="ru-RU" sz="2400" dirty="0" smtClean="0"/>
              <a:t>доказать, какая модель адекватнее.</a:t>
            </a:r>
            <a:endParaRPr lang="en-US" sz="2400" dirty="0"/>
          </a:p>
          <a:p>
            <a:pPr marL="342900" indent="-342900">
              <a:buAutoNum type="arabicParenR"/>
            </a:pP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</a:t>
            </a:r>
            <a:r>
              <a:rPr lang="en-US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3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77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5547</TotalTime>
  <Words>246</Words>
  <Application>Microsoft Office PowerPoint</Application>
  <PresentationFormat>Экран (4:3)</PresentationFormat>
  <Paragraphs>60</Paragraphs>
  <Slides>6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Kieran</cp:lastModifiedBy>
  <cp:revision>36</cp:revision>
  <dcterms:created xsi:type="dcterms:W3CDTF">2017-11-07T18:16:56Z</dcterms:created>
  <dcterms:modified xsi:type="dcterms:W3CDTF">2018-09-29T11:16:28Z</dcterms:modified>
</cp:coreProperties>
</file>