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0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922063"/>
            <a:ext cx="82638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Задание 1</a:t>
            </a:r>
            <a:r>
              <a:rPr lang="en-US" sz="2400" dirty="0"/>
              <a:t>:</a:t>
            </a:r>
            <a:endParaRPr lang="ru-RU" sz="2400" dirty="0"/>
          </a:p>
          <a:p>
            <a:r>
              <a:rPr lang="ru-RU" sz="2400" dirty="0"/>
              <a:t>1. Создать случайную матрицу размерностью 50 на 50.</a:t>
            </a:r>
          </a:p>
          <a:p>
            <a:r>
              <a:rPr lang="ru-RU" sz="2400" dirty="0"/>
              <a:t>2. Построить график в виде линий, в котором Х – столбик с наименьшим средним значением, а </a:t>
            </a:r>
            <a:r>
              <a:rPr lang="en-US" sz="2400" dirty="0"/>
              <a:t>Y</a:t>
            </a:r>
            <a:r>
              <a:rPr lang="ru-RU" sz="2400" dirty="0"/>
              <a:t> – </a:t>
            </a:r>
            <a:r>
              <a:rPr lang="en-US" sz="2400" dirty="0"/>
              <a:t>c </a:t>
            </a:r>
            <a:r>
              <a:rPr lang="ru-RU" sz="2400" dirty="0"/>
              <a:t>наибольшим стандартным отклонением. Соответственно подписать оси и задать цвет красным</a:t>
            </a:r>
            <a:r>
              <a:rPr lang="en-US" sz="2400" dirty="0"/>
              <a:t> (</a:t>
            </a:r>
            <a:r>
              <a:rPr lang="ru-RU" sz="2400" dirty="0"/>
              <a:t>использовать команды </a:t>
            </a:r>
            <a:r>
              <a:rPr lang="en-US" sz="2400" dirty="0" err="1"/>
              <a:t>which.min</a:t>
            </a:r>
            <a:r>
              <a:rPr lang="en-US" sz="2400" dirty="0"/>
              <a:t>() </a:t>
            </a:r>
            <a:r>
              <a:rPr lang="ru-RU" sz="2400" dirty="0"/>
              <a:t>и </a:t>
            </a:r>
            <a:r>
              <a:rPr lang="en-US" sz="2400" dirty="0"/>
              <a:t>which</a:t>
            </a:r>
            <a:r>
              <a:rPr lang="ru-RU" sz="2400" dirty="0"/>
              <a:t>.</a:t>
            </a:r>
            <a:r>
              <a:rPr lang="en-US" sz="2400" dirty="0"/>
              <a:t>max())</a:t>
            </a:r>
            <a:endParaRPr lang="ru-RU" sz="2400" dirty="0"/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ru-RU" sz="2400" dirty="0"/>
              <a:t>3. </a:t>
            </a:r>
            <a:r>
              <a:rPr lang="uk-UA" sz="2400" dirty="0" err="1"/>
              <a:t>Даны</a:t>
            </a:r>
            <a:r>
              <a:rPr lang="uk-UA" sz="2400" dirty="0"/>
              <a:t> </a:t>
            </a:r>
            <a:r>
              <a:rPr lang="uk-UA" sz="2400" dirty="0" err="1"/>
              <a:t>координаты</a:t>
            </a:r>
            <a:r>
              <a:rPr lang="uk-UA" sz="2400" dirty="0"/>
              <a:t> поля </a:t>
            </a:r>
            <a:r>
              <a:rPr lang="uk-UA" sz="2400" dirty="0" err="1"/>
              <a:t>шахматной</a:t>
            </a:r>
            <a:r>
              <a:rPr lang="uk-UA" sz="2400" dirty="0"/>
              <a:t> </a:t>
            </a:r>
            <a:r>
              <a:rPr lang="uk-UA" sz="2400" dirty="0" err="1"/>
              <a:t>доски</a:t>
            </a:r>
            <a:r>
              <a:rPr lang="uk-UA" sz="2400" dirty="0"/>
              <a:t> </a:t>
            </a:r>
            <a:r>
              <a:rPr lang="uk-UA" sz="2400" i="1" dirty="0"/>
              <a:t>x</a:t>
            </a:r>
            <a:r>
              <a:rPr lang="uk-UA" sz="2400" dirty="0"/>
              <a:t>, </a:t>
            </a:r>
            <a:r>
              <a:rPr lang="uk-UA" sz="2400" i="1" dirty="0"/>
              <a:t>y </a:t>
            </a:r>
            <a:r>
              <a:rPr lang="uk-UA" sz="2400" dirty="0"/>
              <a:t>(</a:t>
            </a:r>
            <a:r>
              <a:rPr lang="uk-UA" sz="2400" dirty="0" err="1"/>
              <a:t>целые</a:t>
            </a:r>
            <a:r>
              <a:rPr lang="uk-UA" sz="2400" dirty="0"/>
              <a:t> числа, </a:t>
            </a:r>
            <a:r>
              <a:rPr lang="uk-UA" sz="2400" dirty="0" err="1"/>
              <a:t>лежащие</a:t>
            </a:r>
            <a:r>
              <a:rPr lang="uk-UA" sz="2400" dirty="0"/>
              <a:t> в </a:t>
            </a:r>
            <a:r>
              <a:rPr lang="uk-UA" sz="2400" dirty="0" err="1"/>
              <a:t>диапазоне</a:t>
            </a:r>
            <a:r>
              <a:rPr lang="uk-UA" sz="2400" dirty="0"/>
              <a:t> 1–8). </a:t>
            </a:r>
            <a:r>
              <a:rPr lang="uk-UA" sz="2400" dirty="0" err="1"/>
              <a:t>Учитывая</a:t>
            </a:r>
            <a:r>
              <a:rPr lang="uk-UA" sz="2400" dirty="0"/>
              <a:t>, </a:t>
            </a:r>
            <a:r>
              <a:rPr lang="uk-UA" sz="2400" dirty="0" err="1"/>
              <a:t>что</a:t>
            </a:r>
            <a:r>
              <a:rPr lang="uk-UA" sz="2400" dirty="0"/>
              <a:t> </a:t>
            </a:r>
            <a:r>
              <a:rPr lang="uk-UA" sz="2400" dirty="0" err="1"/>
              <a:t>левое</a:t>
            </a:r>
            <a:r>
              <a:rPr lang="uk-UA" sz="2400" dirty="0"/>
              <a:t> </a:t>
            </a:r>
            <a:r>
              <a:rPr lang="uk-UA" sz="2400" dirty="0" err="1"/>
              <a:t>нижнее</a:t>
            </a:r>
            <a:r>
              <a:rPr lang="uk-UA" sz="2400" dirty="0"/>
              <a:t> поле </a:t>
            </a:r>
            <a:r>
              <a:rPr lang="uk-UA" sz="2400" dirty="0" err="1"/>
              <a:t>доски</a:t>
            </a:r>
            <a:r>
              <a:rPr lang="uk-UA" sz="2400" dirty="0"/>
              <a:t> (1, 1) </a:t>
            </a:r>
            <a:r>
              <a:rPr lang="uk-UA" sz="2400" dirty="0" err="1"/>
              <a:t>является</a:t>
            </a:r>
            <a:r>
              <a:rPr lang="uk-UA" sz="2400" dirty="0"/>
              <a:t> </a:t>
            </a:r>
            <a:r>
              <a:rPr lang="uk-UA" sz="2400" dirty="0" err="1"/>
              <a:t>черным</a:t>
            </a:r>
            <a:r>
              <a:rPr lang="uk-UA" sz="2400" dirty="0"/>
              <a:t>, </a:t>
            </a:r>
            <a:r>
              <a:rPr lang="uk-UA" sz="2400" dirty="0" err="1"/>
              <a:t>проверить</a:t>
            </a:r>
            <a:r>
              <a:rPr lang="uk-UA" sz="2400" dirty="0"/>
              <a:t> </a:t>
            </a:r>
            <a:r>
              <a:rPr lang="uk-UA" sz="2400" dirty="0" err="1"/>
              <a:t>истинность</a:t>
            </a:r>
            <a:r>
              <a:rPr lang="uk-UA" sz="2400" dirty="0"/>
              <a:t> </a:t>
            </a:r>
            <a:r>
              <a:rPr lang="uk-UA" sz="2400" dirty="0" err="1"/>
              <a:t>высказывания</a:t>
            </a:r>
            <a:r>
              <a:rPr lang="uk-UA" sz="2400" dirty="0"/>
              <a:t>: «</a:t>
            </a:r>
            <a:r>
              <a:rPr lang="uk-UA" sz="2400" dirty="0" err="1"/>
              <a:t>Данное</a:t>
            </a:r>
            <a:r>
              <a:rPr lang="uk-UA" sz="2400" dirty="0"/>
              <a:t> поле </a:t>
            </a:r>
            <a:r>
              <a:rPr lang="uk-UA" sz="2400" dirty="0" err="1"/>
              <a:t>является</a:t>
            </a:r>
            <a:r>
              <a:rPr lang="uk-UA" sz="2400" dirty="0"/>
              <a:t> </a:t>
            </a:r>
            <a:r>
              <a:rPr lang="uk-UA" sz="2400" dirty="0" err="1"/>
              <a:t>белым</a:t>
            </a:r>
            <a:r>
              <a:rPr lang="uk-UA" sz="2400" dirty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uk-UA" sz="2400" dirty="0"/>
              <a:t>4. </a:t>
            </a:r>
            <a:r>
              <a:rPr lang="uk-UA" sz="2400" dirty="0" err="1"/>
              <a:t>Даны</a:t>
            </a:r>
            <a:r>
              <a:rPr lang="uk-UA" sz="2400" dirty="0"/>
              <a:t> </a:t>
            </a:r>
            <a:r>
              <a:rPr lang="uk-UA" sz="2400" dirty="0" err="1"/>
              <a:t>координаты</a:t>
            </a:r>
            <a:r>
              <a:rPr lang="uk-UA" sz="2400" dirty="0"/>
              <a:t> </a:t>
            </a:r>
            <a:r>
              <a:rPr lang="uk-UA" sz="2400" dirty="0" err="1"/>
              <a:t>двух</a:t>
            </a:r>
            <a:r>
              <a:rPr lang="uk-UA" sz="2400" dirty="0"/>
              <a:t> </a:t>
            </a:r>
            <a:r>
              <a:rPr lang="uk-UA" sz="2400" dirty="0" err="1"/>
              <a:t>различных</a:t>
            </a:r>
            <a:r>
              <a:rPr lang="uk-UA" sz="2400" dirty="0"/>
              <a:t> </a:t>
            </a:r>
            <a:r>
              <a:rPr lang="uk-UA" sz="2400" dirty="0" err="1"/>
              <a:t>полей</a:t>
            </a:r>
            <a:r>
              <a:rPr lang="uk-UA" sz="2400" dirty="0"/>
              <a:t> </a:t>
            </a:r>
            <a:r>
              <a:rPr lang="uk-UA" sz="2400" dirty="0" err="1"/>
              <a:t>шахматной</a:t>
            </a:r>
            <a:r>
              <a:rPr lang="uk-UA" sz="2400" dirty="0"/>
              <a:t> </a:t>
            </a:r>
            <a:r>
              <a:rPr lang="uk-UA" sz="2400" dirty="0" err="1"/>
              <a:t>доски</a:t>
            </a:r>
            <a:r>
              <a:rPr lang="uk-UA" sz="2400" dirty="0"/>
              <a:t> </a:t>
            </a:r>
            <a:r>
              <a:rPr lang="uk-UA" sz="2400" i="1" dirty="0"/>
              <a:t>x</a:t>
            </a:r>
            <a:r>
              <a:rPr lang="uk-UA" sz="2400" dirty="0"/>
              <a:t>1, </a:t>
            </a:r>
            <a:r>
              <a:rPr lang="uk-UA" sz="2400" i="1" dirty="0"/>
              <a:t>y</a:t>
            </a:r>
            <a:r>
              <a:rPr lang="uk-UA" sz="2400" dirty="0"/>
              <a:t>1, </a:t>
            </a:r>
            <a:r>
              <a:rPr lang="uk-UA" sz="2400" i="1" dirty="0"/>
              <a:t>x</a:t>
            </a:r>
            <a:r>
              <a:rPr lang="uk-UA" sz="2400" dirty="0"/>
              <a:t>2, </a:t>
            </a:r>
            <a:r>
              <a:rPr lang="uk-UA" sz="2400" i="1" dirty="0"/>
              <a:t>y</a:t>
            </a:r>
            <a:r>
              <a:rPr lang="uk-UA" sz="2400" dirty="0"/>
              <a:t>2 (</a:t>
            </a:r>
            <a:r>
              <a:rPr lang="uk-UA" sz="2400" dirty="0" err="1"/>
              <a:t>целые</a:t>
            </a:r>
            <a:r>
              <a:rPr lang="uk-UA" sz="2400" dirty="0"/>
              <a:t> числа, </a:t>
            </a:r>
            <a:r>
              <a:rPr lang="uk-UA" sz="2400" dirty="0" err="1"/>
              <a:t>лежащие</a:t>
            </a:r>
            <a:r>
              <a:rPr lang="uk-UA" sz="2400" dirty="0"/>
              <a:t> в </a:t>
            </a:r>
            <a:r>
              <a:rPr lang="uk-UA" sz="2400" dirty="0" err="1"/>
              <a:t>диапазоне</a:t>
            </a:r>
            <a:r>
              <a:rPr lang="uk-UA" sz="2400" dirty="0"/>
              <a:t> 1–8). </a:t>
            </a:r>
            <a:r>
              <a:rPr lang="uk-UA" sz="2400" dirty="0" err="1"/>
              <a:t>Проверить</a:t>
            </a:r>
            <a:r>
              <a:rPr lang="uk-UA" sz="2400" dirty="0"/>
              <a:t> </a:t>
            </a:r>
            <a:r>
              <a:rPr lang="uk-UA" sz="2400" dirty="0" err="1"/>
              <a:t>истинность</a:t>
            </a:r>
            <a:r>
              <a:rPr lang="uk-UA" sz="2400" dirty="0"/>
              <a:t> </a:t>
            </a:r>
            <a:r>
              <a:rPr lang="uk-UA" sz="2400" dirty="0" err="1"/>
              <a:t>высказывания</a:t>
            </a:r>
            <a:r>
              <a:rPr lang="uk-UA" sz="2400" dirty="0"/>
              <a:t>: «Ферзь за один </a:t>
            </a:r>
            <a:r>
              <a:rPr lang="uk-UA" sz="2400" dirty="0" err="1"/>
              <a:t>ход</a:t>
            </a:r>
            <a:r>
              <a:rPr lang="uk-UA" sz="2400" dirty="0"/>
              <a:t> </a:t>
            </a:r>
            <a:r>
              <a:rPr lang="uk-UA" sz="2400" dirty="0" err="1"/>
              <a:t>может</a:t>
            </a:r>
            <a:r>
              <a:rPr lang="uk-UA" sz="2400" dirty="0"/>
              <a:t> перейти с одного поля на </a:t>
            </a:r>
            <a:r>
              <a:rPr lang="uk-UA" sz="2400" dirty="0" err="1"/>
              <a:t>другое</a:t>
            </a:r>
            <a:r>
              <a:rPr lang="uk-UA" sz="2400" dirty="0"/>
              <a:t>».</a:t>
            </a:r>
            <a:endParaRPr lang="ru-RU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Функции, циклы, условия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… ; … ; …} – </a:t>
            </a:r>
            <a:r>
              <a:rPr lang="ru-RU" dirty="0"/>
              <a:t>группа выражений</a:t>
            </a:r>
            <a:r>
              <a:rPr lang="en-US" dirty="0"/>
              <a:t>, </a:t>
            </a:r>
            <a:r>
              <a:rPr lang="ru-RU" dirty="0"/>
              <a:t>выводится последнее значение</a:t>
            </a:r>
          </a:p>
          <a:p>
            <a:endParaRPr lang="ru-RU" dirty="0"/>
          </a:p>
          <a:p>
            <a:r>
              <a:rPr lang="ru-RU" b="1" dirty="0"/>
              <a:t>Задание функции:</a:t>
            </a:r>
          </a:p>
          <a:p>
            <a:r>
              <a:rPr lang="ru-RU" dirty="0" err="1"/>
              <a:t>имя_функции</a:t>
            </a:r>
            <a:r>
              <a:rPr lang="ru-RU" dirty="0"/>
              <a:t> &lt;- </a:t>
            </a:r>
            <a:r>
              <a:rPr lang="en-US" dirty="0"/>
              <a:t>function(</a:t>
            </a:r>
            <a:r>
              <a:rPr lang="en-US" dirty="0" err="1"/>
              <a:t>arg</a:t>
            </a:r>
            <a:r>
              <a:rPr lang="ru-RU" dirty="0"/>
              <a:t>1</a:t>
            </a:r>
            <a:r>
              <a:rPr lang="en-US" dirty="0"/>
              <a:t>,  arg2,...)   </a:t>
            </a:r>
            <a:endParaRPr lang="ru-RU" dirty="0"/>
          </a:p>
          <a:p>
            <a:r>
              <a:rPr lang="en-US" dirty="0"/>
              <a:t>{ </a:t>
            </a:r>
            <a:r>
              <a:rPr lang="ru-RU" dirty="0" err="1"/>
              <a:t>группа_выражений</a:t>
            </a:r>
            <a:r>
              <a:rPr lang="ru-RU" dirty="0"/>
              <a:t> </a:t>
            </a:r>
          </a:p>
          <a:p>
            <a:r>
              <a:rPr lang="en-US" dirty="0"/>
              <a:t>return(object) }</a:t>
            </a:r>
            <a:endParaRPr lang="ru-RU" dirty="0"/>
          </a:p>
          <a:p>
            <a:r>
              <a:rPr lang="en-US" dirty="0"/>
              <a:t>return() – </a:t>
            </a:r>
            <a:r>
              <a:rPr lang="ru-RU" dirty="0"/>
              <a:t>для возврата значений</a:t>
            </a:r>
          </a:p>
          <a:p>
            <a:r>
              <a:rPr lang="en-US" dirty="0"/>
              <a:t>print() – </a:t>
            </a:r>
            <a:r>
              <a:rPr lang="ru-RU" dirty="0"/>
              <a:t>для вывода в консоль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apply(), </a:t>
            </a:r>
            <a:r>
              <a:rPr lang="en-US" dirty="0" err="1"/>
              <a:t>lapply</a:t>
            </a:r>
            <a:r>
              <a:rPr lang="en-US" dirty="0"/>
              <a:t>() –</a:t>
            </a:r>
            <a:r>
              <a:rPr lang="ru-RU" dirty="0"/>
              <a:t> для применения к множеству объектов.</a:t>
            </a:r>
          </a:p>
          <a:p>
            <a:endParaRPr lang="ru-RU" dirty="0"/>
          </a:p>
          <a:p>
            <a:r>
              <a:rPr lang="ru-RU" b="1" dirty="0"/>
              <a:t>Условные выражения:</a:t>
            </a:r>
          </a:p>
          <a:p>
            <a:r>
              <a:rPr lang="ru-RU" dirty="0" err="1"/>
              <a:t>if</a:t>
            </a:r>
            <a:r>
              <a:rPr lang="ru-RU" dirty="0"/>
              <a:t>( </a:t>
            </a:r>
            <a:r>
              <a:rPr lang="ru-RU" dirty="0" err="1"/>
              <a:t>логическое_выражение</a:t>
            </a:r>
            <a:r>
              <a:rPr lang="ru-RU" dirty="0"/>
              <a:t> ) { группа_выражений_1 если </a:t>
            </a:r>
            <a:r>
              <a:rPr lang="ru-RU" dirty="0" err="1"/>
              <a:t>логическое_выражение</a:t>
            </a:r>
            <a:r>
              <a:rPr lang="ru-RU" dirty="0"/>
              <a:t> равно TRUE } </a:t>
            </a:r>
            <a:r>
              <a:rPr lang="ru-RU" dirty="0" err="1"/>
              <a:t>else</a:t>
            </a:r>
            <a:r>
              <a:rPr lang="ru-RU" dirty="0"/>
              <a:t> { группа_выражений_2 в противном случае } </a:t>
            </a:r>
          </a:p>
          <a:p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ru-RU" dirty="0" err="1"/>
              <a:t>логическое_выражение</a:t>
            </a:r>
            <a:r>
              <a:rPr lang="ru-RU" dirty="0"/>
              <a:t>, группа_выражений_1, группа_выражений_2)</a:t>
            </a:r>
          </a:p>
          <a:p>
            <a:endParaRPr lang="ru-RU" dirty="0"/>
          </a:p>
          <a:p>
            <a:r>
              <a:rPr lang="ru-RU" b="1" dirty="0"/>
              <a:t>Виды циклов:</a:t>
            </a:r>
          </a:p>
          <a:p>
            <a:r>
              <a:rPr lang="en-US" dirty="0"/>
              <a:t>for (index in </a:t>
            </a:r>
            <a:r>
              <a:rPr lang="en-US" dirty="0" err="1"/>
              <a:t>for_object</a:t>
            </a:r>
            <a:r>
              <a:rPr lang="en-US" dirty="0"/>
              <a:t>) { </a:t>
            </a:r>
            <a:r>
              <a:rPr lang="uk-UA" dirty="0" err="1"/>
              <a:t>группа_выражений</a:t>
            </a:r>
            <a:r>
              <a:rPr lang="uk-UA" dirty="0"/>
              <a:t> } </a:t>
            </a:r>
          </a:p>
          <a:p>
            <a:r>
              <a:rPr lang="en-US" dirty="0"/>
              <a:t>while(</a:t>
            </a:r>
            <a:r>
              <a:rPr lang="uk-UA" dirty="0" err="1"/>
              <a:t>логическое_выражение</a:t>
            </a:r>
            <a:r>
              <a:rPr lang="uk-UA" dirty="0"/>
              <a:t>) { </a:t>
            </a:r>
            <a:r>
              <a:rPr lang="uk-UA" dirty="0" err="1"/>
              <a:t>группа_выражений</a:t>
            </a:r>
            <a:r>
              <a:rPr lang="uk-UA" dirty="0"/>
              <a:t> } </a:t>
            </a:r>
          </a:p>
          <a:p>
            <a:r>
              <a:rPr lang="en-US" dirty="0"/>
              <a:t>repeat { </a:t>
            </a:r>
            <a:r>
              <a:rPr lang="uk-UA" dirty="0" err="1"/>
              <a:t>группа_выражений</a:t>
            </a:r>
            <a:r>
              <a:rPr lang="uk-UA" dirty="0"/>
              <a:t> ; </a:t>
            </a:r>
            <a:r>
              <a:rPr lang="en-US" dirty="0"/>
              <a:t>break 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989917"/>
            <a:ext cx="82638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Создать массив случайных чисел на 100 элементов. </a:t>
            </a:r>
          </a:p>
          <a:p>
            <a:r>
              <a:rPr lang="uk-UA" dirty="0" err="1"/>
              <a:t>Создать</a:t>
            </a:r>
            <a:r>
              <a:rPr lang="uk-UA" dirty="0"/>
              <a:t> </a:t>
            </a:r>
            <a:r>
              <a:rPr lang="uk-UA" dirty="0" err="1"/>
              <a:t>массив</a:t>
            </a:r>
            <a:r>
              <a:rPr lang="uk-UA" dirty="0"/>
              <a:t> </a:t>
            </a:r>
            <a:r>
              <a:rPr lang="uk-UA" dirty="0" err="1"/>
              <a:t>факторов</a:t>
            </a:r>
            <a:r>
              <a:rPr lang="uk-UA" dirty="0"/>
              <a:t> для </a:t>
            </a:r>
            <a:r>
              <a:rPr lang="uk-UA" dirty="0" err="1"/>
              <a:t>описания</a:t>
            </a:r>
            <a:r>
              <a:rPr lang="uk-UA" dirty="0"/>
              <a:t> </a:t>
            </a:r>
            <a:r>
              <a:rPr lang="uk-UA" dirty="0" err="1"/>
              <a:t>данного</a:t>
            </a:r>
            <a:r>
              <a:rPr lang="uk-UA" dirty="0"/>
              <a:t> </a:t>
            </a:r>
            <a:r>
              <a:rPr lang="uk-UA" dirty="0" err="1"/>
              <a:t>массива</a:t>
            </a:r>
            <a:r>
              <a:rPr lang="uk-UA" dirty="0"/>
              <a:t>, в </a:t>
            </a:r>
            <a:r>
              <a:rPr lang="uk-UA" dirty="0" err="1"/>
              <a:t>котором</a:t>
            </a:r>
            <a:r>
              <a:rPr lang="uk-UA" dirty="0"/>
              <a:t> </a:t>
            </a:r>
            <a:r>
              <a:rPr lang="uk-UA" dirty="0" err="1"/>
              <a:t>будут</a:t>
            </a:r>
            <a:r>
              <a:rPr lang="uk-UA" dirty="0"/>
              <a:t> </a:t>
            </a:r>
            <a:r>
              <a:rPr lang="uk-UA" dirty="0" err="1"/>
              <a:t>след</a:t>
            </a:r>
            <a:r>
              <a:rPr lang="uk-UA" dirty="0"/>
              <a:t>. </a:t>
            </a:r>
            <a:r>
              <a:rPr lang="uk-UA" dirty="0" err="1"/>
              <a:t>категории</a:t>
            </a:r>
            <a:r>
              <a:rPr lang="uk-UA" dirty="0"/>
              <a:t>:</a:t>
            </a:r>
          </a:p>
          <a:p>
            <a:r>
              <a:rPr lang="en-US" dirty="0"/>
              <a:t>First – </a:t>
            </a:r>
            <a:r>
              <a:rPr lang="ru-RU" dirty="0"/>
              <a:t>для значений массива, которые меньше среднего значения минус 2 стандартных отклонения;</a:t>
            </a:r>
          </a:p>
          <a:p>
            <a:r>
              <a:rPr lang="en-US" dirty="0"/>
              <a:t>Third – </a:t>
            </a:r>
            <a:r>
              <a:rPr lang="ru-RU" dirty="0"/>
              <a:t>для значений массива, которые больше среднего значения плюс 2 стандартных отклонения;</a:t>
            </a:r>
          </a:p>
          <a:p>
            <a:r>
              <a:rPr lang="en-US" dirty="0"/>
              <a:t>Second – </a:t>
            </a:r>
            <a:r>
              <a:rPr lang="ru-RU" dirty="0"/>
              <a:t>все остальные.</a:t>
            </a:r>
          </a:p>
          <a:p>
            <a:r>
              <a:rPr lang="ru-RU" b="1" dirty="0"/>
              <a:t>Все задачи оформить в виде функций:</a:t>
            </a:r>
          </a:p>
          <a:p>
            <a:r>
              <a:rPr lang="ru-RU" dirty="0"/>
              <a:t>2. Даны два целых числа A и B (A &lt; B). Вывести в порядке возрастания все целые числа, расположенные между A и B (включая сами числа A и B), а также количество N этих чисел.</a:t>
            </a:r>
            <a:r>
              <a:rPr lang="uk-UA" dirty="0"/>
              <a:t> </a:t>
            </a:r>
          </a:p>
          <a:p>
            <a:r>
              <a:rPr lang="ru-RU" dirty="0"/>
              <a:t>3. Дано целое число N (&gt; 0). Используя операции деления нацело и взятия остатка от деления, найти число, полученное при прочтении числа N справа налево.</a:t>
            </a:r>
          </a:p>
          <a:p>
            <a:r>
              <a:rPr lang="ru-RU" dirty="0"/>
              <a:t>4. </a:t>
            </a:r>
            <a:r>
              <a:rPr lang="uk-UA" dirty="0"/>
              <a:t>От </a:t>
            </a:r>
            <a:r>
              <a:rPr lang="uk-UA" dirty="0" err="1"/>
              <a:t>всех</a:t>
            </a:r>
            <a:r>
              <a:rPr lang="uk-UA" dirty="0"/>
              <a:t> </a:t>
            </a:r>
            <a:r>
              <a:rPr lang="uk-UA" dirty="0" err="1"/>
              <a:t>элементов</a:t>
            </a:r>
            <a:r>
              <a:rPr lang="uk-UA" dirty="0"/>
              <a:t> </a:t>
            </a:r>
            <a:r>
              <a:rPr lang="uk-UA" dirty="0" err="1"/>
              <a:t>входного</a:t>
            </a:r>
            <a:r>
              <a:rPr lang="uk-UA" dirty="0"/>
              <a:t> </a:t>
            </a:r>
            <a:r>
              <a:rPr lang="uk-UA" dirty="0" err="1"/>
              <a:t>массива</a:t>
            </a:r>
            <a:r>
              <a:rPr lang="uk-UA" dirty="0"/>
              <a:t>, </a:t>
            </a:r>
            <a:r>
              <a:rPr lang="uk-UA" dirty="0" err="1"/>
              <a:t>которые</a:t>
            </a:r>
            <a:r>
              <a:rPr lang="uk-UA" dirty="0"/>
              <a:t> </a:t>
            </a:r>
            <a:r>
              <a:rPr lang="uk-UA" dirty="0" err="1"/>
              <a:t>больше</a:t>
            </a:r>
            <a:r>
              <a:rPr lang="uk-UA" dirty="0"/>
              <a:t> </a:t>
            </a:r>
            <a:r>
              <a:rPr lang="uk-UA" dirty="0" err="1"/>
              <a:t>среднего</a:t>
            </a:r>
            <a:r>
              <a:rPr lang="uk-UA" dirty="0"/>
              <a:t> </a:t>
            </a:r>
            <a:r>
              <a:rPr lang="uk-UA" dirty="0" err="1"/>
              <a:t>значения</a:t>
            </a:r>
            <a:r>
              <a:rPr lang="uk-UA" dirty="0"/>
              <a:t>, </a:t>
            </a:r>
            <a:r>
              <a:rPr lang="uk-UA" dirty="0" err="1"/>
              <a:t>отнять</a:t>
            </a:r>
            <a:r>
              <a:rPr lang="uk-UA" dirty="0"/>
              <a:t> 18 (</a:t>
            </a:r>
            <a:r>
              <a:rPr lang="uk-UA" dirty="0" err="1"/>
              <a:t>использовать</a:t>
            </a:r>
            <a:r>
              <a:rPr lang="uk-UA" dirty="0"/>
              <a:t> </a:t>
            </a:r>
            <a:r>
              <a:rPr lang="uk-UA" dirty="0" err="1"/>
              <a:t>циклы</a:t>
            </a:r>
            <a:r>
              <a:rPr lang="uk-UA" dirty="0"/>
              <a:t> и </a:t>
            </a:r>
            <a:r>
              <a:rPr lang="uk-UA" dirty="0" err="1"/>
              <a:t>условные</a:t>
            </a:r>
            <a:r>
              <a:rPr lang="uk-UA" dirty="0"/>
              <a:t> </a:t>
            </a:r>
            <a:r>
              <a:rPr lang="uk-UA" dirty="0" err="1"/>
              <a:t>выражения</a:t>
            </a:r>
            <a:r>
              <a:rPr lang="uk-UA" dirty="0"/>
              <a:t>). </a:t>
            </a:r>
            <a:endParaRPr lang="en-US" dirty="0"/>
          </a:p>
          <a:p>
            <a:r>
              <a:rPr lang="uk-UA" dirty="0"/>
              <a:t>5. </a:t>
            </a:r>
            <a:r>
              <a:rPr lang="uk-UA" dirty="0" err="1"/>
              <a:t>Построить</a:t>
            </a:r>
            <a:r>
              <a:rPr lang="uk-UA" dirty="0"/>
              <a:t> </a:t>
            </a:r>
            <a:r>
              <a:rPr lang="uk-UA" dirty="0" err="1"/>
              <a:t>гистограммы</a:t>
            </a:r>
            <a:r>
              <a:rPr lang="uk-UA" dirty="0"/>
              <a:t> </a:t>
            </a:r>
            <a:r>
              <a:rPr lang="uk-UA" dirty="0" err="1"/>
              <a:t>всех</a:t>
            </a:r>
            <a:r>
              <a:rPr lang="uk-UA" dirty="0"/>
              <a:t> </a:t>
            </a:r>
            <a:r>
              <a:rPr lang="uk-UA" dirty="0" err="1"/>
              <a:t>столбиков</a:t>
            </a:r>
            <a:r>
              <a:rPr lang="uk-UA" dirty="0"/>
              <a:t> </a:t>
            </a:r>
            <a:r>
              <a:rPr lang="uk-UA" dirty="0" err="1"/>
              <a:t>матрицы</a:t>
            </a:r>
            <a:r>
              <a:rPr lang="uk-UA" dirty="0"/>
              <a:t>, </a:t>
            </a: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подается</a:t>
            </a:r>
            <a:r>
              <a:rPr lang="uk-UA" dirty="0"/>
              <a:t> на </a:t>
            </a:r>
            <a:r>
              <a:rPr lang="uk-UA" dirty="0" err="1"/>
              <a:t>вход</a:t>
            </a:r>
            <a:r>
              <a:rPr lang="uk-UA" dirty="0"/>
              <a:t>.</a:t>
            </a:r>
          </a:p>
          <a:p>
            <a:r>
              <a:rPr lang="uk-UA" dirty="0"/>
              <a:t>6. </a:t>
            </a:r>
            <a:r>
              <a:rPr lang="ru-RU" dirty="0"/>
              <a:t>Дано целое число N (&gt; 1). Если оно является простым, то есть не имеет положительных делителей, кроме 1 и самого себя, то вывести </a:t>
            </a:r>
            <a:r>
              <a:rPr lang="ru-RU" dirty="0" err="1"/>
              <a:t>True</a:t>
            </a:r>
            <a:r>
              <a:rPr lang="ru-RU" dirty="0"/>
              <a:t>, иначе вывести </a:t>
            </a:r>
            <a:r>
              <a:rPr lang="ru-RU" dirty="0" err="1"/>
              <a:t>False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805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Tidyr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1524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/>
              <a:t>install.packages</a:t>
            </a:r>
            <a:r>
              <a:rPr lang="en-US" sz="2000" dirty="0"/>
              <a:t>(c(“</a:t>
            </a:r>
            <a:r>
              <a:rPr lang="en-US" sz="2000" dirty="0" err="1"/>
              <a:t>dplyr</a:t>
            </a:r>
            <a:r>
              <a:rPr lang="en-US" sz="2000" dirty="0"/>
              <a:t>”,”</a:t>
            </a:r>
            <a:r>
              <a:rPr lang="en-US" sz="2000" dirty="0" err="1"/>
              <a:t>tidyr</a:t>
            </a:r>
            <a:r>
              <a:rPr lang="en-US" sz="2000" dirty="0"/>
              <a:t>”), dep=T)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tidyr</a:t>
            </a:r>
            <a:r>
              <a:rPr lang="en-US" sz="2000" dirty="0"/>
              <a:t>)</a:t>
            </a:r>
          </a:p>
          <a:p>
            <a:r>
              <a:rPr lang="uk-UA" sz="2000" dirty="0"/>
              <a:t>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32373"/>
              </p:ext>
            </p:extLst>
          </p:nvPr>
        </p:nvGraphicFramePr>
        <p:xfrm>
          <a:off x="560070" y="2027426"/>
          <a:ext cx="7886700" cy="484632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43724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41967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select()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filter()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filter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6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arrange()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re-order or arrange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11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mutate()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new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72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3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group_by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allows for group operations in the “split-apply-combine” 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8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%&gt;%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err="1"/>
                        <a:t>перенаправление</a:t>
                      </a:r>
                      <a:r>
                        <a:rPr lang="uk-UA" sz="1800" dirty="0"/>
                        <a:t> </a:t>
                      </a:r>
                      <a:r>
                        <a:rPr lang="uk-UA" sz="1800" dirty="0" err="1"/>
                        <a:t>потоков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53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gather()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wide data to longer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5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spread)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long data to wider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combines two or more columns into a single column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75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separate()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splits one column into two or more columns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5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Задание: изучить данные в файле </a:t>
            </a:r>
            <a:r>
              <a:rPr lang="en-US" sz="2000" b="1" dirty="0" err="1"/>
              <a:t>DataDay</a:t>
            </a:r>
            <a:r>
              <a:rPr lang="ru-RU" sz="2000" b="1" dirty="0"/>
              <a:t>2</a:t>
            </a:r>
            <a:r>
              <a:rPr lang="en-US" sz="2000" b="1" dirty="0"/>
              <a:t>.csv, </a:t>
            </a:r>
            <a:r>
              <a:rPr lang="ru-RU" sz="2000" b="1" dirty="0"/>
              <a:t>для этого кроме предложенных вами методов необходимо выполнить:</a:t>
            </a:r>
          </a:p>
          <a:p>
            <a:endParaRPr lang="ru-RU" sz="2000" b="1" dirty="0"/>
          </a:p>
          <a:p>
            <a:pPr marL="342900" indent="-342900">
              <a:buAutoNum type="arabicParenR"/>
            </a:pPr>
            <a:r>
              <a:rPr lang="ru-RU" dirty="0"/>
              <a:t>Записать данные в </a:t>
            </a:r>
            <a:r>
              <a:rPr lang="en-US" dirty="0"/>
              <a:t>data frame</a:t>
            </a:r>
            <a:r>
              <a:rPr lang="ru-RU" dirty="0"/>
              <a:t>;</a:t>
            </a:r>
          </a:p>
          <a:p>
            <a:pPr marL="342900" indent="-342900">
              <a:buAutoNum type="arabicParenR"/>
            </a:pPr>
            <a:r>
              <a:rPr lang="ru-RU" dirty="0"/>
              <a:t>Изучить структуру;</a:t>
            </a:r>
          </a:p>
          <a:p>
            <a:pPr marL="342900" indent="-342900">
              <a:buAutoNum type="arabicParenR"/>
            </a:pPr>
            <a:r>
              <a:rPr lang="ru-RU" dirty="0"/>
              <a:t>Исправить ошибки в данных;</a:t>
            </a:r>
          </a:p>
          <a:p>
            <a:pPr marL="342900" indent="-342900">
              <a:buAutoNum type="arabicParenR"/>
            </a:pPr>
            <a:r>
              <a:rPr lang="ru-RU" dirty="0"/>
              <a:t>Построить коробчатые диаграммы и гистограммы;</a:t>
            </a:r>
          </a:p>
          <a:p>
            <a:pPr marL="342900" indent="-342900">
              <a:buAutoNum type="arabicParenR"/>
            </a:pPr>
            <a:r>
              <a:rPr lang="ru-RU" dirty="0"/>
              <a:t>Добавить колонку с плотностью населения.</a:t>
            </a:r>
          </a:p>
          <a:p>
            <a:endParaRPr lang="ru-RU" dirty="0"/>
          </a:p>
          <a:p>
            <a:r>
              <a:rPr lang="ru-RU" dirty="0"/>
              <a:t>Необходимо ответить на такие вопросы: </a:t>
            </a:r>
          </a:p>
          <a:p>
            <a:pPr marL="342900" indent="-342900">
              <a:buAutoNum type="arabicParenR"/>
            </a:pPr>
            <a:r>
              <a:rPr lang="ru-RU" dirty="0"/>
              <a:t>Есть ли пропущенные значения? Если есть, то заменить средним.</a:t>
            </a:r>
          </a:p>
          <a:p>
            <a:pPr marL="342900" indent="-342900">
              <a:buAutoNum type="arabicParenR"/>
            </a:pPr>
            <a:r>
              <a:rPr lang="ru-RU" dirty="0"/>
              <a:t>Какая страна с самым большим Валовым внутренним продуктом на 1 человека (ВВП); какая с самой маленькой площадью?</a:t>
            </a:r>
          </a:p>
          <a:p>
            <a:pPr marL="342900" indent="-342900">
              <a:buAutoNum type="arabicParenR"/>
            </a:pPr>
            <a:r>
              <a:rPr lang="ru-RU" dirty="0"/>
              <a:t>В каком регионе средняя площадь страны наибольшая?</a:t>
            </a:r>
          </a:p>
          <a:p>
            <a:pPr marL="342900" indent="-342900">
              <a:buAutoNum type="arabicParenR"/>
            </a:pPr>
            <a:r>
              <a:rPr lang="ru-RU" dirty="0"/>
              <a:t>С каким населением чаще всего встречаются страны в мире? В Европе? </a:t>
            </a:r>
          </a:p>
          <a:p>
            <a:pPr marL="342900" indent="-342900">
              <a:buAutoNum type="arabicParenR"/>
            </a:pPr>
            <a:r>
              <a:rPr lang="ru-RU" dirty="0"/>
              <a:t>Совпадает ли в каком-то регионе среднее и медиана ВВП?</a:t>
            </a:r>
          </a:p>
          <a:p>
            <a:pPr marL="342900" indent="-342900">
              <a:buAutoNum type="arabicParenR"/>
            </a:pPr>
            <a:r>
              <a:rPr lang="ru-RU" dirty="0"/>
              <a:t>Вывести топ 5 стран и 5 последних стран по ВВП и по количеству СО2 на душу населения, сделать выводы.</a:t>
            </a:r>
          </a:p>
        </p:txBody>
      </p:sp>
    </p:spTree>
    <p:extLst>
      <p:ext uri="{BB962C8B-B14F-4D97-AF65-F5344CB8AC3E}">
        <p14:creationId xmlns:p14="http://schemas.microsoft.com/office/powerpoint/2010/main" val="126915465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7852</TotalTime>
  <Words>754</Words>
  <Application>Microsoft Macintosh PowerPoint</Application>
  <PresentationFormat>Экран (4:3)</PresentationFormat>
  <Paragraphs>85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60</cp:revision>
  <dcterms:created xsi:type="dcterms:W3CDTF">2017-11-07T18:16:56Z</dcterms:created>
  <dcterms:modified xsi:type="dcterms:W3CDTF">2020-02-02T18:01:14Z</dcterms:modified>
</cp:coreProperties>
</file>