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7"/>
  </p:notesMasterIdLst>
  <p:sldIdLst>
    <p:sldId id="286" r:id="rId2"/>
    <p:sldId id="281" r:id="rId3"/>
    <p:sldId id="287" r:id="rId4"/>
    <p:sldId id="284" r:id="rId5"/>
    <p:sldId id="285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0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3/28/20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699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48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26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74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3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Выбросы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4140" y="922063"/>
            <a:ext cx="86498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Определение выбросов:</a:t>
            </a:r>
          </a:p>
          <a:p>
            <a:pPr marL="457200" indent="-457200">
              <a:buAutoNum type="arabicParenR"/>
            </a:pPr>
            <a:r>
              <a:rPr lang="ru-RU" sz="2400" dirty="0"/>
              <a:t>По формуле</a:t>
            </a:r>
          </a:p>
          <a:p>
            <a:r>
              <a:rPr lang="ru-RU" sz="2400" dirty="0"/>
              <a:t>Выбросы лежат вне отрезка </a:t>
            </a:r>
            <a:r>
              <a:rPr lang="en-US" sz="2400" dirty="0"/>
              <a:t>[x</a:t>
            </a:r>
            <a:r>
              <a:rPr lang="en-US" sz="2400" baseline="-25000" dirty="0"/>
              <a:t>25</a:t>
            </a:r>
            <a:r>
              <a:rPr lang="en-US" sz="2400" dirty="0"/>
              <a:t> –1.5(x</a:t>
            </a:r>
            <a:r>
              <a:rPr lang="en-US" sz="2400" baseline="-25000" dirty="0"/>
              <a:t>75</a:t>
            </a:r>
            <a:r>
              <a:rPr lang="en-US" sz="2400" dirty="0"/>
              <a:t> –x</a:t>
            </a:r>
            <a:r>
              <a:rPr lang="en-US" sz="2400" baseline="-25000" dirty="0"/>
              <a:t>25</a:t>
            </a:r>
            <a:r>
              <a:rPr lang="en-US" sz="2400" dirty="0"/>
              <a:t>), x</a:t>
            </a:r>
            <a:r>
              <a:rPr lang="en-US" sz="2400" baseline="-25000" dirty="0"/>
              <a:t>75</a:t>
            </a:r>
            <a:r>
              <a:rPr lang="en-US" sz="2400" dirty="0"/>
              <a:t> +1.5(x</a:t>
            </a:r>
            <a:r>
              <a:rPr lang="en-US" sz="2400" baseline="-25000" dirty="0"/>
              <a:t>75</a:t>
            </a:r>
            <a:r>
              <a:rPr lang="en-US" sz="2400" dirty="0"/>
              <a:t> –x</a:t>
            </a:r>
            <a:r>
              <a:rPr lang="en-US" sz="2400" baseline="-25000" dirty="0"/>
              <a:t>25</a:t>
            </a:r>
            <a:r>
              <a:rPr lang="en-US" sz="2400" dirty="0"/>
              <a:t>)]</a:t>
            </a:r>
            <a:endParaRPr lang="ru-RU" sz="2400" dirty="0"/>
          </a:p>
          <a:p>
            <a:r>
              <a:rPr lang="ru-RU" sz="2400" dirty="0"/>
              <a:t>2) </a:t>
            </a:r>
            <a:r>
              <a:rPr lang="ru-RU" sz="2400" dirty="0" err="1"/>
              <a:t>Коробчастая</a:t>
            </a:r>
            <a:r>
              <a:rPr lang="ru-RU" sz="2400" dirty="0"/>
              <a:t> диаграмма</a:t>
            </a:r>
          </a:p>
          <a:p>
            <a:r>
              <a:rPr lang="ru-RU" sz="2400" dirty="0"/>
              <a:t>3) Диаграмма рассеивания</a:t>
            </a:r>
          </a:p>
          <a:p>
            <a:r>
              <a:rPr lang="ru-RU" sz="2400" dirty="0"/>
              <a:t>4) Тест о том, что максимальное значение будет выбросом</a:t>
            </a:r>
          </a:p>
          <a:p>
            <a:r>
              <a:rPr lang="en-US" sz="2400" dirty="0"/>
              <a:t>library(outliers) </a:t>
            </a:r>
            <a:endParaRPr lang="ru-RU" sz="2400" dirty="0"/>
          </a:p>
          <a:p>
            <a:r>
              <a:rPr lang="en-US" sz="2400" dirty="0" err="1"/>
              <a:t>grubbs.test</a:t>
            </a:r>
            <a:r>
              <a:rPr lang="en-US" sz="2400" dirty="0"/>
              <a:t>(data, type = 10)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897" y="3630343"/>
            <a:ext cx="5130499" cy="30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4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Нормирование данных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74140" y="922063"/>
                <a:ext cx="8649820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Приведение значений к безразмерной шкале </a:t>
                </a:r>
                <a:r>
                  <a:rPr lang="en-US" sz="2400" dirty="0"/>
                  <a:t>[</a:t>
                </a:r>
                <a:r>
                  <a:rPr lang="en-US" sz="2400" dirty="0" err="1"/>
                  <a:t>a,b</a:t>
                </a:r>
                <a:r>
                  <a:rPr lang="en-US" sz="2400" dirty="0"/>
                  <a:t>]</a:t>
                </a:r>
              </a:p>
              <a:p>
                <a:r>
                  <a:rPr lang="en-US" sz="2400" dirty="0"/>
                  <a:t>1) </a:t>
                </a:r>
                <a:r>
                  <a:rPr lang="ru-RU" sz="2400" dirty="0"/>
                  <a:t>Метод </a:t>
                </a:r>
                <a:r>
                  <a:rPr lang="en-US" sz="2400" dirty="0"/>
                  <a:t>min-max;</a:t>
                </a:r>
                <a:endParaRPr lang="ru-RU" sz="2400" dirty="0"/>
              </a:p>
              <a:p>
                <a:r>
                  <a:rPr lang="en-US" sz="2400" dirty="0"/>
                  <a:t>X=(x-min)/(max-min)</a:t>
                </a:r>
              </a:p>
              <a:p>
                <a:r>
                  <a:rPr lang="en-US" sz="2400" dirty="0"/>
                  <a:t>2) </a:t>
                </a:r>
                <a:r>
                  <a:rPr lang="ru-RU" sz="2400" dirty="0"/>
                  <a:t>Стандартизация</a:t>
                </a:r>
                <a:r>
                  <a:rPr lang="en-US" sz="2400" dirty="0"/>
                  <a:t>;</a:t>
                </a:r>
              </a:p>
              <a:p>
                <a:r>
                  <a:rPr lang="en-US" sz="2400" dirty="0"/>
                  <a:t>X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ru-RU" sz="2400" dirty="0"/>
              </a:p>
              <a:p>
                <a:r>
                  <a:rPr lang="en-US" sz="2400" dirty="0"/>
                  <a:t>3) </a:t>
                </a:r>
                <a:r>
                  <a:rPr lang="ru-RU" sz="2400" dirty="0"/>
                  <a:t>Логистическая нормализация</a:t>
                </a:r>
                <a:endParaRPr lang="uk-UA" sz="2400" dirty="0"/>
              </a:p>
              <a:p>
                <a:r>
                  <a:rPr lang="en-US" sz="2400" dirty="0"/>
                  <a:t>X=(1+e^((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/>
                  <a:t>^(-1)</a:t>
                </a:r>
              </a:p>
              <a:p>
                <a:r>
                  <a:rPr lang="uk-UA" sz="2400" dirty="0"/>
                  <a:t>Необходима для </a:t>
                </a:r>
                <a:r>
                  <a:rPr lang="uk-UA" sz="2400" dirty="0" err="1"/>
                  <a:t>построения</a:t>
                </a:r>
                <a:r>
                  <a:rPr lang="uk-UA" sz="2400" dirty="0"/>
                  <a:t> </a:t>
                </a:r>
                <a:r>
                  <a:rPr lang="uk-UA" sz="2400" dirty="0" err="1"/>
                  <a:t>агрегирующих</a:t>
                </a:r>
                <a:r>
                  <a:rPr lang="uk-UA" sz="2400" dirty="0"/>
                  <a:t> </a:t>
                </a:r>
                <a:r>
                  <a:rPr lang="uk-UA" sz="2400" dirty="0" err="1"/>
                  <a:t>функций</a:t>
                </a:r>
                <a:r>
                  <a:rPr lang="uk-UA" sz="2400" dirty="0"/>
                  <a:t>, </a:t>
                </a:r>
                <a:r>
                  <a:rPr lang="uk-UA" sz="2400" dirty="0" err="1"/>
                  <a:t>нейронн</a:t>
                </a:r>
                <a:r>
                  <a:rPr lang="ru-RU" sz="2400" dirty="0" err="1"/>
                  <a:t>ых</a:t>
                </a:r>
                <a:r>
                  <a:rPr lang="ru-RU" sz="2400" dirty="0"/>
                  <a:t> сетей, сравнения показателей разных природ и порядков.</a:t>
                </a:r>
                <a:endParaRPr lang="en-US" sz="2400" dirty="0"/>
              </a:p>
              <a:p>
                <a:pPr marL="457200" indent="-457200"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40" y="922063"/>
                <a:ext cx="8649820" cy="4154984"/>
              </a:xfrm>
              <a:prstGeom prst="rect">
                <a:avLst/>
              </a:prstGeom>
              <a:blipFill>
                <a:blip r:embed="rId3"/>
                <a:stretch>
                  <a:fillRect l="-1128" t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290" y="4381994"/>
            <a:ext cx="2751950" cy="275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8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Загрузить данные из файла </a:t>
            </a:r>
            <a:r>
              <a:rPr lang="en-US" sz="2400" dirty="0"/>
              <a:t>DataDay2.csv</a:t>
            </a:r>
            <a:r>
              <a:rPr lang="ru-RU" sz="2400" dirty="0"/>
              <a:t>.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ru-RU" sz="2400" dirty="0"/>
              <a:t>Проверить с помощью </a:t>
            </a:r>
            <a:r>
              <a:rPr lang="ru-RU" sz="2400" dirty="0" err="1"/>
              <a:t>корбчастой</a:t>
            </a:r>
            <a:r>
              <a:rPr lang="ru-RU" sz="2400" dirty="0"/>
              <a:t> диаграммы наличие выбросов по СО2, использовать тест о том, является ли максимальное значение выбросом, убрать выбросы, заполнить пропуски.</a:t>
            </a:r>
          </a:p>
          <a:p>
            <a:pPr marL="457200" indent="-457200">
              <a:buAutoNum type="arabicPeriod"/>
            </a:pPr>
            <a:r>
              <a:rPr lang="ru-RU" sz="2400" dirty="0"/>
              <a:t>Построить линейную регрессию </a:t>
            </a:r>
            <a:r>
              <a:rPr lang="en-US" sz="2400" dirty="0"/>
              <a:t>GDP per capita=f(CO2 emission per 1000 person) </a:t>
            </a:r>
            <a:r>
              <a:rPr lang="ru-RU" sz="2400" dirty="0"/>
              <a:t>для исходного набора и для набора </a:t>
            </a:r>
            <a:r>
              <a:rPr lang="ru-RU" sz="2400" dirty="0" err="1"/>
              <a:t>логистически</a:t>
            </a:r>
            <a:r>
              <a:rPr lang="ru-RU" sz="2400" dirty="0"/>
              <a:t> нормализованного.</a:t>
            </a:r>
          </a:p>
          <a:p>
            <a:pPr marL="457200" indent="-457200">
              <a:buAutoNum type="arabicPeriod"/>
            </a:pPr>
            <a:r>
              <a:rPr lang="ru-RU" sz="2400" dirty="0"/>
              <a:t>Посчитать значение </a:t>
            </a:r>
            <a:r>
              <a:rPr lang="en-US" sz="2400" dirty="0"/>
              <a:t>GDP per capita</a:t>
            </a:r>
            <a:r>
              <a:rPr lang="ru-RU" sz="2400" dirty="0"/>
              <a:t> при </a:t>
            </a:r>
            <a:r>
              <a:rPr lang="en-US" sz="2400" dirty="0"/>
              <a:t>CO2 emission per 1000 person</a:t>
            </a:r>
            <a:r>
              <a:rPr lang="ru-RU" sz="2400" dirty="0"/>
              <a:t> = </a:t>
            </a:r>
            <a:r>
              <a:rPr lang="en-US" sz="2400" dirty="0"/>
              <a:t>2. </a:t>
            </a:r>
            <a:r>
              <a:rPr lang="ru-RU" sz="2400" dirty="0"/>
              <a:t>Сравнить результаты.</a:t>
            </a:r>
          </a:p>
          <a:p>
            <a:pPr marL="457200" indent="-457200">
              <a:buAutoNum type="arabicPeriod"/>
            </a:pPr>
            <a:r>
              <a:rPr lang="ru-RU" sz="2400" dirty="0"/>
              <a:t>Построить </a:t>
            </a:r>
            <a:r>
              <a:rPr lang="ru-RU" sz="2400"/>
              <a:t>столбчатые диаграммы для </a:t>
            </a:r>
            <a:r>
              <a:rPr lang="ru-RU" sz="2400" dirty="0"/>
              <a:t>Украины и любой другой европейской страны. </a:t>
            </a:r>
          </a:p>
        </p:txBody>
      </p:sp>
    </p:spTree>
    <p:extLst>
      <p:ext uri="{BB962C8B-B14F-4D97-AF65-F5344CB8AC3E}">
        <p14:creationId xmlns:p14="http://schemas.microsoft.com/office/powerpoint/2010/main" val="405994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Нейронные сети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5" y="1030293"/>
            <a:ext cx="41036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neuralnet</a:t>
            </a:r>
            <a:r>
              <a:rPr lang="en-US" dirty="0"/>
              <a:t>)</a:t>
            </a:r>
            <a:endParaRPr lang="ru-RU" dirty="0"/>
          </a:p>
          <a:p>
            <a:endParaRPr lang="en-US" dirty="0"/>
          </a:p>
          <a:p>
            <a:r>
              <a:rPr lang="ru-RU" dirty="0"/>
              <a:t>Создание нейронной сети</a:t>
            </a:r>
          </a:p>
          <a:p>
            <a:r>
              <a:rPr lang="en-US" dirty="0" err="1"/>
              <a:t>neuralnet</a:t>
            </a:r>
            <a:r>
              <a:rPr lang="en-US" dirty="0"/>
              <a:t>(f, data, hidden = c(1,3,4) …)</a:t>
            </a:r>
          </a:p>
          <a:p>
            <a:endParaRPr lang="en-US" dirty="0"/>
          </a:p>
          <a:p>
            <a:r>
              <a:rPr lang="ru-RU" dirty="0"/>
              <a:t>Вычисление на основе нейронной сети</a:t>
            </a:r>
          </a:p>
          <a:p>
            <a:r>
              <a:rPr lang="en-US" dirty="0"/>
              <a:t>compute</a:t>
            </a:r>
            <a:r>
              <a:rPr lang="ru-RU" dirty="0"/>
              <a:t>(</a:t>
            </a:r>
            <a:r>
              <a:rPr lang="en-US" dirty="0"/>
              <a:t>NN, data)</a:t>
            </a:r>
          </a:p>
          <a:p>
            <a:endParaRPr lang="en-US" dirty="0"/>
          </a:p>
          <a:p>
            <a:r>
              <a:rPr lang="ru-RU" dirty="0"/>
              <a:t>Важные проблемы: </a:t>
            </a:r>
          </a:p>
          <a:p>
            <a:r>
              <a:rPr lang="ru-RU" dirty="0"/>
              <a:t>1) </a:t>
            </a:r>
            <a:r>
              <a:rPr lang="ru-RU" dirty="0" err="1"/>
              <a:t>нерепрезентативность</a:t>
            </a:r>
            <a:r>
              <a:rPr lang="ru-RU" dirty="0"/>
              <a:t> данных;</a:t>
            </a:r>
          </a:p>
          <a:p>
            <a:r>
              <a:rPr lang="ru-RU" dirty="0"/>
              <a:t>2) переобучение.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992" y="2627308"/>
            <a:ext cx="4200579" cy="4200579"/>
          </a:xfrm>
          <a:prstGeom prst="rect">
            <a:avLst/>
          </a:prstGeom>
        </p:spPr>
      </p:pic>
      <p:pic>
        <p:nvPicPr>
          <p:cNvPr id="1026" name="Picture 2" descr="https://habrastorage.org/files/183/319/d16/183319d16b00427392697f0ff93a4799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29" t="-4957" r="-2657" b="28524"/>
          <a:stretch/>
        </p:blipFill>
        <p:spPr bwMode="auto">
          <a:xfrm>
            <a:off x="-63886" y="4573280"/>
            <a:ext cx="4678878" cy="181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4739779" y="1030293"/>
            <a:ext cx="41036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Основные понятия: </a:t>
            </a:r>
          </a:p>
          <a:p>
            <a:r>
              <a:rPr lang="ru-RU" dirty="0"/>
              <a:t>нейрон (входной, выходной, </a:t>
            </a:r>
            <a:r>
              <a:rPr lang="ru-RU" dirty="0" err="1"/>
              <a:t>биас</a:t>
            </a:r>
            <a:r>
              <a:rPr lang="ru-RU" dirty="0"/>
              <a:t>), слой, функция переключения (</a:t>
            </a:r>
            <a:r>
              <a:rPr lang="ru-RU" dirty="0" err="1"/>
              <a:t>сигмоида</a:t>
            </a:r>
            <a:r>
              <a:rPr lang="ru-RU" dirty="0"/>
              <a:t>, арктангенс, линейная), обучающая выборка, тестовая выборка, ошибка.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9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65751" y="888163"/>
            <a:ext cx="8649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Создать нейронную сеть, которая </a:t>
            </a:r>
            <a:r>
              <a:rPr lang="ru-RU" sz="2400"/>
              <a:t>для стран </a:t>
            </a:r>
            <a:r>
              <a:rPr lang="ru-RU" sz="2400" dirty="0"/>
              <a:t>мира по </a:t>
            </a:r>
            <a:r>
              <a:rPr lang="en-US" sz="2400" dirty="0"/>
              <a:t>Energy use (kg of oil equivalent per capita)</a:t>
            </a:r>
            <a:r>
              <a:rPr lang="ru-RU" sz="2400" dirty="0"/>
              <a:t>; </a:t>
            </a:r>
            <a:r>
              <a:rPr lang="en-US" sz="2400" dirty="0"/>
              <a:t>Imports of goods and services (% of GDP)</a:t>
            </a:r>
            <a:r>
              <a:rPr lang="ru-RU" sz="2400" dirty="0"/>
              <a:t>; </a:t>
            </a:r>
            <a:r>
              <a:rPr lang="en-US" sz="2400" dirty="0"/>
              <a:t>Literacy rate, adult total (% of people ages 15 and above)</a:t>
            </a:r>
            <a:r>
              <a:rPr lang="ru-RU" sz="2400" dirty="0"/>
              <a:t> и </a:t>
            </a:r>
            <a:r>
              <a:rPr lang="en-US" sz="2400" dirty="0"/>
              <a:t>Total reserves (includes gold, current US$)</a:t>
            </a:r>
            <a:r>
              <a:rPr lang="ru-RU" sz="2400" dirty="0"/>
              <a:t> пытается определить </a:t>
            </a:r>
            <a:r>
              <a:rPr lang="en-US" sz="2400" dirty="0"/>
              <a:t>Life expectancy at birth, total (years)</a:t>
            </a:r>
            <a:r>
              <a:rPr lang="ru-RU" sz="2400" dirty="0"/>
              <a:t>, для этого нужно:</a:t>
            </a:r>
          </a:p>
          <a:p>
            <a:pPr marL="457200" indent="-457200">
              <a:buAutoNum type="arabicParenR"/>
            </a:pPr>
            <a:r>
              <a:rPr lang="ru-RU" sz="2400" dirty="0"/>
              <a:t>загрузить данные из </a:t>
            </a:r>
            <a:r>
              <a:rPr lang="en-US" sz="2400" dirty="0"/>
              <a:t>World Bank</a:t>
            </a:r>
            <a:r>
              <a:rPr lang="ru-RU" sz="2400" dirty="0"/>
              <a:t>;</a:t>
            </a:r>
          </a:p>
          <a:p>
            <a:pPr marL="457200" indent="-457200">
              <a:buAutoNum type="arabicParenR"/>
            </a:pPr>
            <a:r>
              <a:rPr lang="ru-RU" sz="2400" dirty="0"/>
              <a:t>изучить данные, заполнить пропуски;</a:t>
            </a:r>
          </a:p>
          <a:p>
            <a:pPr marL="457200" indent="-457200">
              <a:buAutoNum type="arabicParenR"/>
            </a:pPr>
            <a:r>
              <a:rPr lang="ru-RU" sz="2400" dirty="0"/>
              <a:t>подобрать оптимальное количество слоев и нейронов сети;</a:t>
            </a:r>
          </a:p>
          <a:p>
            <a:pPr marL="457200" indent="-457200">
              <a:buAutoNum type="arabicParenR"/>
            </a:pPr>
            <a:r>
              <a:rPr lang="ru-RU" sz="2400" dirty="0"/>
              <a:t>обучить и протестировать сеть.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946804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6564</TotalTime>
  <Words>396</Words>
  <Application>Microsoft Macintosh PowerPoint</Application>
  <PresentationFormat>Экран (4:3)</PresentationFormat>
  <Paragraphs>52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45</cp:revision>
  <dcterms:created xsi:type="dcterms:W3CDTF">2017-11-07T18:16:56Z</dcterms:created>
  <dcterms:modified xsi:type="dcterms:W3CDTF">2020-03-28T11:54:47Z</dcterms:modified>
</cp:coreProperties>
</file>