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82" r:id="rId2"/>
    <p:sldId id="283" r:id="rId3"/>
    <p:sldId id="285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data/flu/data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Работа с датой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8" y="1061407"/>
            <a:ext cx="44473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Функция для преобразование в дату:</a:t>
            </a:r>
            <a:endParaRPr lang="en-US" dirty="0" smtClean="0"/>
          </a:p>
          <a:p>
            <a:r>
              <a:rPr lang="en-US" dirty="0" err="1" smtClean="0"/>
              <a:t>as.Date</a:t>
            </a:r>
            <a:r>
              <a:rPr lang="en-US" dirty="0" smtClean="0"/>
              <a:t>(dates, format </a:t>
            </a:r>
            <a:r>
              <a:rPr lang="en-US" dirty="0"/>
              <a:t>= "%m/%d/%y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Форматирование даты</a:t>
            </a:r>
          </a:p>
          <a:p>
            <a:r>
              <a:rPr lang="en-US" dirty="0" smtClean="0"/>
              <a:t>format(dates, </a:t>
            </a:r>
            <a:r>
              <a:rPr lang="en-US" dirty="0"/>
              <a:t>"%a %b %d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ru-RU" dirty="0" smtClean="0"/>
              <a:t>Операции над датой</a:t>
            </a:r>
          </a:p>
          <a:p>
            <a:r>
              <a:rPr lang="ru-RU" dirty="0" smtClean="0"/>
              <a:t>+, -, </a:t>
            </a:r>
            <a:r>
              <a:rPr lang="en-US" dirty="0" smtClean="0"/>
              <a:t>mean, max, min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Sys.time</a:t>
            </a:r>
            <a:r>
              <a:rPr lang="en-US" dirty="0"/>
              <a:t>()</a:t>
            </a:r>
          </a:p>
          <a:p>
            <a:r>
              <a:rPr lang="en-US" dirty="0" err="1"/>
              <a:t>Sys.Date</a:t>
            </a:r>
            <a:r>
              <a:rPr lang="en-US" dirty="0"/>
              <a:t>()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32757"/>
              </p:ext>
            </p:extLst>
          </p:nvPr>
        </p:nvGraphicFramePr>
        <p:xfrm>
          <a:off x="4457296" y="113041"/>
          <a:ext cx="4538922" cy="6726486"/>
        </p:xfrm>
        <a:graphic>
          <a:graphicData uri="http://schemas.openxmlformats.org/drawingml/2006/table">
            <a:tbl>
              <a:tblPr/>
              <a:tblGrid>
                <a:gridCol w="1512974">
                  <a:extLst>
                    <a:ext uri="{9D8B030D-6E8A-4147-A177-3AD203B41FA5}">
                      <a16:colId xmlns:a16="http://schemas.microsoft.com/office/drawing/2014/main" val="1173198550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3328670053"/>
                    </a:ext>
                  </a:extLst>
                </a:gridCol>
                <a:gridCol w="1512974">
                  <a:extLst>
                    <a:ext uri="{9D8B030D-6E8A-4147-A177-3AD203B41FA5}">
                      <a16:colId xmlns:a16="http://schemas.microsoft.com/office/drawing/2014/main" val="4170489338"/>
                    </a:ext>
                  </a:extLst>
                </a:gridCol>
              </a:tblGrid>
              <a:tr h="16646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Conversion specification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7191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Sun, Thu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517436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%A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weekday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Sunday, Thursday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33055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 or %h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Abbreviated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68497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%B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Full month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May, July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7197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01-31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75691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%j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Day of the year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001-366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148, 188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61380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%m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Month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01-12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05, 07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87007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01-53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Sunday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22, 27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114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0-6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Sunday is 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072363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%W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00-53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with Monday as first day of the week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21, 27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92671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%x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Date, locale-specific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06272"/>
                  </a:ext>
                </a:extLst>
              </a:tr>
              <a:tr h="2879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without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00-99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84, 05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5057"/>
                  </a:ext>
                </a:extLst>
              </a:tr>
              <a:tr h="53087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Year with century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on input: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00 to 68 prefixed by 20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69 to 99 prefixed by 19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1984, 2005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65110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%C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Century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19, 20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72142"/>
                  </a:ext>
                </a:extLst>
              </a:tr>
              <a:tr h="166461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%D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Date formatted %m/%d/%y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05/27/84, 07/07/05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77689"/>
                  </a:ext>
                </a:extLst>
              </a:tr>
              <a:tr h="40940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%u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Weekday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1-7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Monday is 1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7, 4</a:t>
                      </a:r>
                    </a:p>
                  </a:txBody>
                  <a:tcPr marL="17199" marR="17199" marT="17199" marB="17199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1398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Временные ряды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3" y="1147726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/>
              <a:t>frequency = 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/>
              <a:t>start = </a:t>
            </a:r>
            <a:r>
              <a:rPr lang="en-US" dirty="0" err="1" smtClean="0"/>
              <a:t>seq</a:t>
            </a:r>
            <a:r>
              <a:rPr lang="en-US" dirty="0" smtClean="0"/>
              <a:t>) – </a:t>
            </a:r>
            <a:r>
              <a:rPr lang="ru-RU" dirty="0" smtClean="0"/>
              <a:t>создание временного ряда</a:t>
            </a:r>
          </a:p>
          <a:p>
            <a:endParaRPr lang="ru-RU" dirty="0"/>
          </a:p>
          <a:p>
            <a:r>
              <a:rPr lang="ru-RU" dirty="0" err="1" smtClean="0"/>
              <a:t>Декомпозиия</a:t>
            </a:r>
            <a:r>
              <a:rPr lang="ru-RU" dirty="0" smtClean="0"/>
              <a:t> на тренд, сезонную и случайную составляющие </a:t>
            </a:r>
          </a:p>
          <a:p>
            <a:r>
              <a:rPr lang="en-US" dirty="0"/>
              <a:t>decompose(TS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Сглаживание</a:t>
            </a:r>
          </a:p>
          <a:p>
            <a:r>
              <a:rPr lang="sv-SE" dirty="0"/>
              <a:t>HoltWinters(TS, beta = FALSE, gamma = FALSE</a:t>
            </a:r>
            <a:r>
              <a:rPr lang="sv-SE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Автокорреляция </a:t>
            </a:r>
          </a:p>
          <a:p>
            <a:r>
              <a:rPr lang="en-US" dirty="0" err="1"/>
              <a:t>acf</a:t>
            </a:r>
            <a:r>
              <a:rPr lang="en-US" dirty="0"/>
              <a:t>(TS, </a:t>
            </a:r>
            <a:r>
              <a:rPr lang="en-US" dirty="0" err="1"/>
              <a:t>lag.max</a:t>
            </a:r>
            <a:r>
              <a:rPr lang="en-US" dirty="0"/>
              <a:t> = 20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Проверка гипотезы </a:t>
            </a:r>
          </a:p>
          <a:p>
            <a:r>
              <a:rPr lang="en-US" dirty="0" err="1" smtClean="0"/>
              <a:t>Box.test</a:t>
            </a:r>
            <a:r>
              <a:rPr lang="en-US" dirty="0" smtClean="0"/>
              <a:t>(TS</a:t>
            </a:r>
            <a:r>
              <a:rPr lang="en-US" dirty="0"/>
              <a:t>, lag=20, type="</a:t>
            </a:r>
            <a:r>
              <a:rPr lang="en-US" dirty="0" err="1"/>
              <a:t>Ljung</a:t>
            </a:r>
            <a:r>
              <a:rPr lang="en-US" dirty="0"/>
              <a:t>-Box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Изображение приращений </a:t>
            </a:r>
          </a:p>
          <a:p>
            <a:r>
              <a:rPr lang="en-US" dirty="0"/>
              <a:t>diff(TS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4" y="922063"/>
            <a:ext cx="3143986" cy="268011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250873" y="3680895"/>
            <a:ext cx="3776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Прогноз</a:t>
            </a:r>
          </a:p>
          <a:p>
            <a:r>
              <a:rPr lang="en-US" dirty="0"/>
              <a:t>model &lt;- </a:t>
            </a:r>
            <a:r>
              <a:rPr lang="en-US" dirty="0" err="1"/>
              <a:t>arima</a:t>
            </a:r>
            <a:r>
              <a:rPr lang="en-US" dirty="0"/>
              <a:t>(TS, order = c(2,1,1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 err="1"/>
              <a:t>forec</a:t>
            </a:r>
            <a:r>
              <a:rPr lang="en-US" dirty="0"/>
              <a:t> &lt;- </a:t>
            </a:r>
            <a:r>
              <a:rPr lang="en-US" dirty="0" smtClean="0"/>
              <a:t>forecast(model</a:t>
            </a:r>
            <a:r>
              <a:rPr lang="en-US" dirty="0"/>
              <a:t>, h = 10)</a:t>
            </a:r>
            <a:endParaRPr lang="ru-RU" dirty="0"/>
          </a:p>
          <a:p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983" y="4692073"/>
            <a:ext cx="2413608" cy="20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по гриппу в мире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www.google.org/flutrends/about/data/flu/data.txt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временную динамику гриппа в Украине и Польше на одном графике.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Сделать аналогичный анализ временного ряда для </a:t>
            </a:r>
            <a:r>
              <a:rPr lang="ru-RU" sz="2400" dirty="0" smtClean="0"/>
              <a:t>Польши.</a:t>
            </a:r>
            <a:r>
              <a:rPr lang="en-US" sz="2400" dirty="0" smtClean="0"/>
              <a:t> </a:t>
            </a:r>
            <a:r>
              <a:rPr lang="ru-RU" sz="2400" dirty="0" smtClean="0"/>
              <a:t>При прогнозировании убрать сезонную компоненту. 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Отобразить корреляционную матрицу для стран, используя функцию </a:t>
            </a:r>
            <a:r>
              <a:rPr lang="en-US" sz="2400" dirty="0" err="1" smtClean="0"/>
              <a:t>corrplot</a:t>
            </a:r>
            <a:r>
              <a:rPr lang="en-US" sz="2400" dirty="0" smtClean="0"/>
              <a:t>(</a:t>
            </a:r>
            <a:r>
              <a:rPr lang="en-US" sz="2400" dirty="0" err="1" smtClean="0"/>
              <a:t>cor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), </a:t>
            </a:r>
            <a:r>
              <a:rPr lang="en-US" sz="2400" dirty="0"/>
              <a:t>order = "AOE</a:t>
            </a:r>
            <a:r>
              <a:rPr lang="en-US" sz="2400" dirty="0" smtClean="0"/>
              <a:t>") </a:t>
            </a:r>
            <a:r>
              <a:rPr lang="ru-RU" sz="2400" dirty="0" smtClean="0"/>
              <a:t>библиотеки </a:t>
            </a:r>
            <a:r>
              <a:rPr lang="en-US" sz="2400" dirty="0"/>
              <a:t>library(</a:t>
            </a:r>
            <a:r>
              <a:rPr lang="en-US" sz="2400" dirty="0" err="1"/>
              <a:t>corrplot</a:t>
            </a:r>
            <a:r>
              <a:rPr lang="en-US" sz="2400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6520</TotalTime>
  <Words>301</Words>
  <Application>Microsoft Office PowerPoint</Application>
  <PresentationFormat>Экран (4:3)</PresentationFormat>
  <Paragraphs>91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51</cp:revision>
  <dcterms:created xsi:type="dcterms:W3CDTF">2017-11-07T18:16:56Z</dcterms:created>
  <dcterms:modified xsi:type="dcterms:W3CDTF">2018-10-22T17:53:11Z</dcterms:modified>
</cp:coreProperties>
</file>