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4328C-977A-8F6E-65A6-7537314EE0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97EB368-4069-54AF-0386-D37FAEACC29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A1704E-5638-233A-1157-FF4FAC4DF6C0}"/>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465A3BCF-7658-10DE-D7B0-1D9BB1DCF9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D289BA-7B79-B489-3127-956238A963D1}"/>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1979227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AD9D1-97D0-6F6E-73A1-07E06AC4EB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9B8D95-97A1-63A7-A635-D432A351D9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C55AD26-8D56-71C8-BF25-54D42E180D6A}"/>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EEBD7BE5-8B63-DC57-F7E6-EA627D9CE5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6F1D67-14F7-820C-FEBC-027277F21CC8}"/>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405244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A6A70D-1E71-6956-0A1E-86D0FFF2810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306BD6E-BD23-3C9D-7989-04122F89A98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47C7EE-8699-CF2B-802C-DE6FD23F9C5E}"/>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DAD1135D-6A90-5835-079B-4B2A19BCED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D09153-8AF1-F098-6A3A-984879E35512}"/>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5606293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C3A1C-D316-DA50-C252-9FC7E858996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EA940B-B9F6-8128-3E2C-D02FAC11E92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960C9E-F205-D195-DE06-570EA0385371}"/>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66D09529-7F86-5955-BD40-BE7C68CDB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A45011-3229-6141-7B21-85712865F8E3}"/>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42742651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5EF12-CC62-69D4-08C7-BF1E1375F2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1496A0D-9966-650E-BA62-B9B34FB8C51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7F6651-C311-CC44-EB4A-F92492901E22}"/>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11889584-15C7-197C-FAA6-055D8D5679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01B997F-B799-C083-736E-581FF8239F2C}"/>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2715390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F29A5-BBE5-C0C8-E958-BD8A250984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C9A3814-E41B-A662-1AD2-AEAF09B3F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47C36F4-957C-C877-26F6-AE3290FBB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18D23A-8B7C-5C82-CDE1-90B504386C9E}"/>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6" name="Footer Placeholder 5">
            <a:extLst>
              <a:ext uri="{FF2B5EF4-FFF2-40B4-BE49-F238E27FC236}">
                <a16:creationId xmlns:a16="http://schemas.microsoft.com/office/drawing/2014/main" id="{6A3F025E-1A7A-62D8-5ADC-D294FE2337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17CDC5-DEB3-E19D-CFFE-0C72F66843AB}"/>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418552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0B31-B669-9F9F-1B00-0931F12208E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E8ECA2-08AD-1FD1-1822-A3E8B681F2F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49FF61-16E9-F6B2-6D36-ABDE1B6A11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31C2BE-8EC3-BF5B-1E9A-A40C11E080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FB630-D2E9-CEAB-AB40-8C7B99AC13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D45166-2870-178E-35D3-8388FA70E324}"/>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8" name="Footer Placeholder 7">
            <a:extLst>
              <a:ext uri="{FF2B5EF4-FFF2-40B4-BE49-F238E27FC236}">
                <a16:creationId xmlns:a16="http://schemas.microsoft.com/office/drawing/2014/main" id="{26995DED-AC9A-9949-F287-4EA1874FD48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19F1E90-B59D-FED1-C72F-47D9D2210CC4}"/>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2513412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144E58-7CBA-020F-575C-72A22132299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E855AC8-0B55-EF7D-3919-0AB9F83F26FE}"/>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4" name="Footer Placeholder 3">
            <a:extLst>
              <a:ext uri="{FF2B5EF4-FFF2-40B4-BE49-F238E27FC236}">
                <a16:creationId xmlns:a16="http://schemas.microsoft.com/office/drawing/2014/main" id="{824AC0EC-8F8D-D8E7-099E-6ED5EF9867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9D4D58-31E2-D8E7-7F2D-CB31D02D06A4}"/>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386726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924F12-D48A-A879-4DE9-8924EF184683}"/>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3" name="Footer Placeholder 2">
            <a:extLst>
              <a:ext uri="{FF2B5EF4-FFF2-40B4-BE49-F238E27FC236}">
                <a16:creationId xmlns:a16="http://schemas.microsoft.com/office/drawing/2014/main" id="{535CB69E-37E0-6A6A-5640-E644367FBF6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277884F-77AD-F8F6-C58B-F001D4D08793}"/>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383810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CE45D-DD05-DE88-D94E-D13B0DA154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79702B-844D-0ECB-6371-92A26F3AD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959D045-C6E0-FD09-F4F7-15BAA11179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D1B3B3-C6FC-6D5A-C6F3-3623882BF237}"/>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6" name="Footer Placeholder 5">
            <a:extLst>
              <a:ext uri="{FF2B5EF4-FFF2-40B4-BE49-F238E27FC236}">
                <a16:creationId xmlns:a16="http://schemas.microsoft.com/office/drawing/2014/main" id="{3F6D6E48-0F63-607F-1E1A-780500D42B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3BAF75-EB08-A894-3CD5-A9D18627E5BD}"/>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727480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1A165-8782-2FC6-DDEA-526A51311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48B0002-D4DF-145B-A507-3AB6924F11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24E6DB0-4E07-16B3-F7E0-462B19980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C651CA-4F94-F59A-C47E-AFCE5A11F182}"/>
              </a:ext>
            </a:extLst>
          </p:cNvPr>
          <p:cNvSpPr>
            <a:spLocks noGrp="1"/>
          </p:cNvSpPr>
          <p:nvPr>
            <p:ph type="dt" sz="half" idx="10"/>
          </p:nvPr>
        </p:nvSpPr>
        <p:spPr/>
        <p:txBody>
          <a:bodyPr/>
          <a:lstStyle/>
          <a:p>
            <a:fld id="{BB9A3A9E-78FD-4456-A75E-BBDEC2F74972}" type="datetimeFigureOut">
              <a:rPr lang="en-IN" smtClean="0"/>
              <a:t>23-07-2025</a:t>
            </a:fld>
            <a:endParaRPr lang="en-IN"/>
          </a:p>
        </p:txBody>
      </p:sp>
      <p:sp>
        <p:nvSpPr>
          <p:cNvPr id="6" name="Footer Placeholder 5">
            <a:extLst>
              <a:ext uri="{FF2B5EF4-FFF2-40B4-BE49-F238E27FC236}">
                <a16:creationId xmlns:a16="http://schemas.microsoft.com/office/drawing/2014/main" id="{E32FE01E-D4AB-F158-FB50-DB6C0668A2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EF4CEE-A0BE-4915-7479-44968369544D}"/>
              </a:ext>
            </a:extLst>
          </p:cNvPr>
          <p:cNvSpPr>
            <a:spLocks noGrp="1"/>
          </p:cNvSpPr>
          <p:nvPr>
            <p:ph type="sldNum" sz="quarter" idx="12"/>
          </p:nvPr>
        </p:nvSpPr>
        <p:spPr/>
        <p:txBody>
          <a:bodyPr/>
          <a:lstStyle/>
          <a:p>
            <a:fld id="{0D1A3552-ECDF-4397-B47E-4BA8029662FC}" type="slidenum">
              <a:rPr lang="en-IN" smtClean="0"/>
              <a:t>‹#›</a:t>
            </a:fld>
            <a:endParaRPr lang="en-IN"/>
          </a:p>
        </p:txBody>
      </p:sp>
    </p:spTree>
    <p:extLst>
      <p:ext uri="{BB962C8B-B14F-4D97-AF65-F5344CB8AC3E}">
        <p14:creationId xmlns:p14="http://schemas.microsoft.com/office/powerpoint/2010/main" val="3347532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43814D-53AB-AA5F-C3E0-37D31B0776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F7C798A-31BE-C40B-70A7-2043E519D6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78C4A2-B4EA-572A-44DB-7FBB4381A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9A3A9E-78FD-4456-A75E-BBDEC2F74972}" type="datetimeFigureOut">
              <a:rPr lang="en-IN" smtClean="0"/>
              <a:t>23-07-2025</a:t>
            </a:fld>
            <a:endParaRPr lang="en-IN"/>
          </a:p>
        </p:txBody>
      </p:sp>
      <p:sp>
        <p:nvSpPr>
          <p:cNvPr id="5" name="Footer Placeholder 4">
            <a:extLst>
              <a:ext uri="{FF2B5EF4-FFF2-40B4-BE49-F238E27FC236}">
                <a16:creationId xmlns:a16="http://schemas.microsoft.com/office/drawing/2014/main" id="{563129A0-86B2-6EBD-CE2C-C7C745371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8AF3D4-EE77-5457-8D56-D8E4B8F1CAE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1A3552-ECDF-4397-B47E-4BA8029662FC}" type="slidenum">
              <a:rPr lang="en-IN" smtClean="0"/>
              <a:t>‹#›</a:t>
            </a:fld>
            <a:endParaRPr lang="en-IN"/>
          </a:p>
        </p:txBody>
      </p:sp>
    </p:spTree>
    <p:extLst>
      <p:ext uri="{BB962C8B-B14F-4D97-AF65-F5344CB8AC3E}">
        <p14:creationId xmlns:p14="http://schemas.microsoft.com/office/powerpoint/2010/main" val="22284582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9.jpg"/><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jpg"/></Relationships>
</file>

<file path=ppt/slides/_rels/slide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CCCF6-9D63-985A-D562-125F4F00889A}"/>
              </a:ext>
            </a:extLst>
          </p:cNvPr>
          <p:cNvSpPr>
            <a:spLocks noGrp="1"/>
          </p:cNvSpPr>
          <p:nvPr>
            <p:ph type="ctrTitle"/>
          </p:nvPr>
        </p:nvSpPr>
        <p:spPr>
          <a:xfrm>
            <a:off x="-191729" y="4244393"/>
            <a:ext cx="5437238" cy="621922"/>
          </a:xfrm>
        </p:spPr>
        <p:txBody>
          <a:bodyPr>
            <a:normAutofit/>
          </a:bodyPr>
          <a:lstStyle/>
          <a:p>
            <a:r>
              <a:rPr lang="en-US" sz="3200" b="1" u="sng" dirty="0"/>
              <a:t>Team</a:t>
            </a:r>
            <a:r>
              <a:rPr lang="en-US" sz="3200" dirty="0"/>
              <a:t> </a:t>
            </a:r>
            <a:r>
              <a:rPr lang="en-US" sz="3200" b="1" u="sng" dirty="0"/>
              <a:t>Name</a:t>
            </a:r>
            <a:r>
              <a:rPr lang="en-US" sz="3200" dirty="0"/>
              <a:t>: TEAM(SC1)_09</a:t>
            </a:r>
            <a:endParaRPr lang="en-IN" sz="3200" dirty="0"/>
          </a:p>
        </p:txBody>
      </p:sp>
      <p:pic>
        <p:nvPicPr>
          <p:cNvPr id="5" name="Picture 4">
            <a:extLst>
              <a:ext uri="{FF2B5EF4-FFF2-40B4-BE49-F238E27FC236}">
                <a16:creationId xmlns:a16="http://schemas.microsoft.com/office/drawing/2014/main" id="{5CA5AA30-A1FF-61F7-02B1-B9F14C74AE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63150" y="0"/>
            <a:ext cx="2228850" cy="1209368"/>
          </a:xfrm>
          <a:prstGeom prst="rect">
            <a:avLst/>
          </a:prstGeom>
        </p:spPr>
      </p:pic>
      <p:pic>
        <p:nvPicPr>
          <p:cNvPr id="7" name="Picture 6">
            <a:extLst>
              <a:ext uri="{FF2B5EF4-FFF2-40B4-BE49-F238E27FC236}">
                <a16:creationId xmlns:a16="http://schemas.microsoft.com/office/drawing/2014/main" id="{FA6F225B-5463-EFAF-FEF8-1A9F4AC805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18503" cy="973394"/>
          </a:xfrm>
          <a:prstGeom prst="rect">
            <a:avLst/>
          </a:prstGeom>
        </p:spPr>
      </p:pic>
      <p:sp>
        <p:nvSpPr>
          <p:cNvPr id="8" name="TextBox 7">
            <a:extLst>
              <a:ext uri="{FF2B5EF4-FFF2-40B4-BE49-F238E27FC236}">
                <a16:creationId xmlns:a16="http://schemas.microsoft.com/office/drawing/2014/main" id="{474FF2F5-D9B3-DF3B-4CA0-FD8048EF128B}"/>
              </a:ext>
            </a:extLst>
          </p:cNvPr>
          <p:cNvSpPr txBox="1"/>
          <p:nvPr/>
        </p:nvSpPr>
        <p:spPr>
          <a:xfrm>
            <a:off x="3637936" y="1651376"/>
            <a:ext cx="5122606" cy="830997"/>
          </a:xfrm>
          <a:prstGeom prst="rect">
            <a:avLst/>
          </a:prstGeom>
          <a:noFill/>
        </p:spPr>
        <p:txBody>
          <a:bodyPr wrap="square" rtlCol="0">
            <a:spAutoFit/>
          </a:bodyPr>
          <a:lstStyle/>
          <a:p>
            <a:r>
              <a:rPr lang="en-US" sz="4800" dirty="0"/>
              <a:t>LEARNATHON</a:t>
            </a:r>
            <a:r>
              <a:rPr lang="en-US" sz="3600" dirty="0"/>
              <a:t>  </a:t>
            </a:r>
            <a:r>
              <a:rPr lang="en-US" dirty="0"/>
              <a:t> </a:t>
            </a:r>
            <a:r>
              <a:rPr lang="en-US" sz="4800" dirty="0"/>
              <a:t>4.0</a:t>
            </a:r>
            <a:endParaRPr lang="en-IN" sz="4800" dirty="0"/>
          </a:p>
        </p:txBody>
      </p:sp>
      <p:sp>
        <p:nvSpPr>
          <p:cNvPr id="9" name="TextBox 8">
            <a:extLst>
              <a:ext uri="{FF2B5EF4-FFF2-40B4-BE49-F238E27FC236}">
                <a16:creationId xmlns:a16="http://schemas.microsoft.com/office/drawing/2014/main" id="{D4DB9F2C-53B2-F05F-B3F9-1BFA0AC3A824}"/>
              </a:ext>
            </a:extLst>
          </p:cNvPr>
          <p:cNvSpPr txBox="1"/>
          <p:nvPr/>
        </p:nvSpPr>
        <p:spPr>
          <a:xfrm>
            <a:off x="186811" y="3598062"/>
            <a:ext cx="9851924" cy="738664"/>
          </a:xfrm>
          <a:prstGeom prst="rect">
            <a:avLst/>
          </a:prstGeom>
          <a:noFill/>
        </p:spPr>
        <p:txBody>
          <a:bodyPr wrap="square" rtlCol="0">
            <a:spAutoFit/>
          </a:bodyPr>
          <a:lstStyle/>
          <a:p>
            <a:r>
              <a:rPr lang="en-US" sz="2400" b="1" u="sng" dirty="0"/>
              <a:t>Problem</a:t>
            </a:r>
            <a:r>
              <a:rPr lang="en-US" dirty="0"/>
              <a:t> </a:t>
            </a:r>
            <a:r>
              <a:rPr lang="en-US" sz="2400" b="1" u="sng" dirty="0"/>
              <a:t>Statement</a:t>
            </a:r>
            <a:r>
              <a:rPr lang="en-US" dirty="0"/>
              <a:t>: </a:t>
            </a:r>
            <a:r>
              <a:rPr lang="en-US" sz="2400" dirty="0"/>
              <a:t>Use of technology to test adulteration of fresh produce</a:t>
            </a:r>
          </a:p>
          <a:p>
            <a:endParaRPr lang="en-IN" dirty="0"/>
          </a:p>
        </p:txBody>
      </p:sp>
      <p:sp>
        <p:nvSpPr>
          <p:cNvPr id="10" name="TextBox 9">
            <a:extLst>
              <a:ext uri="{FF2B5EF4-FFF2-40B4-BE49-F238E27FC236}">
                <a16:creationId xmlns:a16="http://schemas.microsoft.com/office/drawing/2014/main" id="{622D4708-24E6-AD80-DCCA-35D3F0C03C0C}"/>
              </a:ext>
            </a:extLst>
          </p:cNvPr>
          <p:cNvSpPr txBox="1"/>
          <p:nvPr/>
        </p:nvSpPr>
        <p:spPr>
          <a:xfrm>
            <a:off x="186811" y="5206624"/>
            <a:ext cx="5058698" cy="1477328"/>
          </a:xfrm>
          <a:prstGeom prst="rect">
            <a:avLst/>
          </a:prstGeom>
          <a:noFill/>
        </p:spPr>
        <p:txBody>
          <a:bodyPr wrap="square" rtlCol="0">
            <a:spAutoFit/>
          </a:bodyPr>
          <a:lstStyle/>
          <a:p>
            <a:r>
              <a:rPr lang="en-US" b="1" dirty="0"/>
              <a:t>Team</a:t>
            </a:r>
            <a:r>
              <a:rPr lang="en-US" dirty="0"/>
              <a:t> </a:t>
            </a:r>
            <a:r>
              <a:rPr lang="en-US" b="1" dirty="0"/>
              <a:t>Members</a:t>
            </a:r>
            <a:r>
              <a:rPr lang="en-US" dirty="0"/>
              <a:t>: </a:t>
            </a:r>
          </a:p>
          <a:p>
            <a:r>
              <a:rPr lang="en-US" dirty="0"/>
              <a:t>Abhisekh Pattnaik (Roll no.-24CSEAIML218)</a:t>
            </a:r>
          </a:p>
          <a:p>
            <a:r>
              <a:rPr lang="en-US" dirty="0"/>
              <a:t>Ansuman Dash (Roll no.-24CSEAIML059)</a:t>
            </a:r>
          </a:p>
          <a:p>
            <a:r>
              <a:rPr lang="en-US" dirty="0"/>
              <a:t>Debashis Panda (Roll no.-24CSEAIML001)</a:t>
            </a:r>
          </a:p>
          <a:p>
            <a:r>
              <a:rPr lang="en-US" dirty="0"/>
              <a:t>MD Arshyan Ahmad (Roll no.-24CSE376)</a:t>
            </a:r>
            <a:endParaRPr lang="en-IN" dirty="0"/>
          </a:p>
        </p:txBody>
      </p:sp>
    </p:spTree>
    <p:extLst>
      <p:ext uri="{BB962C8B-B14F-4D97-AF65-F5344CB8AC3E}">
        <p14:creationId xmlns:p14="http://schemas.microsoft.com/office/powerpoint/2010/main" val="197228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98E75E6-4CBB-B37D-8E84-239E32E995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5960" y="2612"/>
            <a:ext cx="7266039" cy="6852776"/>
          </a:xfrm>
          <a:prstGeom prst="rect">
            <a:avLst/>
          </a:prstGeom>
        </p:spPr>
      </p:pic>
      <p:sp>
        <p:nvSpPr>
          <p:cNvPr id="8" name="TextBox 7">
            <a:extLst>
              <a:ext uri="{FF2B5EF4-FFF2-40B4-BE49-F238E27FC236}">
                <a16:creationId xmlns:a16="http://schemas.microsoft.com/office/drawing/2014/main" id="{4A197807-0A2E-42C5-F5EE-275FDBD80D78}"/>
              </a:ext>
            </a:extLst>
          </p:cNvPr>
          <p:cNvSpPr txBox="1"/>
          <p:nvPr/>
        </p:nvSpPr>
        <p:spPr>
          <a:xfrm>
            <a:off x="294967" y="2274838"/>
            <a:ext cx="4237704" cy="2308324"/>
          </a:xfrm>
          <a:prstGeom prst="rect">
            <a:avLst/>
          </a:prstGeom>
          <a:noFill/>
        </p:spPr>
        <p:txBody>
          <a:bodyPr wrap="square" rtlCol="0">
            <a:spAutoFit/>
          </a:bodyPr>
          <a:lstStyle/>
          <a:p>
            <a:pPr marL="285750" indent="-285750">
              <a:buFont typeface="Arial" panose="020B0604020202020204" pitchFamily="34" charset="0"/>
              <a:buChar char="•"/>
            </a:pPr>
            <a:r>
              <a:rPr lang="en-US" dirty="0"/>
              <a:t>1,000 cases analyzed – key adulterants: coloring agents &amp; sweeteners.</a:t>
            </a:r>
          </a:p>
          <a:p>
            <a:pPr marL="285750" indent="-285750">
              <a:buFont typeface="Arial" panose="020B0604020202020204" pitchFamily="34" charset="0"/>
              <a:buChar char="•"/>
            </a:pPr>
            <a:r>
              <a:rPr lang="en-US" dirty="0"/>
              <a:t>Meat &amp; dairy are the most impacted categories.</a:t>
            </a:r>
          </a:p>
          <a:p>
            <a:pPr marL="285750" indent="-285750">
              <a:buFont typeface="Arial" panose="020B0604020202020204" pitchFamily="34" charset="0"/>
              <a:buChar char="•"/>
            </a:pPr>
            <a:r>
              <a:rPr lang="en-US" dirty="0"/>
              <a:t>36% cases are severe, posing major health risks.</a:t>
            </a:r>
          </a:p>
          <a:p>
            <a:pPr marL="285750" indent="-285750">
              <a:buFont typeface="Arial" panose="020B0604020202020204" pitchFamily="34" charset="0"/>
              <a:buChar char="•"/>
            </a:pPr>
            <a:r>
              <a:rPr lang="en-US" dirty="0"/>
              <a:t>Chemical analysis is the most effective detection method.</a:t>
            </a:r>
            <a:endParaRPr lang="en-IN" dirty="0"/>
          </a:p>
        </p:txBody>
      </p:sp>
      <p:sp>
        <p:nvSpPr>
          <p:cNvPr id="9" name="TextBox 8">
            <a:extLst>
              <a:ext uri="{FF2B5EF4-FFF2-40B4-BE49-F238E27FC236}">
                <a16:creationId xmlns:a16="http://schemas.microsoft.com/office/drawing/2014/main" id="{CAAC6038-E113-111D-8DE9-9B1B81F91394}"/>
              </a:ext>
            </a:extLst>
          </p:cNvPr>
          <p:cNvSpPr txBox="1"/>
          <p:nvPr/>
        </p:nvSpPr>
        <p:spPr>
          <a:xfrm>
            <a:off x="98321" y="1386349"/>
            <a:ext cx="4827639" cy="369332"/>
          </a:xfrm>
          <a:prstGeom prst="rect">
            <a:avLst/>
          </a:prstGeom>
          <a:noFill/>
        </p:spPr>
        <p:txBody>
          <a:bodyPr wrap="square" rtlCol="0">
            <a:spAutoFit/>
          </a:bodyPr>
          <a:lstStyle/>
          <a:p>
            <a:r>
              <a:rPr lang="en-US" dirty="0"/>
              <a:t>“Uncovering the Truth Behind Food Adulteration”</a:t>
            </a:r>
            <a:endParaRPr lang="en-IN" dirty="0"/>
          </a:p>
        </p:txBody>
      </p:sp>
    </p:spTree>
    <p:extLst>
      <p:ext uri="{BB962C8B-B14F-4D97-AF65-F5344CB8AC3E}">
        <p14:creationId xmlns:p14="http://schemas.microsoft.com/office/powerpoint/2010/main" val="98067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476007-0857-46B8-F018-DF442FD4A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5773161" cy="2448232"/>
          </a:xfrm>
          <a:prstGeom prst="rect">
            <a:avLst/>
          </a:prstGeom>
        </p:spPr>
      </p:pic>
      <p:pic>
        <p:nvPicPr>
          <p:cNvPr id="7" name="Picture 6">
            <a:extLst>
              <a:ext uri="{FF2B5EF4-FFF2-40B4-BE49-F238E27FC236}">
                <a16:creationId xmlns:a16="http://schemas.microsoft.com/office/drawing/2014/main" id="{CA16F31D-B577-101D-8150-5EA516A0BD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3161" y="1"/>
            <a:ext cx="6418839" cy="2448232"/>
          </a:xfrm>
          <a:prstGeom prst="rect">
            <a:avLst/>
          </a:prstGeom>
        </p:spPr>
      </p:pic>
      <p:pic>
        <p:nvPicPr>
          <p:cNvPr id="9" name="Picture 8">
            <a:extLst>
              <a:ext uri="{FF2B5EF4-FFF2-40B4-BE49-F238E27FC236}">
                <a16:creationId xmlns:a16="http://schemas.microsoft.com/office/drawing/2014/main" id="{3F38889F-CE22-22C8-4E72-3924D91A016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8" y="2453149"/>
            <a:ext cx="5765463" cy="1956619"/>
          </a:xfrm>
          <a:prstGeom prst="rect">
            <a:avLst/>
          </a:prstGeom>
        </p:spPr>
      </p:pic>
      <p:pic>
        <p:nvPicPr>
          <p:cNvPr id="11" name="Picture 10">
            <a:extLst>
              <a:ext uri="{FF2B5EF4-FFF2-40B4-BE49-F238E27FC236}">
                <a16:creationId xmlns:a16="http://schemas.microsoft.com/office/drawing/2014/main" id="{82BB7879-B807-4435-B6E6-83B94E294B3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80858" y="2448232"/>
            <a:ext cx="6411141" cy="1956619"/>
          </a:xfrm>
          <a:prstGeom prst="rect">
            <a:avLst/>
          </a:prstGeom>
        </p:spPr>
      </p:pic>
      <p:pic>
        <p:nvPicPr>
          <p:cNvPr id="13" name="Picture 12">
            <a:extLst>
              <a:ext uri="{FF2B5EF4-FFF2-40B4-BE49-F238E27FC236}">
                <a16:creationId xmlns:a16="http://schemas.microsoft.com/office/drawing/2014/main" id="{A37F8E23-752E-397F-5192-919B4A1BB62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4414684"/>
            <a:ext cx="5780858" cy="1743228"/>
          </a:xfrm>
          <a:prstGeom prst="rect">
            <a:avLst/>
          </a:prstGeom>
        </p:spPr>
      </p:pic>
      <p:pic>
        <p:nvPicPr>
          <p:cNvPr id="15" name="Picture 14">
            <a:extLst>
              <a:ext uri="{FF2B5EF4-FFF2-40B4-BE49-F238E27FC236}">
                <a16:creationId xmlns:a16="http://schemas.microsoft.com/office/drawing/2014/main" id="{FD225116-6DB9-38BD-1BC3-A77B5A7D74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780858" y="4404850"/>
            <a:ext cx="6411142" cy="1753061"/>
          </a:xfrm>
          <a:prstGeom prst="rect">
            <a:avLst/>
          </a:prstGeom>
        </p:spPr>
      </p:pic>
      <p:sp>
        <p:nvSpPr>
          <p:cNvPr id="16" name="TextBox 15">
            <a:extLst>
              <a:ext uri="{FF2B5EF4-FFF2-40B4-BE49-F238E27FC236}">
                <a16:creationId xmlns:a16="http://schemas.microsoft.com/office/drawing/2014/main" id="{6316F15F-3662-0182-A637-914892C01431}"/>
              </a:ext>
            </a:extLst>
          </p:cNvPr>
          <p:cNvSpPr txBox="1"/>
          <p:nvPr/>
        </p:nvSpPr>
        <p:spPr>
          <a:xfrm>
            <a:off x="5171769" y="6277896"/>
            <a:ext cx="1337186" cy="369332"/>
          </a:xfrm>
          <a:prstGeom prst="rect">
            <a:avLst/>
          </a:prstGeom>
          <a:noFill/>
        </p:spPr>
        <p:txBody>
          <a:bodyPr wrap="square" rtlCol="0">
            <a:spAutoFit/>
          </a:bodyPr>
          <a:lstStyle/>
          <a:p>
            <a:r>
              <a:rPr lang="en-US" b="1" dirty="0"/>
              <a:t>UI</a:t>
            </a:r>
            <a:r>
              <a:rPr lang="en-US" dirty="0"/>
              <a:t> </a:t>
            </a:r>
            <a:r>
              <a:rPr lang="en-US" b="1" dirty="0"/>
              <a:t>Interface</a:t>
            </a:r>
            <a:endParaRPr lang="en-IN" b="1" dirty="0"/>
          </a:p>
        </p:txBody>
      </p:sp>
    </p:spTree>
    <p:extLst>
      <p:ext uri="{BB962C8B-B14F-4D97-AF65-F5344CB8AC3E}">
        <p14:creationId xmlns:p14="http://schemas.microsoft.com/office/powerpoint/2010/main" val="4229116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71A13BD-9465-776C-A6EB-5D54D2510919}"/>
              </a:ext>
            </a:extLst>
          </p:cNvPr>
          <p:cNvSpPr txBox="1"/>
          <p:nvPr/>
        </p:nvSpPr>
        <p:spPr>
          <a:xfrm>
            <a:off x="442452" y="747252"/>
            <a:ext cx="11307096" cy="923330"/>
          </a:xfrm>
          <a:prstGeom prst="rect">
            <a:avLst/>
          </a:prstGeom>
          <a:noFill/>
        </p:spPr>
        <p:txBody>
          <a:bodyPr wrap="square" rtlCol="0">
            <a:spAutoFit/>
          </a:bodyPr>
          <a:lstStyle/>
          <a:p>
            <a:pPr marL="285750" indent="-285750">
              <a:buFont typeface="Arial" panose="020B0604020202020204" pitchFamily="34" charset="0"/>
              <a:buChar char="•"/>
            </a:pPr>
            <a:r>
              <a:rPr lang="en-US" dirty="0"/>
              <a:t>Random Forest Classifier. This is a powerful and popular machine learning model well-suited for classification tasks. Our Goal: The model's primary job is to analyze various details about a food adulteration incident and predict the associated health risk level (e.g., Low, Medium, or High).</a:t>
            </a:r>
            <a:endParaRPr lang="en-IN" dirty="0"/>
          </a:p>
        </p:txBody>
      </p:sp>
      <p:sp>
        <p:nvSpPr>
          <p:cNvPr id="5" name="TextBox 4">
            <a:extLst>
              <a:ext uri="{FF2B5EF4-FFF2-40B4-BE49-F238E27FC236}">
                <a16:creationId xmlns:a16="http://schemas.microsoft.com/office/drawing/2014/main" id="{FDE2489B-ED78-B7CE-A096-779395B10A7C}"/>
              </a:ext>
            </a:extLst>
          </p:cNvPr>
          <p:cNvSpPr txBox="1"/>
          <p:nvPr/>
        </p:nvSpPr>
        <p:spPr>
          <a:xfrm>
            <a:off x="442452" y="1776869"/>
            <a:ext cx="11592232" cy="646331"/>
          </a:xfrm>
          <a:prstGeom prst="rect">
            <a:avLst/>
          </a:prstGeom>
          <a:noFill/>
        </p:spPr>
        <p:txBody>
          <a:bodyPr wrap="square" rtlCol="0">
            <a:spAutoFit/>
          </a:bodyPr>
          <a:lstStyle/>
          <a:p>
            <a:pPr marL="285750" indent="-285750">
              <a:buFont typeface="Arial" panose="020B0604020202020204" pitchFamily="34" charset="0"/>
              <a:buChar char="•"/>
            </a:pPr>
            <a:r>
              <a:rPr lang="en-US" dirty="0"/>
              <a:t>It works like a committee of experts by building hundreds of decision trees. Each tree votes on the outcome, and the majority vote becomes the final prediction. This "wisdom of the crowd" approach ensures high accuracy.</a:t>
            </a:r>
            <a:endParaRPr lang="en-IN" dirty="0"/>
          </a:p>
        </p:txBody>
      </p:sp>
      <p:pic>
        <p:nvPicPr>
          <p:cNvPr id="7" name="Picture 6">
            <a:extLst>
              <a:ext uri="{FF2B5EF4-FFF2-40B4-BE49-F238E27FC236}">
                <a16:creationId xmlns:a16="http://schemas.microsoft.com/office/drawing/2014/main" id="{DD280B2A-49A5-8CBC-1432-608D456B8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529487"/>
            <a:ext cx="12192000" cy="4195778"/>
          </a:xfrm>
          <a:prstGeom prst="rect">
            <a:avLst/>
          </a:prstGeom>
        </p:spPr>
      </p:pic>
      <p:sp>
        <p:nvSpPr>
          <p:cNvPr id="9" name="TextBox 8">
            <a:extLst>
              <a:ext uri="{FF2B5EF4-FFF2-40B4-BE49-F238E27FC236}">
                <a16:creationId xmlns:a16="http://schemas.microsoft.com/office/drawing/2014/main" id="{6AF50512-C7DE-5B7B-7F73-9B0D9E9125D4}"/>
              </a:ext>
            </a:extLst>
          </p:cNvPr>
          <p:cNvSpPr txBox="1"/>
          <p:nvPr/>
        </p:nvSpPr>
        <p:spPr>
          <a:xfrm>
            <a:off x="904569" y="324014"/>
            <a:ext cx="5073444" cy="369332"/>
          </a:xfrm>
          <a:prstGeom prst="rect">
            <a:avLst/>
          </a:prstGeom>
          <a:noFill/>
        </p:spPr>
        <p:txBody>
          <a:bodyPr wrap="square" rtlCol="0">
            <a:spAutoFit/>
          </a:bodyPr>
          <a:lstStyle/>
          <a:p>
            <a:r>
              <a:rPr lang="en-US" b="1" dirty="0"/>
              <a:t>Machine Learning Model Used</a:t>
            </a:r>
            <a:r>
              <a:rPr lang="en-US" dirty="0"/>
              <a:t>:</a:t>
            </a:r>
            <a:endParaRPr lang="en-IN" dirty="0"/>
          </a:p>
        </p:txBody>
      </p:sp>
    </p:spTree>
    <p:extLst>
      <p:ext uri="{BB962C8B-B14F-4D97-AF65-F5344CB8AC3E}">
        <p14:creationId xmlns:p14="http://schemas.microsoft.com/office/powerpoint/2010/main" val="739504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37F2AE-088A-142C-AEF3-0C60EC0BDFD1}"/>
              </a:ext>
            </a:extLst>
          </p:cNvPr>
          <p:cNvSpPr txBox="1"/>
          <p:nvPr/>
        </p:nvSpPr>
        <p:spPr>
          <a:xfrm>
            <a:off x="3517489" y="1162428"/>
            <a:ext cx="5157020" cy="830997"/>
          </a:xfrm>
          <a:prstGeom prst="rect">
            <a:avLst/>
          </a:prstGeom>
          <a:noFill/>
        </p:spPr>
        <p:txBody>
          <a:bodyPr wrap="square" rtlCol="0">
            <a:spAutoFit/>
          </a:bodyPr>
          <a:lstStyle/>
          <a:p>
            <a:r>
              <a:rPr lang="en-US" sz="4800" dirty="0"/>
              <a:t>Impact and Benefit</a:t>
            </a:r>
            <a:r>
              <a:rPr lang="en-IN" sz="4800" dirty="0"/>
              <a:t>:</a:t>
            </a:r>
            <a:endParaRPr lang="en-US" sz="4800" dirty="0"/>
          </a:p>
        </p:txBody>
      </p:sp>
      <p:sp>
        <p:nvSpPr>
          <p:cNvPr id="3" name="TextBox 2">
            <a:extLst>
              <a:ext uri="{FF2B5EF4-FFF2-40B4-BE49-F238E27FC236}">
                <a16:creationId xmlns:a16="http://schemas.microsoft.com/office/drawing/2014/main" id="{2C8F09F0-557C-E718-5EB7-476FCC54B3A8}"/>
              </a:ext>
            </a:extLst>
          </p:cNvPr>
          <p:cNvSpPr txBox="1"/>
          <p:nvPr/>
        </p:nvSpPr>
        <p:spPr>
          <a:xfrm>
            <a:off x="629264" y="2126298"/>
            <a:ext cx="10933471" cy="923330"/>
          </a:xfrm>
          <a:prstGeom prst="rect">
            <a:avLst/>
          </a:prstGeom>
          <a:noFill/>
        </p:spPr>
        <p:txBody>
          <a:bodyPr wrap="square" rtlCol="0">
            <a:spAutoFit/>
          </a:bodyPr>
          <a:lstStyle/>
          <a:p>
            <a:r>
              <a:rPr lang="en-US" dirty="0"/>
              <a:t>The potential of this project is to create an automated, data-driven system for monitoring food safety. The primary benefit is a significant improvement in public health protection by enabling proactive and targeted interventions against harmful food adulteration.</a:t>
            </a:r>
            <a:endParaRPr lang="en-IN" dirty="0"/>
          </a:p>
        </p:txBody>
      </p:sp>
      <p:sp>
        <p:nvSpPr>
          <p:cNvPr id="4" name="TextBox 3">
            <a:extLst>
              <a:ext uri="{FF2B5EF4-FFF2-40B4-BE49-F238E27FC236}">
                <a16:creationId xmlns:a16="http://schemas.microsoft.com/office/drawing/2014/main" id="{BBAC8114-F9DB-7E9F-9D71-22559A078A1C}"/>
              </a:ext>
            </a:extLst>
          </p:cNvPr>
          <p:cNvSpPr txBox="1"/>
          <p:nvPr/>
        </p:nvSpPr>
        <p:spPr>
          <a:xfrm>
            <a:off x="629264" y="3435513"/>
            <a:ext cx="4306530" cy="646331"/>
          </a:xfrm>
          <a:prstGeom prst="rect">
            <a:avLst/>
          </a:prstGeom>
          <a:noFill/>
        </p:spPr>
        <p:txBody>
          <a:bodyPr wrap="square" rtlCol="0">
            <a:spAutoFit/>
          </a:bodyPr>
          <a:lstStyle/>
          <a:p>
            <a:pPr marL="285750" indent="-285750">
              <a:buFont typeface="Arial" panose="020B0604020202020204" pitchFamily="34" charset="0"/>
              <a:buChar char="•"/>
            </a:pPr>
            <a:r>
              <a:rPr lang="en-IN" dirty="0"/>
              <a:t>Predictive Risk Assessment</a:t>
            </a:r>
          </a:p>
          <a:p>
            <a:pPr marL="285750" indent="-285750">
              <a:buFont typeface="Arial" panose="020B0604020202020204" pitchFamily="34" charset="0"/>
              <a:buChar char="•"/>
            </a:pPr>
            <a:r>
              <a:rPr lang="en-IN" dirty="0"/>
              <a:t>Automated Monitoring System</a:t>
            </a:r>
          </a:p>
        </p:txBody>
      </p:sp>
      <p:sp>
        <p:nvSpPr>
          <p:cNvPr id="5" name="TextBox 4">
            <a:extLst>
              <a:ext uri="{FF2B5EF4-FFF2-40B4-BE49-F238E27FC236}">
                <a16:creationId xmlns:a16="http://schemas.microsoft.com/office/drawing/2014/main" id="{55D56899-E006-D882-C3D8-3A4A443A6B14}"/>
              </a:ext>
            </a:extLst>
          </p:cNvPr>
          <p:cNvSpPr txBox="1"/>
          <p:nvPr/>
        </p:nvSpPr>
        <p:spPr>
          <a:xfrm>
            <a:off x="629264" y="4467729"/>
            <a:ext cx="10933471" cy="646331"/>
          </a:xfrm>
          <a:prstGeom prst="rect">
            <a:avLst/>
          </a:prstGeom>
          <a:noFill/>
        </p:spPr>
        <p:txBody>
          <a:bodyPr wrap="square" rtlCol="0">
            <a:spAutoFit/>
          </a:bodyPr>
          <a:lstStyle/>
          <a:p>
            <a:r>
              <a:rPr lang="en-US" dirty="0"/>
              <a:t>Enhanced Public Safety: By quickly identifying high-risk products, the model enables faster recalls and public warnings.</a:t>
            </a:r>
            <a:endParaRPr lang="en-IN" dirty="0"/>
          </a:p>
        </p:txBody>
      </p:sp>
      <p:sp>
        <p:nvSpPr>
          <p:cNvPr id="6" name="TextBox 5">
            <a:extLst>
              <a:ext uri="{FF2B5EF4-FFF2-40B4-BE49-F238E27FC236}">
                <a16:creationId xmlns:a16="http://schemas.microsoft.com/office/drawing/2014/main" id="{67D07EE7-6048-C77F-51E1-53A0B93A00FB}"/>
              </a:ext>
            </a:extLst>
          </p:cNvPr>
          <p:cNvSpPr txBox="1"/>
          <p:nvPr/>
        </p:nvSpPr>
        <p:spPr>
          <a:xfrm>
            <a:off x="629264" y="5499945"/>
            <a:ext cx="11169446" cy="646331"/>
          </a:xfrm>
          <a:prstGeom prst="rect">
            <a:avLst/>
          </a:prstGeom>
          <a:noFill/>
        </p:spPr>
        <p:txBody>
          <a:bodyPr wrap="square" rtlCol="0">
            <a:spAutoFit/>
          </a:bodyPr>
          <a:lstStyle/>
          <a:p>
            <a:r>
              <a:rPr lang="en-US" dirty="0"/>
              <a:t>Data-Driven Policy Making: The model's ability to identify key risk factors provides concrete evidence to support stronger food safety policies and regulations.</a:t>
            </a:r>
            <a:endParaRPr lang="en-IN" dirty="0"/>
          </a:p>
        </p:txBody>
      </p:sp>
      <p:pic>
        <p:nvPicPr>
          <p:cNvPr id="8" name="Picture 7">
            <a:extLst>
              <a:ext uri="{FF2B5EF4-FFF2-40B4-BE49-F238E27FC236}">
                <a16:creationId xmlns:a16="http://schemas.microsoft.com/office/drawing/2014/main" id="{ADEF7F1B-D448-5D2E-C7C9-625EA32668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2982" y="0"/>
            <a:ext cx="2228850" cy="1382334"/>
          </a:xfrm>
          <a:prstGeom prst="rect">
            <a:avLst/>
          </a:prstGeom>
        </p:spPr>
      </p:pic>
      <p:pic>
        <p:nvPicPr>
          <p:cNvPr id="10" name="Picture 9">
            <a:extLst>
              <a:ext uri="{FF2B5EF4-FFF2-40B4-BE49-F238E27FC236}">
                <a16:creationId xmlns:a16="http://schemas.microsoft.com/office/drawing/2014/main" id="{9F4C0706-8D60-A743-D7FD-21BD2F3F3A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2695951" cy="781159"/>
          </a:xfrm>
          <a:prstGeom prst="rect">
            <a:avLst/>
          </a:prstGeom>
        </p:spPr>
      </p:pic>
    </p:spTree>
    <p:extLst>
      <p:ext uri="{BB962C8B-B14F-4D97-AF65-F5344CB8AC3E}">
        <p14:creationId xmlns:p14="http://schemas.microsoft.com/office/powerpoint/2010/main" val="121891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41110D6-35A8-1220-4986-A82EF2B956E8}"/>
              </a:ext>
            </a:extLst>
          </p:cNvPr>
          <p:cNvSpPr txBox="1"/>
          <p:nvPr/>
        </p:nvSpPr>
        <p:spPr>
          <a:xfrm>
            <a:off x="688258" y="2782528"/>
            <a:ext cx="10815484" cy="1477328"/>
          </a:xfrm>
          <a:prstGeom prst="rect">
            <a:avLst/>
          </a:prstGeom>
          <a:noFill/>
        </p:spPr>
        <p:txBody>
          <a:bodyPr wrap="square" rtlCol="0">
            <a:spAutoFit/>
          </a:bodyPr>
          <a:lstStyle/>
          <a:p>
            <a:pPr marL="285750" indent="-285750">
              <a:buFont typeface="Arial" panose="020B0604020202020204" pitchFamily="34" charset="0"/>
              <a:buChar char="•"/>
            </a:pPr>
            <a:r>
              <a:rPr lang="en-US" dirty="0"/>
              <a:t>Check food more often – regular testing, especially for meat and dairy.</a:t>
            </a:r>
          </a:p>
          <a:p>
            <a:pPr marL="285750" indent="-285750">
              <a:buFont typeface="Arial" panose="020B0604020202020204" pitchFamily="34" charset="0"/>
              <a:buChar char="•"/>
            </a:pPr>
            <a:r>
              <a:rPr lang="en-US" dirty="0"/>
              <a:t> Use smart tools – modern sensors and AI can catch adulteration quickly.</a:t>
            </a:r>
          </a:p>
          <a:p>
            <a:pPr marL="285750" indent="-285750">
              <a:buFont typeface="Arial" panose="020B0604020202020204" pitchFamily="34" charset="0"/>
              <a:buChar char="•"/>
            </a:pPr>
            <a:r>
              <a:rPr lang="en-US" dirty="0"/>
              <a:t> Teach people – show consumers simple ways to spot bad food.</a:t>
            </a:r>
          </a:p>
          <a:p>
            <a:pPr marL="285750" indent="-285750">
              <a:buFont typeface="Arial" panose="020B0604020202020204" pitchFamily="34" charset="0"/>
              <a:buChar char="•"/>
            </a:pPr>
            <a:r>
              <a:rPr lang="en-US" dirty="0"/>
              <a:t> Stricter rules – surprise checks and stronger action on offenders.</a:t>
            </a:r>
          </a:p>
          <a:p>
            <a:pPr marL="285750" indent="-285750">
              <a:buFont typeface="Arial" panose="020B0604020202020204" pitchFamily="34" charset="0"/>
              <a:buChar char="•"/>
            </a:pPr>
            <a:r>
              <a:rPr lang="en-US" dirty="0"/>
              <a:t> Track trends – keep using data and dashboards to stay ahead.</a:t>
            </a:r>
            <a:endParaRPr lang="en-IN" dirty="0"/>
          </a:p>
        </p:txBody>
      </p:sp>
      <p:sp>
        <p:nvSpPr>
          <p:cNvPr id="5" name="TextBox 4">
            <a:extLst>
              <a:ext uri="{FF2B5EF4-FFF2-40B4-BE49-F238E27FC236}">
                <a16:creationId xmlns:a16="http://schemas.microsoft.com/office/drawing/2014/main" id="{7F9A72AB-0A3B-3E19-3C83-755D53DB43CD}"/>
              </a:ext>
            </a:extLst>
          </p:cNvPr>
          <p:cNvSpPr txBox="1"/>
          <p:nvPr/>
        </p:nvSpPr>
        <p:spPr>
          <a:xfrm>
            <a:off x="688258" y="1759973"/>
            <a:ext cx="8032955" cy="707886"/>
          </a:xfrm>
          <a:prstGeom prst="rect">
            <a:avLst/>
          </a:prstGeom>
          <a:noFill/>
        </p:spPr>
        <p:txBody>
          <a:bodyPr wrap="square" rtlCol="0">
            <a:spAutoFit/>
          </a:bodyPr>
          <a:lstStyle/>
          <a:p>
            <a:r>
              <a:rPr lang="en-IN" dirty="0"/>
              <a:t> </a:t>
            </a:r>
            <a:r>
              <a:rPr lang="en-IN" sz="3600" b="1" dirty="0"/>
              <a:t>Actionable</a:t>
            </a:r>
            <a:r>
              <a:rPr lang="en-IN" dirty="0"/>
              <a:t> </a:t>
            </a:r>
            <a:r>
              <a:rPr lang="en-IN" sz="4000" b="1" dirty="0"/>
              <a:t>Recommendation</a:t>
            </a:r>
            <a:r>
              <a:rPr lang="en-IN" sz="3600" dirty="0"/>
              <a:t>:</a:t>
            </a:r>
          </a:p>
        </p:txBody>
      </p:sp>
      <p:pic>
        <p:nvPicPr>
          <p:cNvPr id="7" name="Picture 6">
            <a:extLst>
              <a:ext uri="{FF2B5EF4-FFF2-40B4-BE49-F238E27FC236}">
                <a16:creationId xmlns:a16="http://schemas.microsoft.com/office/drawing/2014/main" id="{C4460DE0-371E-C0E6-FA87-9E48992B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695951" cy="781159"/>
          </a:xfrm>
          <a:prstGeom prst="rect">
            <a:avLst/>
          </a:prstGeom>
        </p:spPr>
      </p:pic>
      <p:pic>
        <p:nvPicPr>
          <p:cNvPr id="9" name="Picture 8">
            <a:extLst>
              <a:ext uri="{FF2B5EF4-FFF2-40B4-BE49-F238E27FC236}">
                <a16:creationId xmlns:a16="http://schemas.microsoft.com/office/drawing/2014/main" id="{BEB01D17-A744-0044-EE6D-C25D8024C7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63150" y="0"/>
            <a:ext cx="2228850" cy="1406013"/>
          </a:xfrm>
          <a:prstGeom prst="rect">
            <a:avLst/>
          </a:prstGeom>
        </p:spPr>
      </p:pic>
    </p:spTree>
    <p:extLst>
      <p:ext uri="{BB962C8B-B14F-4D97-AF65-F5344CB8AC3E}">
        <p14:creationId xmlns:p14="http://schemas.microsoft.com/office/powerpoint/2010/main" val="5337301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TotalTime>
  <Words>373</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Team Name: TEAM(SC1)_09</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Debashis Panda</dc:creator>
  <cp:lastModifiedBy>Debashis Panda</cp:lastModifiedBy>
  <cp:revision>6</cp:revision>
  <dcterms:created xsi:type="dcterms:W3CDTF">2025-07-23T13:34:38Z</dcterms:created>
  <dcterms:modified xsi:type="dcterms:W3CDTF">2025-07-23T16:50:46Z</dcterms:modified>
</cp:coreProperties>
</file>