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7" r:id="rId4"/>
    <p:sldId id="261" r:id="rId5"/>
    <p:sldId id="269" r:id="rId6"/>
    <p:sldId id="266" r:id="rId7"/>
    <p:sldId id="268" r:id="rId8"/>
    <p:sldId id="265" r:id="rId9"/>
    <p:sldId id="263" r:id="rId10"/>
    <p:sldId id="264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067"/>
    <a:srgbClr val="946DA7"/>
    <a:srgbClr val="B59AC2"/>
    <a:srgbClr val="660033"/>
    <a:srgbClr val="6E4B90"/>
    <a:srgbClr val="916BA4"/>
    <a:srgbClr val="68448B"/>
    <a:srgbClr val="265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636EB-DB14-4D81-9D7D-64D01BDDA109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711757"/>
            <a:ext cx="1076503" cy="40569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79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SG" smtClean="0"/>
              <a:t>18/10/2020</a:t>
            </a:r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82CEB-BCB7-4959-92C7-896236C48C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990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1F00-D7D2-4276-9236-6C415B2986BC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3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DC5-527E-4DAE-A489-8CEDD3823559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1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24F8-3F57-4E96-90AC-6802B69A6265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80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F4C-2D3C-488C-BFB0-DAC4A8BCEC52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35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D5C5-0EBB-4F49-A189-85D57AE182C9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9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1225-0E9D-4EC7-A01B-E20AA1EF0E9F}" type="datetime1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29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FDC-5DF2-4E02-BF33-105692332A2C}" type="datetime1">
              <a:rPr lang="en-SG" smtClean="0"/>
              <a:t>18/10/2020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04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2840-1E7E-43FA-B1E4-8349D2CA7292}" type="datetime1">
              <a:rPr lang="en-SG" smtClean="0"/>
              <a:t>18/10/2020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A9B-83E0-4184-BFE1-05BA7194F819}" type="datetime1">
              <a:rPr lang="en-SG" smtClean="0"/>
              <a:t>18/10/2020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0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E83-0987-4880-9E56-49DDFF18AF7E}" type="datetime1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4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CE42-0A9F-4730-8923-5A384A039343}" type="datetime1">
              <a:rPr lang="en-SG" smtClean="0"/>
              <a:t>18/10/2020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32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BC0C-8601-4292-9058-63C2EF0DEC76}" type="datetime1">
              <a:rPr lang="en-SG" smtClean="0"/>
              <a:t>18/10/2020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6703-245E-43D9-83F0-7C4F742545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7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4587" y="125045"/>
            <a:ext cx="8693464" cy="650810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44"/>
            <a:ext cx="1721300" cy="7745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9550" y="1330180"/>
            <a:ext cx="11849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to Dispatch for Job Shop Scheduling </a:t>
            </a:r>
            <a:r>
              <a:rPr lang="en-SG" sz="4400" b="1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Deep </a:t>
            </a:r>
            <a:r>
              <a:rPr lang="en-SG" sz="4400" b="1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566" y="3357009"/>
            <a:ext cx="11225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 Zhang</a:t>
            </a:r>
            <a:r>
              <a:rPr lang="en-US" baseline="30000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Wen Song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Zhiguang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Puay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Siew Tan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Chi Xu</a:t>
            </a:r>
            <a:r>
              <a:rPr lang="en-US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G" baseline="30000" dirty="0">
              <a:solidFill>
                <a:srgbClr val="40506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i="1" dirty="0">
              <a:solidFill>
                <a:srgbClr val="405067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Nanyang 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Marine Science and Technology, Shandong University, 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Singapore</a:t>
            </a:r>
          </a:p>
          <a:p>
            <a:pPr algn="ctr"/>
            <a:r>
              <a:rPr lang="en-SG" baseline="30000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SG" dirty="0" smtClean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Singapore </a:t>
            </a:r>
            <a:r>
              <a:rPr lang="en-SG" dirty="0">
                <a:solidFill>
                  <a:srgbClr val="4050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Manufacturing Technology, A*STAR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82" y="5417903"/>
            <a:ext cx="2761844" cy="1040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30" y="5048738"/>
            <a:ext cx="2926671" cy="19511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64" y="5318900"/>
            <a:ext cx="2375877" cy="1473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1" y="5492263"/>
            <a:ext cx="1093176" cy="10931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92" y="125044"/>
            <a:ext cx="1132283" cy="68905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1792694" y="672289"/>
            <a:ext cx="399295" cy="103566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792705" y="539809"/>
            <a:ext cx="399295" cy="103759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11792693" y="409618"/>
            <a:ext cx="399295" cy="101470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11792693" y="272283"/>
            <a:ext cx="399295" cy="108614"/>
          </a:xfrm>
          <a:prstGeom prst="rect">
            <a:avLst/>
          </a:prstGeom>
          <a:solidFill>
            <a:srgbClr val="946D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11792692" y="125933"/>
            <a:ext cx="399295" cy="108614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4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10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6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Algorithm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5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87986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11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2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12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Datasets &amp; Baselines &amp; Results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89250" y="200070"/>
            <a:ext cx="158088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en-US" sz="2000" b="1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SG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4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14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9632" y="188353"/>
            <a:ext cx="7756218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7115" y="201215"/>
            <a:ext cx="1725152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2000" b="1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7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2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3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85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Job-Shop Scheduling Problem &amp; Disjunctive Graphs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875" y="971550"/>
            <a:ext cx="1189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Job-Shop Scheduling Problem (JSSP) is a well-known Combinatorial </a:t>
            </a:r>
            <a:r>
              <a:rPr lang="en-US" dirty="0"/>
              <a:t>O</a:t>
            </a:r>
            <a:r>
              <a:rPr lang="en-US" dirty="0" smtClean="0"/>
              <a:t>ptimization Problem (COP) that is NP-hard to solve.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9116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5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6019" y="188353"/>
            <a:ext cx="7959831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2291" y="215459"/>
            <a:ext cx="153118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36785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6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39750" y="215459"/>
            <a:ext cx="62068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" y="962025"/>
            <a:ext cx="11896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405067"/>
                </a:solidFill>
              </a:rPr>
              <a:t>Challenges</a:t>
            </a:r>
            <a:endParaRPr lang="en-SG" sz="2800" dirty="0" smtClean="0">
              <a:solidFill>
                <a:srgbClr val="405067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405067"/>
                </a:solidFill>
              </a:rPr>
              <a:t>Due to strong NP-hardness, how to search the PDR space efficiently in an </a:t>
            </a:r>
            <a:r>
              <a:rPr lang="en-US" sz="2800" dirty="0" smtClean="0">
                <a:solidFill>
                  <a:srgbClr val="FF0000"/>
                </a:solidFill>
              </a:rPr>
              <a:t>end-to-end</a:t>
            </a:r>
            <a:r>
              <a:rPr lang="en-US" sz="2800" dirty="0" smtClean="0">
                <a:solidFill>
                  <a:srgbClr val="405067"/>
                </a:solidFill>
              </a:rPr>
              <a:t> &amp; </a:t>
            </a:r>
            <a:r>
              <a:rPr lang="en-US" sz="2800" dirty="0" smtClean="0">
                <a:solidFill>
                  <a:srgbClr val="FF0000"/>
                </a:solidFill>
              </a:rPr>
              <a:t>un-supervised</a:t>
            </a:r>
            <a:r>
              <a:rPr lang="en-US" sz="2800" dirty="0" smtClean="0">
                <a:solidFill>
                  <a:srgbClr val="405067"/>
                </a:solidFill>
              </a:rPr>
              <a:t> manner?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405067"/>
                </a:solidFill>
              </a:rPr>
              <a:t>Can learned PDR be </a:t>
            </a:r>
            <a:r>
              <a:rPr lang="en-US" sz="2800" dirty="0" smtClean="0">
                <a:solidFill>
                  <a:srgbClr val="FF0000"/>
                </a:solidFill>
              </a:rPr>
              <a:t>size-agnostic</a:t>
            </a:r>
            <a:r>
              <a:rPr lang="en-US" altLang="zh-CN" sz="2800" dirty="0" smtClean="0">
                <a:solidFill>
                  <a:srgbClr val="405067"/>
                </a:solidFill>
              </a:rPr>
              <a:t> so that it can </a:t>
            </a:r>
            <a:r>
              <a:rPr lang="en-US" altLang="zh-CN" sz="2800" dirty="0" smtClean="0">
                <a:solidFill>
                  <a:srgbClr val="FF0000"/>
                </a:solidFill>
              </a:rPr>
              <a:t>generalize</a:t>
            </a:r>
            <a:r>
              <a:rPr lang="en-US" altLang="zh-CN" sz="2800" dirty="0" smtClean="0">
                <a:solidFill>
                  <a:srgbClr val="405067"/>
                </a:solidFill>
              </a:rPr>
              <a:t> to un-seen large-scale instances?</a:t>
            </a:r>
            <a:endParaRPr lang="en-US" sz="2800" dirty="0" smtClean="0">
              <a:solidFill>
                <a:srgbClr val="405067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271682"/>
            <a:ext cx="53340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55059" y="3800290"/>
            <a:ext cx="47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+</a:t>
            </a:r>
            <a:endParaRPr lang="en-SG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831549" y="3582356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5067"/>
                </a:solidFill>
              </a:rPr>
              <a:t>Graph Neural Networks</a:t>
            </a:r>
            <a:endParaRPr lang="en-SG" dirty="0">
              <a:solidFill>
                <a:srgbClr val="405067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50" y="3660300"/>
            <a:ext cx="2386589" cy="1280163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5" idx="2"/>
            <a:endCxn id="24" idx="1"/>
          </p:cNvCxnSpPr>
          <p:nvPr/>
        </p:nvCxnSpPr>
        <p:spPr>
          <a:xfrm rot="16200000" flipH="1">
            <a:off x="3135091" y="5003865"/>
            <a:ext cx="842602" cy="14930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2"/>
            <a:endCxn id="24" idx="3"/>
          </p:cNvCxnSpPr>
          <p:nvPr/>
        </p:nvCxnSpPr>
        <p:spPr>
          <a:xfrm rot="5400000">
            <a:off x="6872851" y="4850689"/>
            <a:ext cx="1231221" cy="14107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02910" y="5987018"/>
            <a:ext cx="248016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b="1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</a:t>
            </a:r>
            <a:r>
              <a:rPr lang="en-US" b="1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</a:t>
            </a:r>
            <a:endParaRPr lang="en-US" b="1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03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7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 rot="5400000">
            <a:off x="-2757487" y="2757491"/>
            <a:ext cx="6857997" cy="1343026"/>
          </a:xfrm>
          <a:prstGeom prst="rect">
            <a:avLst/>
          </a:prstGeom>
          <a:gradFill flip="none" rotWithShape="1">
            <a:gsLst>
              <a:gs pos="0">
                <a:srgbClr val="B59AC2"/>
              </a:gs>
              <a:gs pos="100000">
                <a:srgbClr val="68448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 rot="5400000">
            <a:off x="-2373316" y="2849859"/>
            <a:ext cx="6089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SG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2826" y="2157362"/>
            <a:ext cx="9296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Background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to dispatch (L2D)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Experiment</a:t>
            </a:r>
          </a:p>
          <a:p>
            <a:pPr marL="742950" indent="-742950">
              <a:buClr>
                <a:srgbClr val="68448B"/>
              </a:buClr>
              <a:buFont typeface="+mj-lt"/>
              <a:buAutoNum type="arabicParenR"/>
            </a:pPr>
            <a:r>
              <a:rPr lang="en-US" sz="3600" dirty="0" smtClean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  <a:endParaRPr lang="en-SG" sz="3600" dirty="0">
              <a:solidFill>
                <a:srgbClr val="405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1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8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Markov Decision Process Formulation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321169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6703-245E-43D9-83F0-7C4F74254504}" type="slidenum">
              <a:rPr lang="en-SG" smtClean="0"/>
              <a:t>9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2875" y="188353"/>
            <a:ext cx="396875" cy="400110"/>
          </a:xfrm>
          <a:prstGeom prst="rect">
            <a:avLst/>
          </a:prstGeom>
          <a:solidFill>
            <a:srgbClr val="6E4B9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7137" y="188353"/>
            <a:ext cx="8818714" cy="400110"/>
          </a:xfrm>
          <a:prstGeom prst="rect">
            <a:avLst/>
          </a:prstGeom>
          <a:gradFill>
            <a:gsLst>
              <a:gs pos="0">
                <a:srgbClr val="B59AC2"/>
              </a:gs>
              <a:gs pos="60000">
                <a:srgbClr val="68448B"/>
              </a:gs>
            </a:gsLst>
            <a:path path="circle">
              <a:fillToRect l="100000" b="100000"/>
            </a:path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Parameterizing the Policy</a:t>
            </a:r>
            <a:endParaRPr lang="en-SG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00" y="200070"/>
            <a:ext cx="657479" cy="400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92705" y="176637"/>
            <a:ext cx="399295" cy="90062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1792703" y="496471"/>
            <a:ext cx="399295" cy="9199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1792705" y="384297"/>
            <a:ext cx="399295" cy="96758"/>
          </a:xfrm>
          <a:prstGeom prst="rect">
            <a:avLst/>
          </a:prstGeom>
          <a:solidFill>
            <a:srgbClr val="6E4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29" y="176636"/>
            <a:ext cx="872426" cy="4235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792701" y="280467"/>
            <a:ext cx="399295" cy="90062"/>
          </a:xfrm>
          <a:prstGeom prst="rect">
            <a:avLst/>
          </a:prstGeom>
          <a:solidFill>
            <a:srgbClr val="B59A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3256" y="188353"/>
            <a:ext cx="670376" cy="400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Clr>
                <a:srgbClr val="68448B"/>
              </a:buClr>
            </a:pPr>
            <a:r>
              <a:rPr lang="en-US" sz="2000" b="1" dirty="0">
                <a:solidFill>
                  <a:srgbClr val="405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L2D</a:t>
            </a:r>
          </a:p>
        </p:txBody>
      </p:sp>
    </p:spTree>
    <p:extLst>
      <p:ext uri="{BB962C8B-B14F-4D97-AF65-F5344CB8AC3E}">
        <p14:creationId xmlns:p14="http://schemas.microsoft.com/office/powerpoint/2010/main" val="2682673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241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#ZHANG CONG#</dc:creator>
  <cp:lastModifiedBy>#ZHANG CONG#</cp:lastModifiedBy>
  <cp:revision>138</cp:revision>
  <dcterms:created xsi:type="dcterms:W3CDTF">2020-10-18T06:00:12Z</dcterms:created>
  <dcterms:modified xsi:type="dcterms:W3CDTF">2020-10-18T11:25:19Z</dcterms:modified>
</cp:coreProperties>
</file>