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0" r:id="rId3"/>
    <p:sldId id="267" r:id="rId4"/>
    <p:sldId id="261" r:id="rId5"/>
    <p:sldId id="269" r:id="rId6"/>
    <p:sldId id="266" r:id="rId7"/>
    <p:sldId id="268" r:id="rId8"/>
    <p:sldId id="265" r:id="rId9"/>
    <p:sldId id="263" r:id="rId10"/>
    <p:sldId id="264" r:id="rId11"/>
    <p:sldId id="270" r:id="rId12"/>
    <p:sldId id="271" r:id="rId13"/>
    <p:sldId id="274" r:id="rId14"/>
    <p:sldId id="275" r:id="rId15"/>
    <p:sldId id="276" r:id="rId16"/>
    <p:sldId id="272" r:id="rId17"/>
    <p:sldId id="273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5067"/>
    <a:srgbClr val="946DA7"/>
    <a:srgbClr val="B59AC2"/>
    <a:srgbClr val="660033"/>
    <a:srgbClr val="6E4B90"/>
    <a:srgbClr val="916BA4"/>
    <a:srgbClr val="68448B"/>
    <a:srgbClr val="265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636EB-DB14-4D81-9D7D-64D01BDDA109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8711757"/>
            <a:ext cx="1076503" cy="405697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87948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SG"/>
              <a:t>18/10/2020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82CEB-BCB7-4959-92C7-896236C48C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099094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asdasda</a:t>
            </a:r>
            <a:endParaRPr lang="en-S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A82CEB-BCB7-4959-92C7-896236C48CB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351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1F00-D7D2-4276-9236-6C415B2986BC}" type="datetime1">
              <a:rPr lang="en-SG" smtClean="0"/>
              <a:t>19/10/2020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733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3DC5-527E-4DAE-A489-8CEDD3823559}" type="datetime1">
              <a:rPr lang="en-SG" smtClean="0"/>
              <a:t>19/10/2020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315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24F8-3F57-4E96-90AC-6802B69A6265}" type="datetime1">
              <a:rPr lang="en-SG" smtClean="0"/>
              <a:t>19/10/2020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380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F4C-2D3C-488C-BFB0-DAC4A8BCEC52}" type="datetime1">
              <a:rPr lang="en-SG" smtClean="0"/>
              <a:t>19/10/2020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935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D5C5-0EBB-4F49-A189-85D57AE182C9}" type="datetime1">
              <a:rPr lang="en-SG" smtClean="0"/>
              <a:t>19/10/2020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792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1225-0E9D-4EC7-A01B-E20AA1EF0E9F}" type="datetime1">
              <a:rPr lang="en-SG" smtClean="0"/>
              <a:t>19/10/2020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029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BFDC-5DF2-4E02-BF33-105692332A2C}" type="datetime1">
              <a:rPr lang="en-SG" smtClean="0"/>
              <a:t>19/10/2020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504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2840-1E7E-43FA-B1E4-8349D2CA7292}" type="datetime1">
              <a:rPr lang="en-SG" smtClean="0"/>
              <a:t>19/10/2020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954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FA9B-83E0-4184-BFE1-05BA7194F819}" type="datetime1">
              <a:rPr lang="en-SG" smtClean="0"/>
              <a:t>19/10/2020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70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1E83-0987-4880-9E56-49DDFF18AF7E}" type="datetime1">
              <a:rPr lang="en-SG" smtClean="0"/>
              <a:t>19/10/2020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342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CE42-0A9F-4730-8923-5A384A039343}" type="datetime1">
              <a:rPr lang="en-SG" smtClean="0"/>
              <a:t>19/10/2020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632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3BC0C-8601-4292-9058-63C2EF0DEC76}" type="datetime1">
              <a:rPr lang="en-SG" smtClean="0"/>
              <a:t>19/10/2020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577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74587" y="125045"/>
            <a:ext cx="8693464" cy="650810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044"/>
            <a:ext cx="1721300" cy="7745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9550" y="1330180"/>
            <a:ext cx="11849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to Dispatch for Job Shop Scheduling via Deep Reinforcement Learning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1566" y="3357009"/>
            <a:ext cx="112250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 Zhang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Wen Song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Zhiguang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Siew Tan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Chi Xu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SG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SG" i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S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Nanyang Technological University</a:t>
            </a:r>
          </a:p>
          <a:p>
            <a:pPr algn="ctr"/>
            <a:r>
              <a:rPr lang="en-S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Marine Science and Technology, Shandong University, China</a:t>
            </a:r>
          </a:p>
          <a:p>
            <a:pPr algn="ctr"/>
            <a:r>
              <a:rPr lang="en-S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University of Singapore</a:t>
            </a:r>
          </a:p>
          <a:p>
            <a:pPr algn="ctr"/>
            <a:r>
              <a:rPr lang="en-S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Singapore Institute of Manufacturing Technology, A*STAR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982" y="5417903"/>
            <a:ext cx="2761844" cy="104084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230" y="5048738"/>
            <a:ext cx="2926671" cy="195111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464" y="5318900"/>
            <a:ext cx="2375877" cy="147338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1" y="5492263"/>
            <a:ext cx="1093176" cy="109317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592" y="125044"/>
            <a:ext cx="1132283" cy="689053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11792694" y="672289"/>
            <a:ext cx="399295" cy="103566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/>
          <p:cNvSpPr/>
          <p:nvPr/>
        </p:nvSpPr>
        <p:spPr>
          <a:xfrm>
            <a:off x="11792705" y="539809"/>
            <a:ext cx="399295" cy="103759"/>
          </a:xfrm>
          <a:prstGeom prst="rect">
            <a:avLst/>
          </a:prstGeom>
          <a:solidFill>
            <a:srgbClr val="946D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/>
          <p:cNvSpPr/>
          <p:nvPr/>
        </p:nvSpPr>
        <p:spPr>
          <a:xfrm>
            <a:off x="11792693" y="409618"/>
            <a:ext cx="399295" cy="101470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43"/>
          <p:cNvSpPr/>
          <p:nvPr/>
        </p:nvSpPr>
        <p:spPr>
          <a:xfrm>
            <a:off x="11792693" y="272283"/>
            <a:ext cx="399295" cy="108614"/>
          </a:xfrm>
          <a:prstGeom prst="rect">
            <a:avLst/>
          </a:prstGeom>
          <a:solidFill>
            <a:srgbClr val="946D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44"/>
          <p:cNvSpPr/>
          <p:nvPr/>
        </p:nvSpPr>
        <p:spPr>
          <a:xfrm>
            <a:off x="11792692" y="125933"/>
            <a:ext cx="399295" cy="108614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341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10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136" y="188353"/>
            <a:ext cx="8818714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 Algorithm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3255" y="188353"/>
            <a:ext cx="670376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L2D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2CD27F-9E60-4DF9-A898-10E38D913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" y="709872"/>
            <a:ext cx="6501228" cy="39279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FC233D4-322F-499E-BC26-9A1B97FF1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4" y="4637811"/>
            <a:ext cx="6532093" cy="191863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679B443-4A74-4F46-9A69-86005603DE5A}"/>
              </a:ext>
            </a:extLst>
          </p:cNvPr>
          <p:cNvSpPr txBox="1"/>
          <p:nvPr/>
        </p:nvSpPr>
        <p:spPr>
          <a:xfrm>
            <a:off x="7371761" y="829559"/>
            <a:ext cx="46773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choose Proximal Policy Optimization as optimizer of our agent: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Optimizing our agent over four independent JSSP instances per iteration;</a:t>
            </a:r>
          </a:p>
        </p:txBody>
      </p:sp>
    </p:spTree>
    <p:extLst>
      <p:ext uri="{BB962C8B-B14F-4D97-AF65-F5344CB8AC3E}">
        <p14:creationId xmlns:p14="http://schemas.microsoft.com/office/powerpoint/2010/main" val="879867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11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S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424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12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9632" y="188353"/>
            <a:ext cx="7756218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Datasets &amp;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Baselines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89250" y="200070"/>
            <a:ext cx="1580882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2875" y="867508"/>
                <a:ext cx="11916263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Datasets: (instances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underscored 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are used in generalization test)</a:t>
                </a:r>
              </a:p>
              <a:p>
                <a:pPr marL="914400" lvl="1" indent="-457200">
                  <a:buFont typeface="Wingdings" panose="05000000000000000000" pitchFamily="2" charset="2"/>
                  <a:buChar char="q"/>
                </a:pP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Synthetic dataset: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6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×6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10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15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15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u="sng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50</m:t>
                    </m:r>
                    <m:r>
                      <a:rPr lang="en-US" sz="2800" i="1" u="sng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×20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u="sng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sz="2800" b="0" i="1" u="sng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00</m:t>
                    </m:r>
                    <m:r>
                      <a:rPr lang="en-US" sz="2800" i="1" u="sng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914400" lvl="1" indent="-457200">
                  <a:buFont typeface="Wingdings" panose="05000000000000000000" pitchFamily="2" charset="2"/>
                  <a:buChar char="q"/>
                </a:pP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Open Benchmark:</a:t>
                </a:r>
              </a:p>
              <a:p>
                <a:pPr marL="1371600" lvl="2" indent="-457200">
                  <a:buFont typeface="Wingdings" panose="05000000000000000000" pitchFamily="2" charset="2"/>
                  <a:buChar char="q"/>
                </a:pPr>
                <a:r>
                  <a:rPr lang="en-US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Taillard’s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instances: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15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15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15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15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u="sng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  <m:r>
                      <a:rPr lang="en-US" sz="2800" b="0" i="1" u="sng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 u="sng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i="1" u="sng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15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1371600" lvl="2" indent="-457200">
                  <a:buFont typeface="Wingdings" panose="05000000000000000000" pitchFamily="2" charset="2"/>
                  <a:buChar char="q"/>
                </a:pP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DMU instances: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15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15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u="sng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</m:t>
                    </m:r>
                    <m:r>
                      <a:rPr lang="en-US" sz="2800" b="0" i="1" u="sng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 u="sng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i="1" u="sng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15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u="sng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</m:t>
                    </m:r>
                    <m:r>
                      <a:rPr lang="en-US" sz="2800" b="0" i="1" u="sng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 u="sng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15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</m:oMath>
                </a14:m>
                <a:endParaRPr lang="en-SG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371600" lvl="2" indent="-457200">
                  <a:buFont typeface="Wingdings" panose="05000000000000000000" pitchFamily="2" charset="2"/>
                  <a:buChar char="q"/>
                </a:pP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Baselines:</a:t>
                </a:r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SG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Four existing strongest PDRs: SPT, MWKR, FDD/MWKR, MOPNR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5" y="867508"/>
                <a:ext cx="11916263" cy="4832092"/>
              </a:xfrm>
              <a:prstGeom prst="rect">
                <a:avLst/>
              </a:prstGeom>
              <a:blipFill>
                <a:blip r:embed="rId4"/>
                <a:stretch>
                  <a:fillRect l="-870" t="-1261" r="-1893" b="-25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650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13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9632" y="188353"/>
            <a:ext cx="7756218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on Synthetic Dataset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89250" y="200070"/>
            <a:ext cx="1580882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589" y="656033"/>
            <a:ext cx="7962304" cy="39312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32275" y="679467"/>
            <a:ext cx="715533" cy="348681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28575">
                <a:solidFill>
                  <a:schemeClr val="tx1"/>
                </a:solidFill>
              </a:ln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589" y="4628292"/>
            <a:ext cx="7776175" cy="216798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942278" y="4654866"/>
            <a:ext cx="811059" cy="171798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33742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14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9632" y="188353"/>
            <a:ext cx="7756218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on Open Benchmarks - 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Taillard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89250" y="200070"/>
            <a:ext cx="1580882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676" y="660133"/>
            <a:ext cx="8352129" cy="606134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698064" y="4376615"/>
            <a:ext cx="715533" cy="204581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79691" y="660133"/>
            <a:ext cx="715533" cy="37399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8273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15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9632" y="188353"/>
            <a:ext cx="7756218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on Open Benchmarks - DMU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89250" y="200070"/>
            <a:ext cx="1580882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52" y="1535597"/>
            <a:ext cx="11385550" cy="388533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610600" y="1535597"/>
            <a:ext cx="1034562" cy="351314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63921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16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SG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545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17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9632" y="188353"/>
            <a:ext cx="7756218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7115" y="201215"/>
            <a:ext cx="1725152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75" y="828431"/>
            <a:ext cx="118928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first attempt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 directly learn strong PDRs based on disjunctive graph representation.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Learned PDR has 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 generalization.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SG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878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74587" y="125045"/>
            <a:ext cx="8693464" cy="650810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044"/>
            <a:ext cx="1721300" cy="7745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6769" y="2108726"/>
            <a:ext cx="11849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SG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455" y="3761667"/>
            <a:ext cx="2761844" cy="104084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22" y="3365327"/>
            <a:ext cx="2926671" cy="195111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319" y="3604191"/>
            <a:ext cx="2375877" cy="147338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884" y="3794296"/>
            <a:ext cx="1093176" cy="109317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592" y="125044"/>
            <a:ext cx="1132283" cy="689053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11792694" y="672289"/>
            <a:ext cx="399295" cy="103566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/>
          <p:cNvSpPr/>
          <p:nvPr/>
        </p:nvSpPr>
        <p:spPr>
          <a:xfrm>
            <a:off x="11792705" y="539809"/>
            <a:ext cx="399295" cy="103759"/>
          </a:xfrm>
          <a:prstGeom prst="rect">
            <a:avLst/>
          </a:prstGeom>
          <a:solidFill>
            <a:srgbClr val="946D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/>
          <p:cNvSpPr/>
          <p:nvPr/>
        </p:nvSpPr>
        <p:spPr>
          <a:xfrm>
            <a:off x="11792693" y="409618"/>
            <a:ext cx="399295" cy="101470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43"/>
          <p:cNvSpPr/>
          <p:nvPr/>
        </p:nvSpPr>
        <p:spPr>
          <a:xfrm>
            <a:off x="11792693" y="272283"/>
            <a:ext cx="399295" cy="108614"/>
          </a:xfrm>
          <a:prstGeom prst="rect">
            <a:avLst/>
          </a:prstGeom>
          <a:solidFill>
            <a:srgbClr val="946D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44"/>
          <p:cNvSpPr/>
          <p:nvPr/>
        </p:nvSpPr>
        <p:spPr>
          <a:xfrm>
            <a:off x="11792692" y="125933"/>
            <a:ext cx="399295" cy="108614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821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2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Conclusion</a:t>
            </a:r>
            <a:endParaRPr lang="en-S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3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Conclusion</a:t>
            </a:r>
            <a:endParaRPr lang="en-S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85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4</a:t>
            </a:fld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6019" y="188353"/>
            <a:ext cx="7959831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Job-Shop Scheduling Problem &amp; Disjunctive Graphs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2291" y="215459"/>
            <a:ext cx="1531188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2875" y="971550"/>
            <a:ext cx="11896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Job-Shop Scheduling Problem (JSSP) is a well-known Combinatorial Optimization Problem (COP) that is NP-hard to solve.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12291" y="2297027"/>
                <a:ext cx="11569686" cy="4405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SG" sz="2000" dirty="0" smtClean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SG" sz="2000" dirty="0" smtClean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𝒥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SG" sz="2000" dirty="0" smtClean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𝑏𝑗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∀1≤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𝑠𝑒𝑞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SG" sz="2000" dirty="0">
                    <a:solidFill>
                      <a:schemeClr val="tx1"/>
                    </a:solidFill>
                  </a:rPr>
                  <a:t> </a:t>
                </a:r>
                <a:r>
                  <a:rPr lang="en-SG" sz="20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s.t</a:t>
                </a:r>
                <a:r>
                  <a:rPr lang="en-SG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SG" sz="2000" dirty="0">
                    <a:solidFill>
                      <a:schemeClr val="tx1"/>
                    </a:solidFill>
                  </a:rPr>
                  <a:t> </a:t>
                </a:r>
                <a:r>
                  <a:rPr lang="en-SG" sz="20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holds</a:t>
                </a:r>
                <a:endParaRPr lang="en-SG" sz="20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91" y="2297027"/>
                <a:ext cx="11569686" cy="440570"/>
              </a:xfrm>
              <a:prstGeom prst="rect">
                <a:avLst/>
              </a:prstGeom>
              <a:blipFill>
                <a:blip r:embed="rId4"/>
                <a:stretch>
                  <a:fillRect l="-896" t="-18056" r="-738" b="-208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42875" y="2994005"/>
            <a:ext cx="11896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Disjunctive Graph (DG) is a concise way of representing combinatorial properties of JSSP and schedules.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16019" y="6488668"/>
            <a:ext cx="201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(a) JSSP instance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43283" y="6488668"/>
            <a:ext cx="247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(b) Complete Solution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30" y="3809987"/>
            <a:ext cx="3926130" cy="28168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273" y="3809459"/>
            <a:ext cx="3927600" cy="281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16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5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6019" y="188353"/>
            <a:ext cx="7959831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2291" y="215459"/>
            <a:ext cx="1531188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75" y="875323"/>
            <a:ext cx="1190063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Priority Dispatching Rule (PDR) is a class of heuristics that is widely used to solve real-world JSSP: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Based on some calculated priority indices, it schedules, within the current waiting list, the job with highest index.</a:t>
            </a:r>
          </a:p>
          <a:p>
            <a:pPr lvl="1"/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However, </a:t>
            </a: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the design of effective PDRs is a </a:t>
            </a: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tedious task: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Requiring </a:t>
            </a: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a myriad of specialized </a:t>
            </a: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knowledge;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Delicate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and limited performance 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different JSSPs;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How to search the PDR space automatically to find PDR that has robust generalization and strong performance?</a:t>
            </a:r>
          </a:p>
        </p:txBody>
      </p:sp>
    </p:spTree>
    <p:extLst>
      <p:ext uri="{BB962C8B-B14F-4D97-AF65-F5344CB8AC3E}">
        <p14:creationId xmlns:p14="http://schemas.microsoft.com/office/powerpoint/2010/main" val="1136785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6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137" y="188353"/>
            <a:ext cx="8818714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39750" y="215459"/>
            <a:ext cx="620683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L2D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75" y="962025"/>
            <a:ext cx="118967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SG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Due to strong NP-hardness, how to search the PDR space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efficiently and effectively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an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end-to-end</a:t>
            </a:r>
            <a:r>
              <a:rPr lang="en-US" sz="28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28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un-supervised</a:t>
            </a:r>
            <a:r>
              <a:rPr lang="en-US" sz="28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manner?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 be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size-agnostic</a:t>
            </a:r>
            <a:r>
              <a:rPr lang="en-US" altLang="zh-CN" sz="28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so that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learned PDR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would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generalize</a:t>
            </a:r>
            <a:r>
              <a:rPr lang="en-US" altLang="zh-CN" sz="28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to un-seen large-scale instances?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3271682"/>
            <a:ext cx="5334000" cy="205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55059" y="3800290"/>
            <a:ext cx="472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SG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31549" y="3582356"/>
            <a:ext cx="245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Graph Neural Networks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550" y="3660300"/>
            <a:ext cx="2386589" cy="1280163"/>
          </a:xfrm>
          <a:prstGeom prst="rect">
            <a:avLst/>
          </a:prstGeom>
        </p:spPr>
      </p:pic>
      <p:cxnSp>
        <p:nvCxnSpPr>
          <p:cNvPr id="20" name="Elbow Connector 19"/>
          <p:cNvCxnSpPr>
            <a:stCxn id="5" idx="2"/>
            <a:endCxn id="24" idx="1"/>
          </p:cNvCxnSpPr>
          <p:nvPr/>
        </p:nvCxnSpPr>
        <p:spPr>
          <a:xfrm rot="16200000" flipH="1">
            <a:off x="3135091" y="5003865"/>
            <a:ext cx="842602" cy="14930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" idx="2"/>
            <a:endCxn id="24" idx="3"/>
          </p:cNvCxnSpPr>
          <p:nvPr/>
        </p:nvCxnSpPr>
        <p:spPr>
          <a:xfrm rot="5400000">
            <a:off x="6872851" y="4850689"/>
            <a:ext cx="1231221" cy="14107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02910" y="5987018"/>
            <a:ext cx="2480166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Learning to Dispatch</a:t>
            </a:r>
          </a:p>
        </p:txBody>
      </p:sp>
    </p:spTree>
    <p:extLst>
      <p:ext uri="{BB962C8B-B14F-4D97-AF65-F5344CB8AC3E}">
        <p14:creationId xmlns:p14="http://schemas.microsoft.com/office/powerpoint/2010/main" val="1033503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7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Conclusion</a:t>
            </a:r>
            <a:endParaRPr lang="en-S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151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8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137" y="188353"/>
            <a:ext cx="8818714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Markov Decision Process Formulation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3256" y="188353"/>
            <a:ext cx="670376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L2D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2875" y="851877"/>
                <a:ext cx="1194752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State: disjunctive graph                                    presenting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current 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solution; initial state      is the DG of original JSSP; terminal state      is a complete solution;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Action:             is an eligible operation at time   ;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Reward:                                       where         is the lower bound of </a:t>
                </a:r>
                <a:r>
                  <a:rPr lang="en-US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makespan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  <a:endParaRPr lang="en-SG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5" y="851877"/>
                <a:ext cx="11947525" cy="2677656"/>
              </a:xfrm>
              <a:prstGeom prst="rect">
                <a:avLst/>
              </a:prstGeom>
              <a:blipFill>
                <a:blip r:embed="rId4"/>
                <a:stretch>
                  <a:fillRect l="-867" t="-2506" r="-1735" b="-54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112" y="988192"/>
            <a:ext cx="3412834" cy="340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810" y="1328930"/>
            <a:ext cx="442912" cy="409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74497" y="1416559"/>
            <a:ext cx="479303" cy="3128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1486" y="2215558"/>
            <a:ext cx="1038956" cy="3596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33946" y="2297723"/>
            <a:ext cx="175247" cy="2774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4577" y="2665578"/>
            <a:ext cx="3649053" cy="34814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96954" y="2665578"/>
            <a:ext cx="781679" cy="34814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563" y="3342076"/>
            <a:ext cx="7968837" cy="361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96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9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137" y="188353"/>
            <a:ext cx="8818714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Parameterizing the Policy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3256" y="188353"/>
            <a:ext cx="670376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L2D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75" y="851877"/>
            <a:ext cx="11900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We use GIN as state embedding network as it is one of the strongest GNN for homogeneous graphs with proved discriminative power. </a:t>
            </a:r>
            <a:endParaRPr lang="en-SG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100" y="1948628"/>
            <a:ext cx="8449408" cy="8796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00808" y="2056866"/>
                <a:ext cx="29932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 each layer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en-SG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08" y="2056866"/>
                <a:ext cx="2993292" cy="523220"/>
              </a:xfrm>
              <a:prstGeom prst="rect">
                <a:avLst/>
              </a:prstGeom>
              <a:blipFill>
                <a:blip r:embed="rId5"/>
                <a:stretch>
                  <a:fillRect l="-4277" t="-11628" b="-313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9">
            <a:extLst>
              <a:ext uri="{FF2B5EF4-FFF2-40B4-BE49-F238E27FC236}">
                <a16:creationId xmlns:a16="http://schemas.microsoft.com/office/drawing/2014/main" id="{C679B443-4A74-4F46-9A69-86005603DE5A}"/>
              </a:ext>
            </a:extLst>
          </p:cNvPr>
          <p:cNvSpPr txBox="1"/>
          <p:nvPr/>
        </p:nvSpPr>
        <p:spPr>
          <a:xfrm>
            <a:off x="142875" y="5833130"/>
            <a:ext cx="11900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Proximal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Policy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Optimization (PPO) as optimizer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40" y="3103306"/>
            <a:ext cx="3066452" cy="2200031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22" idx="3"/>
            <a:endCxn id="25" idx="1"/>
          </p:cNvCxnSpPr>
          <p:nvPr/>
        </p:nvCxnSpPr>
        <p:spPr>
          <a:xfrm flipV="1">
            <a:off x="3908792" y="4203321"/>
            <a:ext cx="104671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4955504" y="4018655"/>
                <a:ext cx="645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𝐺𝐼𝑁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504" y="4018655"/>
                <a:ext cx="64556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25" idx="3"/>
            <a:endCxn id="29" idx="1"/>
          </p:cNvCxnSpPr>
          <p:nvPr/>
        </p:nvCxnSpPr>
        <p:spPr>
          <a:xfrm>
            <a:off x="5601065" y="4203321"/>
            <a:ext cx="12296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6830696" y="4018655"/>
                <a:ext cx="1553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𝜋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𝑒𝑚𝑏𝑑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696" y="4018655"/>
                <a:ext cx="1553630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9613958" y="4018655"/>
                <a:ext cx="473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958" y="4018655"/>
                <a:ext cx="47314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>
            <a:stCxn id="29" idx="3"/>
            <a:endCxn id="37" idx="1"/>
          </p:cNvCxnSpPr>
          <p:nvPr/>
        </p:nvCxnSpPr>
        <p:spPr>
          <a:xfrm>
            <a:off x="8384326" y="4203321"/>
            <a:ext cx="12296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673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601</Words>
  <Application>Microsoft Office PowerPoint</Application>
  <PresentationFormat>Widescreen</PresentationFormat>
  <Paragraphs>126</Paragraphs>
  <Slides>18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等线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#ZHANG CONG#</dc:creator>
  <cp:lastModifiedBy>#ZHANG CONG#</cp:lastModifiedBy>
  <cp:revision>246</cp:revision>
  <dcterms:created xsi:type="dcterms:W3CDTF">2020-10-18T06:00:12Z</dcterms:created>
  <dcterms:modified xsi:type="dcterms:W3CDTF">2020-10-19T12:13:49Z</dcterms:modified>
</cp:coreProperties>
</file>