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67" r:id="rId4"/>
    <p:sldId id="261" r:id="rId5"/>
    <p:sldId id="269" r:id="rId6"/>
    <p:sldId id="266" r:id="rId7"/>
    <p:sldId id="268" r:id="rId8"/>
    <p:sldId id="265" r:id="rId9"/>
    <p:sldId id="263" r:id="rId10"/>
    <p:sldId id="264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6DA7"/>
    <a:srgbClr val="B59AC2"/>
    <a:srgbClr val="405067"/>
    <a:srgbClr val="660033"/>
    <a:srgbClr val="6E4B90"/>
    <a:srgbClr val="916BA4"/>
    <a:srgbClr val="68448B"/>
    <a:srgbClr val="265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636EB-DB14-4D81-9D7D-64D01BDDA109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8711757"/>
            <a:ext cx="1076503" cy="405697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87948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SG" smtClean="0"/>
              <a:t>18/10/2020</a:t>
            </a:r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82CEB-BCB7-4959-92C7-896236C48C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099094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1F00-D7D2-4276-9236-6C415B2986BC}" type="datetime1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33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DC5-527E-4DAE-A489-8CEDD3823559}" type="datetime1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15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24F8-3F57-4E96-90AC-6802B69A6265}" type="datetime1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80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F4C-2D3C-488C-BFB0-DAC4A8BCEC52}" type="datetime1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935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D5C5-0EBB-4F49-A189-85D57AE182C9}" type="datetime1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792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1225-0E9D-4EC7-A01B-E20AA1EF0E9F}" type="datetime1">
              <a:rPr lang="en-SG" smtClean="0"/>
              <a:t>18/10/2020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029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BFDC-5DF2-4E02-BF33-105692332A2C}" type="datetime1">
              <a:rPr lang="en-SG" smtClean="0"/>
              <a:t>18/10/2020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04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2840-1E7E-43FA-B1E4-8349D2CA7292}" type="datetime1">
              <a:rPr lang="en-SG" smtClean="0"/>
              <a:t>18/10/2020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54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FA9B-83E0-4184-BFE1-05BA7194F819}" type="datetime1">
              <a:rPr lang="en-SG" smtClean="0"/>
              <a:t>18/10/2020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0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E83-0987-4880-9E56-49DDFF18AF7E}" type="datetime1">
              <a:rPr lang="en-SG" smtClean="0"/>
              <a:t>18/10/2020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342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CE42-0A9F-4730-8923-5A384A039343}" type="datetime1">
              <a:rPr lang="en-SG" smtClean="0"/>
              <a:t>18/10/2020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32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3BC0C-8601-4292-9058-63C2EF0DEC76}" type="datetime1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577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74587" y="125045"/>
            <a:ext cx="8693464" cy="650810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44"/>
            <a:ext cx="1721300" cy="7745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9550" y="1330180"/>
            <a:ext cx="11849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b="1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to Dispatch for Job Shop Scheduling </a:t>
            </a:r>
            <a:r>
              <a:rPr lang="en-SG" sz="4400" b="1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Deep </a:t>
            </a:r>
            <a:r>
              <a:rPr lang="en-SG" sz="4400" b="1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1566" y="3357009"/>
            <a:ext cx="11225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 Zhang</a:t>
            </a:r>
            <a:r>
              <a:rPr lang="en-US" baseline="30000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Wen Song</a:t>
            </a:r>
            <a:r>
              <a:rPr lang="en-US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Zhiguang</a:t>
            </a:r>
            <a:r>
              <a:rPr lang="en-US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  <a:r>
              <a:rPr lang="en-US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r>
              <a:rPr lang="en-US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Puay</a:t>
            </a:r>
            <a:r>
              <a:rPr lang="en-US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Siew Tan</a:t>
            </a:r>
            <a:r>
              <a:rPr lang="en-US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Chi Xu</a:t>
            </a:r>
            <a:r>
              <a:rPr lang="en-US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SG" baseline="30000" dirty="0">
              <a:solidFill>
                <a:srgbClr val="40506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SG" i="1" dirty="0">
              <a:solidFill>
                <a:srgbClr val="405067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SG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SG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Nanyang </a:t>
            </a:r>
            <a:r>
              <a:rPr lang="en-SG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</a:t>
            </a:r>
            <a:r>
              <a:rPr lang="en-SG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</a:p>
          <a:p>
            <a:pPr algn="ctr"/>
            <a:r>
              <a:rPr lang="en-SG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</a:t>
            </a:r>
            <a:r>
              <a:rPr lang="en-SG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Marine Science and Technology, Shandong University, </a:t>
            </a:r>
            <a:r>
              <a:rPr lang="en-SG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China</a:t>
            </a:r>
          </a:p>
          <a:p>
            <a:pPr algn="ctr"/>
            <a:r>
              <a:rPr lang="en-SG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SG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</a:t>
            </a:r>
            <a:r>
              <a:rPr lang="en-SG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</a:t>
            </a:r>
            <a:r>
              <a:rPr lang="en-SG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Singapore</a:t>
            </a:r>
          </a:p>
          <a:p>
            <a:pPr algn="ctr"/>
            <a:r>
              <a:rPr lang="en-SG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SG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Singapore </a:t>
            </a:r>
            <a:r>
              <a:rPr lang="en-SG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Manufacturing Technology, A*STAR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982" y="5417903"/>
            <a:ext cx="2761844" cy="10408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30" y="5048738"/>
            <a:ext cx="2926671" cy="195111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64" y="5318900"/>
            <a:ext cx="2375877" cy="1473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1" y="5492263"/>
            <a:ext cx="1093176" cy="10931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92" y="125044"/>
            <a:ext cx="1132283" cy="68905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1792694" y="672289"/>
            <a:ext cx="399295" cy="103566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/>
          <p:cNvSpPr/>
          <p:nvPr/>
        </p:nvSpPr>
        <p:spPr>
          <a:xfrm>
            <a:off x="11792705" y="539809"/>
            <a:ext cx="399295" cy="103759"/>
          </a:xfrm>
          <a:prstGeom prst="rect">
            <a:avLst/>
          </a:prstGeom>
          <a:solidFill>
            <a:srgbClr val="946D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/>
          <p:cNvSpPr/>
          <p:nvPr/>
        </p:nvSpPr>
        <p:spPr>
          <a:xfrm>
            <a:off x="11792693" y="409618"/>
            <a:ext cx="399295" cy="101470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11792693" y="272283"/>
            <a:ext cx="399295" cy="108614"/>
          </a:xfrm>
          <a:prstGeom prst="rect">
            <a:avLst/>
          </a:prstGeom>
          <a:solidFill>
            <a:srgbClr val="946D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/>
          <p:cNvSpPr/>
          <p:nvPr/>
        </p:nvSpPr>
        <p:spPr>
          <a:xfrm>
            <a:off x="11792692" y="125933"/>
            <a:ext cx="399295" cy="108614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3418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10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6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Algorithm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5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</p:spTree>
    <p:extLst>
      <p:ext uri="{BB962C8B-B14F-4D97-AF65-F5344CB8AC3E}">
        <p14:creationId xmlns:p14="http://schemas.microsoft.com/office/powerpoint/2010/main" val="879867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11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24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12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Datasets &amp; Baselines &amp; Results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89250" y="200070"/>
            <a:ext cx="158088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en-US" sz="2000" b="1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50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13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SG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45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14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7115" y="201215"/>
            <a:ext cx="172515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2000" b="1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878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2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3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85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4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6019" y="188353"/>
            <a:ext cx="7959831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Job-Shop Scheduling Problem &amp; Disjunctive Graphs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2291" y="215459"/>
            <a:ext cx="153118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2875" y="971550"/>
            <a:ext cx="1189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Job-Shop Scheduling Problem (JSSP) is a well-known Combinatorial </a:t>
            </a:r>
            <a:r>
              <a:rPr lang="en-US" dirty="0"/>
              <a:t>O</a:t>
            </a:r>
            <a:r>
              <a:rPr lang="en-US" dirty="0" smtClean="0"/>
              <a:t>ptimization Problem (COP) that is NP-hard to solve.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9116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5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6019" y="188353"/>
            <a:ext cx="7959831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2291" y="215459"/>
            <a:ext cx="153118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136785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6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39750" y="215459"/>
            <a:ext cx="62068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5" y="962025"/>
            <a:ext cx="118967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 smtClean="0"/>
              <a:t>Challenges</a:t>
            </a:r>
            <a:endParaRPr lang="en-SG" sz="2800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Due to strong NP-hardness, h</a:t>
            </a:r>
            <a:r>
              <a:rPr lang="en-US" sz="2800" dirty="0" smtClean="0"/>
              <a:t>ow to search the PDR space efficiently in an </a:t>
            </a:r>
            <a:r>
              <a:rPr lang="en-US" sz="2800" dirty="0" smtClean="0">
                <a:solidFill>
                  <a:srgbClr val="FF0000"/>
                </a:solidFill>
              </a:rPr>
              <a:t>end-to-end &amp; un-supervised </a:t>
            </a:r>
            <a:r>
              <a:rPr lang="en-US" sz="2800" dirty="0" smtClean="0"/>
              <a:t>manner?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Can learned PDR be </a:t>
            </a:r>
            <a:r>
              <a:rPr lang="en-US" sz="2800" dirty="0" smtClean="0">
                <a:solidFill>
                  <a:srgbClr val="FF0000"/>
                </a:solidFill>
              </a:rPr>
              <a:t>size-agnostic</a:t>
            </a:r>
            <a:r>
              <a:rPr lang="en-US" altLang="zh-CN" sz="2800" dirty="0" smtClean="0"/>
              <a:t> so that it can </a:t>
            </a:r>
            <a:r>
              <a:rPr lang="en-US" altLang="zh-CN" sz="2800" dirty="0" smtClean="0">
                <a:solidFill>
                  <a:srgbClr val="FF0000"/>
                </a:solidFill>
              </a:rPr>
              <a:t>generalize</a:t>
            </a:r>
            <a:r>
              <a:rPr lang="en-US" altLang="zh-CN" sz="2800" dirty="0" smtClean="0"/>
              <a:t> to un-seen large-scale instances?</a:t>
            </a: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3271682"/>
            <a:ext cx="5334000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55059" y="3800290"/>
            <a:ext cx="472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+</a:t>
            </a:r>
            <a:endParaRPr lang="en-SG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8831549" y="3582356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Neural Networks</a:t>
            </a:r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50" y="3660300"/>
            <a:ext cx="2386589" cy="1280163"/>
          </a:xfrm>
          <a:prstGeom prst="rect">
            <a:avLst/>
          </a:prstGeom>
        </p:spPr>
      </p:pic>
      <p:cxnSp>
        <p:nvCxnSpPr>
          <p:cNvPr id="20" name="Elbow Connector 19"/>
          <p:cNvCxnSpPr>
            <a:stCxn id="5" idx="2"/>
            <a:endCxn id="24" idx="1"/>
          </p:cNvCxnSpPr>
          <p:nvPr/>
        </p:nvCxnSpPr>
        <p:spPr>
          <a:xfrm rot="16200000" flipH="1">
            <a:off x="3135091" y="5003865"/>
            <a:ext cx="842602" cy="14930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2"/>
            <a:endCxn id="24" idx="3"/>
          </p:cNvCxnSpPr>
          <p:nvPr/>
        </p:nvCxnSpPr>
        <p:spPr>
          <a:xfrm rot="5400000">
            <a:off x="6872851" y="4850689"/>
            <a:ext cx="1231221" cy="14107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02910" y="5987018"/>
            <a:ext cx="2480166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to </a:t>
            </a:r>
            <a:r>
              <a:rPr lang="en-US" b="1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Dispatch</a:t>
            </a:r>
            <a:endParaRPr lang="en-US" b="1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03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7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51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8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Markov Decision Process Formulation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6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</p:spTree>
    <p:extLst>
      <p:ext uri="{BB962C8B-B14F-4D97-AF65-F5344CB8AC3E}">
        <p14:creationId xmlns:p14="http://schemas.microsoft.com/office/powerpoint/2010/main" val="3211696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9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Parameterizing the Policy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6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</p:spTree>
    <p:extLst>
      <p:ext uri="{BB962C8B-B14F-4D97-AF65-F5344CB8AC3E}">
        <p14:creationId xmlns:p14="http://schemas.microsoft.com/office/powerpoint/2010/main" val="2682673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241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等线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#ZHANG CONG#</dc:creator>
  <cp:lastModifiedBy>#ZHANG CONG#</cp:lastModifiedBy>
  <cp:revision>134</cp:revision>
  <dcterms:created xsi:type="dcterms:W3CDTF">2020-10-18T06:00:12Z</dcterms:created>
  <dcterms:modified xsi:type="dcterms:W3CDTF">2020-10-18T11:20:21Z</dcterms:modified>
</cp:coreProperties>
</file>