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260" r:id="rId3"/>
    <p:sldId id="259" r:id="rId4"/>
    <p:sldId id="302" r:id="rId5"/>
    <p:sldId id="304" r:id="rId6"/>
    <p:sldId id="263" r:id="rId7"/>
    <p:sldId id="307" r:id="rId8"/>
    <p:sldId id="308" r:id="rId9"/>
    <p:sldId id="305" r:id="rId10"/>
    <p:sldId id="310" r:id="rId11"/>
    <p:sldId id="309" r:id="rId12"/>
    <p:sldId id="374" r:id="rId13"/>
    <p:sldId id="311" r:id="rId14"/>
    <p:sldId id="375" r:id="rId15"/>
    <p:sldId id="314" r:id="rId16"/>
    <p:sldId id="315" r:id="rId17"/>
    <p:sldId id="316" r:id="rId18"/>
    <p:sldId id="317" r:id="rId19"/>
    <p:sldId id="318" r:id="rId20"/>
    <p:sldId id="319" r:id="rId21"/>
    <p:sldId id="320" r:id="rId22"/>
    <p:sldId id="321" r:id="rId23"/>
    <p:sldId id="322" r:id="rId24"/>
    <p:sldId id="323" r:id="rId25"/>
    <p:sldId id="376" r:id="rId26"/>
    <p:sldId id="326" r:id="rId27"/>
    <p:sldId id="327" r:id="rId28"/>
    <p:sldId id="328" r:id="rId29"/>
    <p:sldId id="329" r:id="rId30"/>
    <p:sldId id="330" r:id="rId31"/>
    <p:sldId id="331" r:id="rId32"/>
    <p:sldId id="332" r:id="rId33"/>
    <p:sldId id="333" r:id="rId34"/>
    <p:sldId id="334" r:id="rId35"/>
    <p:sldId id="335" r:id="rId36"/>
    <p:sldId id="37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78" r:id="rId51"/>
    <p:sldId id="353" r:id="rId52"/>
    <p:sldId id="354" r:id="rId53"/>
    <p:sldId id="355" r:id="rId54"/>
    <p:sldId id="356" r:id="rId55"/>
    <p:sldId id="357" r:id="rId56"/>
    <p:sldId id="358" r:id="rId57"/>
    <p:sldId id="379" r:id="rId58"/>
    <p:sldId id="361" r:id="rId59"/>
    <p:sldId id="362" r:id="rId60"/>
    <p:sldId id="363" r:id="rId61"/>
    <p:sldId id="364" r:id="rId62"/>
    <p:sldId id="365" r:id="rId63"/>
    <p:sldId id="366" r:id="rId64"/>
    <p:sldId id="367" r:id="rId65"/>
    <p:sldId id="380" r:id="rId66"/>
    <p:sldId id="370" r:id="rId67"/>
    <p:sldId id="371" r:id="rId68"/>
    <p:sldId id="381" r:id="rId69"/>
    <p:sldId id="373" r:id="rId70"/>
  </p:sldIdLst>
  <p:sldSz cx="10693400" cy="7561263"/>
  <p:notesSz cx="6858000" cy="9144000"/>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C18"/>
    <a:srgbClr val="FF990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588" autoAdjust="0"/>
  </p:normalViewPr>
  <p:slideViewPr>
    <p:cSldViewPr>
      <p:cViewPr varScale="1">
        <p:scale>
          <a:sx n="64" d="100"/>
          <a:sy n="64" d="100"/>
        </p:scale>
        <p:origin x="1254" y="66"/>
      </p:cViewPr>
      <p:guideLst>
        <p:guide orient="horz" pos="2382"/>
        <p:guide pos="3368"/>
      </p:guideLst>
    </p:cSldViewPr>
  </p:slideViewPr>
  <p:notesTextViewPr>
    <p:cViewPr>
      <p:scale>
        <a:sx n="100" d="100"/>
        <a:sy n="100" d="100"/>
      </p:scale>
      <p:origin x="0" y="0"/>
    </p:cViewPr>
  </p:notesTextViewPr>
  <p:notesViewPr>
    <p:cSldViewPr>
      <p:cViewPr varScale="1">
        <p:scale>
          <a:sx n="82" d="100"/>
          <a:sy n="82" d="100"/>
        </p:scale>
        <p:origin x="-22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A9B71A-FE20-4053-953F-D44FA606766E}" type="datetimeFigureOut">
              <a:rPr lang="zh-CN" altLang="en-US" smtClean="0"/>
              <a:pPr/>
              <a:t>2016/4/28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AF4D7-DAC2-44FB-A779-6A4ADBD3FF53}" type="slidenum">
              <a:rPr lang="zh-CN" altLang="en-US" smtClean="0"/>
              <a:pPr/>
              <a:t>‹#›</a:t>
            </a:fld>
            <a:endParaRPr lang="zh-CN" altLang="en-US"/>
          </a:p>
        </p:txBody>
      </p:sp>
    </p:spTree>
    <p:extLst>
      <p:ext uri="{BB962C8B-B14F-4D97-AF65-F5344CB8AC3E}">
        <p14:creationId xmlns:p14="http://schemas.microsoft.com/office/powerpoint/2010/main" val="4134212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F685D-AF52-4FA8-A277-94B34C9358B2}" type="datetimeFigureOut">
              <a:rPr lang="zh-CN" altLang="en-US" smtClean="0"/>
              <a:pPr/>
              <a:t>2016/4/28</a:t>
            </a:fld>
            <a:endParaRPr lang="zh-CN" altLang="en-US"/>
          </a:p>
        </p:txBody>
      </p:sp>
      <p:sp>
        <p:nvSpPr>
          <p:cNvPr id="4" name="幻灯片图像占位符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C0C99-B2CA-4489-9864-48F58104B047}" type="slidenum">
              <a:rPr lang="zh-CN" altLang="en-US" smtClean="0"/>
              <a:pPr/>
              <a:t>‹#›</a:t>
            </a:fld>
            <a:endParaRPr lang="zh-CN" altLang="en-US"/>
          </a:p>
        </p:txBody>
      </p:sp>
    </p:spTree>
    <p:extLst>
      <p:ext uri="{BB962C8B-B14F-4D97-AF65-F5344CB8AC3E}">
        <p14:creationId xmlns:p14="http://schemas.microsoft.com/office/powerpoint/2010/main" val="152766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20</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22</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24</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26</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29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30</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32</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34</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35</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39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40</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42</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44</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45</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46</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49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52</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54</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55</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56</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59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60</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61</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62</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63</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15</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64</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66</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69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16</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17</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18</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latin typeface="Arial" charset="0"/>
            </a:endParaRPr>
          </a:p>
        </p:txBody>
      </p:sp>
      <p:sp>
        <p:nvSpPr>
          <p:cNvPr id="9220" name="灯片编号占位符 3"/>
          <p:cNvSpPr>
            <a:spLocks noGrp="1"/>
          </p:cNvSpPr>
          <p:nvPr>
            <p:ph type="sldNum" sz="quarter" idx="5"/>
          </p:nvPr>
        </p:nvSpPr>
        <p:spPr/>
        <p:txBody>
          <a:bodyPr/>
          <a:lstStyle/>
          <a:p>
            <a:pPr>
              <a:defRPr/>
            </a:pPr>
            <a:fld id="{B9924C04-B9CA-46AC-AA6B-E1E6809768F5}" type="slidenum">
              <a:rPr lang="zh-CN" altLang="en-US" smtClean="0">
                <a:latin typeface="Arial" pitchFamily="34" charset="0"/>
              </a:rPr>
              <a:pPr>
                <a:defRPr/>
              </a:pPr>
              <a:t>19</a:t>
            </a:fld>
            <a:endParaRPr lang="zh-CN" altLang="en-US" smtClean="0">
              <a:latin typeface="Arial" pitchFamily="34" charset="0"/>
            </a:endParaRPr>
          </a:p>
        </p:txBody>
      </p:sp>
    </p:spTree>
    <p:extLst>
      <p:ext uri="{BB962C8B-B14F-4D97-AF65-F5344CB8AC3E}">
        <p14:creationId xmlns:p14="http://schemas.microsoft.com/office/powerpoint/2010/main" val="1957308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C:\Users\yanglina\Desktop\B1 办公事务系统-24.jpg"/>
          <p:cNvPicPr>
            <a:picLocks noChangeAspect="1" noChangeArrowheads="1"/>
          </p:cNvPicPr>
          <p:nvPr userDrawn="1"/>
        </p:nvPicPr>
        <p:blipFill>
          <a:blip r:embed="rId2" cstate="print"/>
          <a:srcRect l="4989" t="1504" r="79625" b="1504"/>
          <a:stretch>
            <a:fillRect/>
          </a:stretch>
        </p:blipFill>
        <p:spPr bwMode="auto">
          <a:xfrm>
            <a:off x="125720" y="0"/>
            <a:ext cx="1684187" cy="7561263"/>
          </a:xfrm>
          <a:prstGeom prst="rect">
            <a:avLst/>
          </a:prstGeom>
          <a:noFill/>
        </p:spPr>
      </p:pic>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C0601-AD4E-4AA1-8AB1-4E7D6A076732}" type="slidenum">
              <a:rPr lang="zh-CN" altLang="en-US" smtClean="0"/>
              <a:pPr/>
              <a:t>‹#›</a:t>
            </a:fld>
            <a:endParaRPr lang="zh-CN" altLang="en-US"/>
          </a:p>
        </p:txBody>
      </p:sp>
      <p:pic>
        <p:nvPicPr>
          <p:cNvPr id="1031" name="Picture 7" descr="C:\Users\yanglina\Desktop\新建文件夹\B1 办公事务系统-43.png"/>
          <p:cNvPicPr>
            <a:picLocks noChangeAspect="1" noChangeArrowheads="1"/>
          </p:cNvPicPr>
          <p:nvPr userDrawn="1"/>
        </p:nvPicPr>
        <p:blipFill>
          <a:blip r:embed="rId3" cstate="print"/>
          <a:srcRect/>
          <a:stretch>
            <a:fillRect/>
          </a:stretch>
        </p:blipFill>
        <p:spPr bwMode="auto">
          <a:xfrm>
            <a:off x="6946678" y="5765436"/>
            <a:ext cx="3052075" cy="1069429"/>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2"/>
            <a:ext cx="2406015" cy="64515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02"/>
            <a:ext cx="7039822" cy="64515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C0601-AD4E-4AA1-8AB1-4E7D6A076732}" type="slidenum">
              <a:rPr lang="zh-CN" altLang="en-US" smtClean="0"/>
              <a:pPr/>
              <a:t>‹#›</a:t>
            </a:fld>
            <a:endParaRPr lang="zh-CN" altLang="en-US"/>
          </a:p>
        </p:txBody>
      </p:sp>
      <p:pic>
        <p:nvPicPr>
          <p:cNvPr id="2" name="Picture 3" descr="C:\Users\yanglina\Desktop\新建文件夹\B1 办公事务系统-44.png"/>
          <p:cNvPicPr>
            <a:picLocks noChangeAspect="1" noChangeArrowheads="1"/>
          </p:cNvPicPr>
          <p:nvPr userDrawn="1"/>
        </p:nvPicPr>
        <p:blipFill>
          <a:blip r:embed="rId2" cstate="print"/>
          <a:srcRect r="23974"/>
          <a:stretch>
            <a:fillRect/>
          </a:stretch>
        </p:blipFill>
        <p:spPr bwMode="auto">
          <a:xfrm>
            <a:off x="-126908" y="488715"/>
            <a:ext cx="7999889" cy="910152"/>
          </a:xfrm>
          <a:prstGeom prst="rect">
            <a:avLst/>
          </a:prstGeom>
          <a:noFill/>
        </p:spPr>
      </p:pic>
      <p:pic>
        <p:nvPicPr>
          <p:cNvPr id="7" name="Picture 3" descr="C:\Users\yanglina\Desktop\新建文件夹\B1 办公事务系统-44.png"/>
          <p:cNvPicPr>
            <a:picLocks noChangeAspect="1" noChangeArrowheads="1"/>
          </p:cNvPicPr>
          <p:nvPr userDrawn="1"/>
        </p:nvPicPr>
        <p:blipFill>
          <a:blip r:embed="rId2" cstate="print"/>
          <a:srcRect l="75620"/>
          <a:stretch>
            <a:fillRect/>
          </a:stretch>
        </p:blipFill>
        <p:spPr bwMode="auto">
          <a:xfrm>
            <a:off x="7788771" y="207984"/>
            <a:ext cx="2565413" cy="9101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FC0601-AD4E-4AA1-8AB1-4E7D6A076732}" type="slidenum">
              <a:rPr lang="zh-CN" altLang="en-US" smtClean="0"/>
              <a:pPr/>
              <a:t>‹#›</a:t>
            </a:fld>
            <a:endParaRPr lang="zh-CN" altLang="en-US"/>
          </a:p>
        </p:txBody>
      </p:sp>
      <p:pic>
        <p:nvPicPr>
          <p:cNvPr id="3077" name="Picture 5" descr="C:\Users\yanglina\Desktop\新建文件夹\B1 办公事务系统-43.png"/>
          <p:cNvPicPr>
            <a:picLocks noChangeAspect="1" noChangeArrowheads="1"/>
          </p:cNvPicPr>
          <p:nvPr userDrawn="1"/>
        </p:nvPicPr>
        <p:blipFill>
          <a:blip r:embed="rId2" cstate="print"/>
          <a:srcRect/>
          <a:stretch>
            <a:fillRect/>
          </a:stretch>
        </p:blipFill>
        <p:spPr bwMode="auto">
          <a:xfrm>
            <a:off x="7030887" y="5765436"/>
            <a:ext cx="3052075" cy="1069429"/>
          </a:xfrm>
          <a:prstGeom prst="rect">
            <a:avLst/>
          </a:prstGeom>
          <a:noFill/>
        </p:spPr>
      </p:pic>
      <p:pic>
        <p:nvPicPr>
          <p:cNvPr id="7" name="Picture 2" descr="C:\Users\yanglina\Desktop\B1 办公事务系统-24.jpg"/>
          <p:cNvPicPr>
            <a:picLocks noChangeAspect="1" noChangeArrowheads="1"/>
          </p:cNvPicPr>
          <p:nvPr userDrawn="1"/>
        </p:nvPicPr>
        <p:blipFill>
          <a:blip r:embed="rId3" cstate="print"/>
          <a:srcRect l="4989" t="1504" r="79625" b="1504"/>
          <a:stretch>
            <a:fillRect/>
          </a:stretch>
        </p:blipFill>
        <p:spPr bwMode="auto">
          <a:xfrm>
            <a:off x="125720" y="0"/>
            <a:ext cx="1684187" cy="7561263"/>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62CAC5-CEA2-4F34-B9E1-99F4B7690D17}" type="datetimeFigureOut">
              <a:rPr lang="zh-CN" altLang="en-US" smtClean="0"/>
              <a:pPr/>
              <a:t>2016/4/28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FC0601-AD4E-4AA1-8AB1-4E7D6A07673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302801"/>
            <a:ext cx="9624060" cy="1260211"/>
          </a:xfrm>
          <a:prstGeom prst="rect">
            <a:avLst/>
          </a:prstGeom>
        </p:spPr>
        <p:txBody>
          <a:bodyPr vert="horz" lIns="104306" tIns="52153" rIns="104306" bIns="5215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764295"/>
            <a:ext cx="9624060" cy="4990084"/>
          </a:xfrm>
          <a:prstGeom prst="rect">
            <a:avLst/>
          </a:prstGeom>
        </p:spPr>
        <p:txBody>
          <a:bodyPr vert="horz" lIns="104306" tIns="52153" rIns="104306" bIns="5215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defRPr>
            </a:lvl1pPr>
          </a:lstStyle>
          <a:p>
            <a:fld id="{D862CAC5-CEA2-4F34-B9E1-99F4B7690D17}" type="datetimeFigureOut">
              <a:rPr lang="zh-CN" altLang="en-US" smtClean="0"/>
              <a:pPr/>
              <a:t>2016/4/28</a:t>
            </a:fld>
            <a:endParaRPr lang="zh-CN" altLang="en-US"/>
          </a:p>
        </p:txBody>
      </p:sp>
      <p:sp>
        <p:nvSpPr>
          <p:cNvPr id="5" name="页脚占位符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defRPr>
            </a:lvl1pPr>
          </a:lstStyle>
          <a:p>
            <a:fld id="{92FC0601-AD4E-4AA1-8AB1-4E7D6A0767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15.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3.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4.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7.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8.xml"/><Relationship Id="rId4" Type="http://schemas.openxmlformats.org/officeDocument/2006/relationships/image" Target="../media/image5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9.xml"/><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52.xml"/><Relationship Id="rId4" Type="http://schemas.openxmlformats.org/officeDocument/2006/relationships/image" Target="../media/image5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image" Target="../media/image58.png"/><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5.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8308" y="1187102"/>
            <a:ext cx="8418024" cy="720878"/>
          </a:xfrm>
          <a:prstGeom prst="rect">
            <a:avLst/>
          </a:prstGeom>
        </p:spPr>
        <p:txBody>
          <a:bodyPr wrap="none" lIns="104306" tIns="52153" rIns="104306" bIns="52153">
            <a:spAutoFit/>
          </a:bodyPr>
          <a:lstStyle/>
          <a:p>
            <a:r>
              <a:rPr lang="zh-CN" altLang="en-US" sz="4000" dirty="0">
                <a:latin typeface="黑体" pitchFamily="49" charset="-122"/>
                <a:ea typeface="黑体" pitchFamily="49" charset="-122"/>
                <a:cs typeface="Arial" charset="0"/>
              </a:rPr>
              <a:t>中国</a:t>
            </a:r>
            <a:r>
              <a:rPr lang="zh-CN" altLang="en-US" sz="4000" dirty="0" smtClean="0">
                <a:latin typeface="黑体" pitchFamily="49" charset="-122"/>
                <a:ea typeface="黑体" pitchFamily="49" charset="-122"/>
                <a:cs typeface="Arial" charset="0"/>
              </a:rPr>
              <a:t>铁塔</a:t>
            </a:r>
            <a:r>
              <a:rPr lang="zh-CN" altLang="en-US" sz="4000" dirty="0" smtClean="0">
                <a:latin typeface="黑体" pitchFamily="49" charset="-122"/>
                <a:ea typeface="黑体" pitchFamily="49" charset="-122"/>
                <a:cs typeface="Arial" charset="0"/>
              </a:rPr>
              <a:t>通信设施公司</a:t>
            </a:r>
            <a:r>
              <a:rPr lang="zh-CN" altLang="en-US" sz="4000" dirty="0" smtClean="0">
                <a:latin typeface="黑体" pitchFamily="49" charset="-122"/>
                <a:ea typeface="黑体" pitchFamily="49" charset="-122"/>
                <a:cs typeface="Arial" charset="0"/>
              </a:rPr>
              <a:t>项目管理</a:t>
            </a:r>
            <a:r>
              <a:rPr lang="zh-CN" altLang="en-US" sz="4000" dirty="0" smtClean="0">
                <a:latin typeface="黑体" pitchFamily="49" charset="-122"/>
                <a:ea typeface="黑体" pitchFamily="49" charset="-122"/>
                <a:cs typeface="Arial" charset="0"/>
              </a:rPr>
              <a:t>系统</a:t>
            </a:r>
            <a:endParaRPr lang="zh-CN" altLang="en-US" sz="4000" dirty="0">
              <a:latin typeface="黑体" pitchFamily="49" charset="-122"/>
              <a:ea typeface="黑体" pitchFamily="49" charset="-122"/>
              <a:cs typeface="Arial" charset="0"/>
            </a:endParaRPr>
          </a:p>
        </p:txBody>
      </p:sp>
      <p:sp>
        <p:nvSpPr>
          <p:cNvPr id="8" name="矩形 7"/>
          <p:cNvSpPr/>
          <p:nvPr/>
        </p:nvSpPr>
        <p:spPr>
          <a:xfrm>
            <a:off x="6643630" y="2272181"/>
            <a:ext cx="1646940" cy="600845"/>
          </a:xfrm>
          <a:prstGeom prst="rect">
            <a:avLst/>
          </a:prstGeom>
        </p:spPr>
        <p:txBody>
          <a:bodyPr wrap="none" lIns="104306" tIns="52153" rIns="104306" bIns="52153">
            <a:spAutoFit/>
          </a:bodyPr>
          <a:lstStyle/>
          <a:p>
            <a:pPr algn="ctr" eaLnBrk="0" hangingPunct="0">
              <a:lnSpc>
                <a:spcPct val="115000"/>
              </a:lnSpc>
            </a:pPr>
            <a:r>
              <a:rPr lang="zh-CN" altLang="en-US" sz="2800" dirty="0" smtClean="0">
                <a:latin typeface="黑体" pitchFamily="49" charset="-122"/>
                <a:ea typeface="黑体" pitchFamily="49" charset="-122"/>
                <a:cs typeface="Arial" charset="0"/>
              </a:rPr>
              <a:t>教材</a:t>
            </a:r>
            <a:r>
              <a:rPr lang="en-US" altLang="zh-CN" sz="2800" dirty="0" smtClean="0">
                <a:latin typeface="黑体" pitchFamily="49" charset="-122"/>
                <a:ea typeface="黑体" pitchFamily="49" charset="-122"/>
                <a:cs typeface="Arial" charset="0"/>
              </a:rPr>
              <a:t>V1.0</a:t>
            </a:r>
            <a:endParaRPr lang="zh-CN" altLang="en-US" sz="2800" dirty="0">
              <a:latin typeface="黑体" pitchFamily="49" charset="-122"/>
              <a:ea typeface="黑体" pitchFamily="49" charset="-122"/>
              <a:cs typeface="Arial" charset="0"/>
            </a:endParaRPr>
          </a:p>
        </p:txBody>
      </p:sp>
      <p:cxnSp>
        <p:nvCxnSpPr>
          <p:cNvPr id="9" name="直接连接符 8"/>
          <p:cNvCxnSpPr/>
          <p:nvPr/>
        </p:nvCxnSpPr>
        <p:spPr>
          <a:xfrm>
            <a:off x="5274692" y="2196455"/>
            <a:ext cx="3960440" cy="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p:nvSpPr>
        <p:spPr bwMode="auto">
          <a:xfrm>
            <a:off x="739204" y="6730178"/>
            <a:ext cx="9144000" cy="417743"/>
          </a:xfrm>
          <a:prstGeom prst="rect">
            <a:avLst/>
          </a:prstGeom>
          <a:noFill/>
          <a:ln w="9525">
            <a:noFill/>
            <a:miter lim="800000"/>
            <a:headEnd/>
            <a:tailEnd/>
          </a:ln>
        </p:spPr>
        <p:txBody>
          <a:bodyPr>
            <a:spAutoFit/>
          </a:bodyPr>
          <a:lstStyle/>
          <a:p>
            <a:pPr algn="ctr">
              <a:lnSpc>
                <a:spcPct val="150000"/>
              </a:lnSpc>
            </a:pPr>
            <a:r>
              <a:rPr kumimoji="0" lang="zh-CN" altLang="en-US" sz="1600" b="1" dirty="0" smtClean="0">
                <a:solidFill>
                  <a:srgbClr val="000000"/>
                </a:solidFill>
                <a:latin typeface="Arial" charset="0"/>
                <a:ea typeface="微软雅黑" pitchFamily="34" charset="-122"/>
                <a:cs typeface="Arial" charset="0"/>
              </a:rPr>
              <a:t>信息技术研究院</a:t>
            </a:r>
            <a:endParaRPr kumimoji="0" lang="zh-CN" altLang="en-US" sz="1600" b="1" dirty="0">
              <a:solidFill>
                <a:srgbClr val="000000"/>
              </a:solidFill>
              <a:latin typeface="Arial" charset="0"/>
              <a:ea typeface="微软雅黑" pitchFamily="34" charset="-122"/>
              <a:cs typeface="Arial" charset="0"/>
            </a:endParaRPr>
          </a:p>
        </p:txBody>
      </p:sp>
      <p:sp>
        <p:nvSpPr>
          <p:cNvPr id="17" name="Rectangle 5"/>
          <p:cNvSpPr>
            <a:spLocks noChangeArrowheads="1"/>
          </p:cNvSpPr>
          <p:nvPr/>
        </p:nvSpPr>
        <p:spPr bwMode="auto">
          <a:xfrm>
            <a:off x="739204" y="7076013"/>
            <a:ext cx="9144000" cy="377026"/>
          </a:xfrm>
          <a:prstGeom prst="rect">
            <a:avLst/>
          </a:prstGeom>
          <a:noFill/>
          <a:ln w="9525">
            <a:noFill/>
            <a:miter lim="800000"/>
            <a:headEnd/>
            <a:tailEnd/>
          </a:ln>
        </p:spPr>
        <p:txBody>
          <a:bodyPr>
            <a:spAutoFit/>
          </a:bodyPr>
          <a:lstStyle/>
          <a:p>
            <a:pPr algn="ctr">
              <a:lnSpc>
                <a:spcPct val="150000"/>
              </a:lnSpc>
            </a:pPr>
            <a:r>
              <a:rPr kumimoji="0" lang="en-US" altLang="zh-CN" sz="1400" b="1" dirty="0" smtClean="0">
                <a:solidFill>
                  <a:srgbClr val="000000"/>
                </a:solidFill>
                <a:latin typeface="Arial" charset="0"/>
                <a:ea typeface="微软雅黑" pitchFamily="34" charset="-122"/>
                <a:cs typeface="Arial" charset="0"/>
              </a:rPr>
              <a:t>2016</a:t>
            </a:r>
            <a:r>
              <a:rPr kumimoji="0" lang="zh-CN" altLang="en-US" sz="1400" b="1" dirty="0" smtClean="0">
                <a:solidFill>
                  <a:srgbClr val="000000"/>
                </a:solidFill>
                <a:latin typeface="Arial" charset="0"/>
                <a:ea typeface="微软雅黑" pitchFamily="34" charset="-122"/>
                <a:cs typeface="Arial" charset="0"/>
              </a:rPr>
              <a:t>年</a:t>
            </a:r>
            <a:r>
              <a:rPr lang="en-US" altLang="zh-CN" sz="1400" b="1" dirty="0">
                <a:solidFill>
                  <a:srgbClr val="000000"/>
                </a:solidFill>
                <a:latin typeface="Arial" charset="0"/>
                <a:ea typeface="微软雅黑" pitchFamily="34" charset="-122"/>
                <a:cs typeface="Arial" charset="0"/>
              </a:rPr>
              <a:t>3</a:t>
            </a:r>
            <a:r>
              <a:rPr kumimoji="0" lang="zh-CN" altLang="en-US" sz="1400" b="1" dirty="0" smtClean="0">
                <a:solidFill>
                  <a:srgbClr val="000000"/>
                </a:solidFill>
                <a:latin typeface="Arial" charset="0"/>
                <a:ea typeface="微软雅黑" pitchFamily="34" charset="-122"/>
                <a:cs typeface="Arial" charset="0"/>
              </a:rPr>
              <a:t>月</a:t>
            </a:r>
            <a:endParaRPr kumimoji="0" lang="zh-CN" altLang="en-US" sz="1400" b="1" dirty="0">
              <a:solidFill>
                <a:srgbClr val="000000"/>
              </a:solidFill>
              <a:latin typeface="Arial" charset="0"/>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10</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srcRect/>
          <a:stretch>
            <a:fillRect/>
          </a:stretch>
        </p:blipFill>
        <p:spPr bwMode="auto">
          <a:xfrm>
            <a:off x="3870586" y="2216444"/>
            <a:ext cx="6538816" cy="2939863"/>
          </a:xfrm>
          <a:prstGeom prst="rect">
            <a:avLst/>
          </a:prstGeom>
          <a:noFill/>
          <a:ln w="9525">
            <a:noFill/>
            <a:miter lim="800000"/>
            <a:headEnd/>
            <a:tailEnd/>
          </a:ln>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mj-cs"/>
              </a:rPr>
              <a:t>首页视图</a:t>
            </a:r>
            <a:endParaRPr lang="zh-CN" altLang="en-US" sz="2700" dirty="0">
              <a:latin typeface="黑体" pitchFamily="49" charset="-122"/>
              <a:ea typeface="黑体" pitchFamily="49" charset="-122"/>
              <a:cs typeface="Arial" pitchFamily="34"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11</a:t>
            </a:fld>
            <a:endParaRPr lang="zh-CN" altLang="en-US" dirty="0"/>
          </a:p>
        </p:txBody>
      </p:sp>
      <p:sp>
        <p:nvSpPr>
          <p:cNvPr id="4" name="线形标注 2(带边框和强调线) 3"/>
          <p:cNvSpPr/>
          <p:nvPr/>
        </p:nvSpPr>
        <p:spPr bwMode="gray">
          <a:xfrm flipH="1">
            <a:off x="350878" y="2192788"/>
            <a:ext cx="3067081" cy="1111490"/>
          </a:xfrm>
          <a:prstGeom prst="accentBorderCallout2">
            <a:avLst>
              <a:gd name="adj1" fmla="val 72921"/>
              <a:gd name="adj2" fmla="val -8333"/>
              <a:gd name="adj3" fmla="val 71661"/>
              <a:gd name="adj4" fmla="val -7951"/>
              <a:gd name="adj5" fmla="val 83565"/>
              <a:gd name="adj6" fmla="val -2455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我的任务</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可显示我得待办、我得待阅和需求单入口。</a:t>
            </a:r>
            <a:endParaRPr lang="en-US" altLang="zh-CN" sz="1600" dirty="0">
              <a:latin typeface="微软雅黑" pitchFamily="34" charset="-122"/>
              <a:ea typeface="微软雅黑" pitchFamily="34" charset="-122"/>
              <a:cs typeface="Arial" charset="0"/>
            </a:endParaRPr>
          </a:p>
        </p:txBody>
      </p:sp>
      <p:sp>
        <p:nvSpPr>
          <p:cNvPr id="5"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操作人员登陆后，进入到系统首页。</a:t>
            </a:r>
            <a:endParaRPr lang="en-US" altLang="zh-CN" sz="1800" dirty="0" smtClean="0">
              <a:latin typeface="微软雅黑" pitchFamily="34" charset="-122"/>
              <a:ea typeface="微软雅黑" pitchFamily="34" charset="-122"/>
              <a:cs typeface="Arial" charset="0"/>
            </a:endParaRPr>
          </a:p>
        </p:txBody>
      </p:sp>
      <p:sp>
        <p:nvSpPr>
          <p:cNvPr id="6" name="线形标注 2(带边框和强调线) 5"/>
          <p:cNvSpPr/>
          <p:nvPr/>
        </p:nvSpPr>
        <p:spPr bwMode="gray">
          <a:xfrm flipH="1">
            <a:off x="350878" y="3542456"/>
            <a:ext cx="3067081" cy="714529"/>
          </a:xfrm>
          <a:prstGeom prst="accentBorderCallout2">
            <a:avLst>
              <a:gd name="adj1" fmla="val 18750"/>
              <a:gd name="adj2" fmla="val -8333"/>
              <a:gd name="adj3" fmla="val 18750"/>
              <a:gd name="adj4" fmla="val -16667"/>
              <a:gd name="adj5" fmla="val 22179"/>
              <a:gd name="adj6" fmla="val -2794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系统公告</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展示最新的系统公告信息。</a:t>
            </a:r>
            <a:endParaRPr lang="en-US" altLang="zh-CN" sz="16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78348" y="4495161"/>
            <a:ext cx="3031537" cy="873314"/>
          </a:xfrm>
          <a:prstGeom prst="accentBorderCallout2">
            <a:avLst>
              <a:gd name="adj1" fmla="val 18750"/>
              <a:gd name="adj2" fmla="val -8333"/>
              <a:gd name="adj3" fmla="val 18750"/>
              <a:gd name="adj4" fmla="val -16667"/>
              <a:gd name="adj5" fmla="val -64403"/>
              <a:gd name="adj6" fmla="val -9670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项目立项统计</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根据用户权限显示相应地区的立项数量。</a:t>
            </a:r>
            <a:endParaRPr lang="en-US" altLang="zh-CN" sz="1600" dirty="0" smtClean="0">
              <a:latin typeface="微软雅黑" pitchFamily="34" charset="-122"/>
              <a:ea typeface="微软雅黑" pitchFamily="34" charset="-122"/>
              <a:cs typeface="Arial" charset="0"/>
            </a:endParaRPr>
          </a:p>
        </p:txBody>
      </p:sp>
      <p:sp>
        <p:nvSpPr>
          <p:cNvPr id="8" name="线形标注 2(带边框和强调线) 7"/>
          <p:cNvSpPr/>
          <p:nvPr/>
        </p:nvSpPr>
        <p:spPr bwMode="gray">
          <a:xfrm flipH="1">
            <a:off x="342804" y="5606651"/>
            <a:ext cx="3067081" cy="873314"/>
          </a:xfrm>
          <a:prstGeom prst="accentBorderCallout2">
            <a:avLst>
              <a:gd name="adj1" fmla="val 18750"/>
              <a:gd name="adj2" fmla="val -8333"/>
              <a:gd name="adj3" fmla="val 18750"/>
              <a:gd name="adj4" fmla="val -16667"/>
              <a:gd name="adj5" fmla="val -202292"/>
              <a:gd name="adj6" fmla="val -18725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项目进度情况</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根据用户权限显示相应地区的待见项目数量、在建项目数量和已建项目数量。</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0664066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12</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cstate="print"/>
          <a:srcRect/>
          <a:stretch>
            <a:fillRect/>
          </a:stretch>
        </p:blipFill>
        <p:spPr bwMode="auto">
          <a:xfrm>
            <a:off x="3830932" y="2222561"/>
            <a:ext cx="6652539" cy="2669561"/>
          </a:xfrm>
          <a:prstGeom prst="rect">
            <a:avLst/>
          </a:prstGeom>
          <a:noFill/>
          <a:ln w="9525">
            <a:noFill/>
            <a:miter lim="800000"/>
            <a:headEnd/>
            <a:tailEnd/>
          </a:ln>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需求单管理</a:t>
            </a:r>
            <a:endParaRPr lang="zh-CN" altLang="en-US" sz="2700" dirty="0">
              <a:latin typeface="黑体" pitchFamily="49" charset="-122"/>
              <a:ea typeface="黑体" pitchFamily="49" charset="-122"/>
              <a:cs typeface="Arial" pitchFamily="34"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13</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72921"/>
              <a:gd name="adj2" fmla="val -8333"/>
              <a:gd name="adj3" fmla="val 71661"/>
              <a:gd name="adj4" fmla="val -7951"/>
              <a:gd name="adj5" fmla="val 106241"/>
              <a:gd name="adj6" fmla="val -2600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提供对未领取需求单信息的查询，可通过项目类型、需求单编号等条件检索。</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操作人员点击立项可研栏目的“需求单管理”进入需求单管理页面。</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621847"/>
            <a:ext cx="3067081" cy="873314"/>
          </a:xfrm>
          <a:prstGeom prst="accentBorderCallout2">
            <a:avLst>
              <a:gd name="adj1" fmla="val 18750"/>
              <a:gd name="adj2" fmla="val -8333"/>
              <a:gd name="adj3" fmla="val 46185"/>
              <a:gd name="adj4" fmla="val -17635"/>
              <a:gd name="adj5" fmla="val 79009"/>
              <a:gd name="adj6" fmla="val -3278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展示查询到的需求单列表，可进行领取操作。</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8809116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14</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立项管理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15</a:t>
            </a:fld>
            <a:endParaRPr lang="zh-CN" altLang="en-US" dirty="0"/>
          </a:p>
        </p:txBody>
      </p:sp>
      <p:sp>
        <p:nvSpPr>
          <p:cNvPr id="5" name="TextBox 56"/>
          <p:cNvSpPr txBox="1">
            <a:spLocks noChangeArrowheads="1"/>
          </p:cNvSpPr>
          <p:nvPr>
            <p:custDataLst>
              <p:tags r:id="rId1"/>
            </p:custDataLst>
          </p:nvPr>
        </p:nvSpPr>
        <p:spPr bwMode="auto">
          <a:xfrm>
            <a:off x="450606" y="159414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铁塔类项目立项管理流程</a:t>
            </a:r>
            <a:endParaRPr lang="en-US" altLang="zh-CN" sz="1800" dirty="0" smtClean="0">
              <a:latin typeface="微软雅黑" pitchFamily="34" charset="-122"/>
              <a:ea typeface="微软雅黑" pitchFamily="34" charset="-122"/>
              <a:cs typeface="Arial" charset="0"/>
            </a:endParaRPr>
          </a:p>
        </p:txBody>
      </p:sp>
      <p:sp>
        <p:nvSpPr>
          <p:cNvPr id="6" name="Rectangle 5"/>
          <p:cNvSpPr>
            <a:spLocks noChangeArrowheads="1"/>
          </p:cNvSpPr>
          <p:nvPr/>
        </p:nvSpPr>
        <p:spPr bwMode="auto">
          <a:xfrm>
            <a:off x="546767" y="2070498"/>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铁塔类项目立项流程，由运营发展部客户经理领取需求订单并编制立项申请，经过部门领导与公司分管领导审核后结束立项流程</a:t>
            </a:r>
            <a:endParaRPr lang="en-US" altLang="zh-CN" sz="1800" dirty="0">
              <a:latin typeface="微软雅黑" panose="020B0503020204020204" pitchFamily="34" charset="-122"/>
              <a:ea typeface="微软雅黑" panose="020B0503020204020204" pitchFamily="34" charset="-122"/>
            </a:endParaRPr>
          </a:p>
        </p:txBody>
      </p:sp>
      <p:pic>
        <p:nvPicPr>
          <p:cNvPr id="13" name="图片 12" descr="1.项目立项申请与审批流程.png"/>
          <p:cNvPicPr>
            <a:picLocks noChangeAspect="1"/>
          </p:cNvPicPr>
          <p:nvPr/>
        </p:nvPicPr>
        <p:blipFill>
          <a:blip r:embed="rId4" cstate="print"/>
          <a:srcRect t="28289" r="14636" b="47280"/>
          <a:stretch>
            <a:fillRect/>
          </a:stretch>
        </p:blipFill>
        <p:spPr>
          <a:xfrm>
            <a:off x="1304651" y="3701239"/>
            <a:ext cx="8252517" cy="1508451"/>
          </a:xfrm>
          <a:prstGeom prst="rect">
            <a:avLst/>
          </a:prstGeom>
        </p:spPr>
      </p:pic>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可研管理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16</a:t>
            </a:fld>
            <a:endParaRPr lang="zh-CN" altLang="en-US" dirty="0"/>
          </a:p>
        </p:txBody>
      </p:sp>
      <p:sp>
        <p:nvSpPr>
          <p:cNvPr id="5" name="TextBox 56"/>
          <p:cNvSpPr txBox="1">
            <a:spLocks noChangeArrowheads="1"/>
          </p:cNvSpPr>
          <p:nvPr>
            <p:custDataLst>
              <p:tags r:id="rId1"/>
            </p:custDataLst>
          </p:nvPr>
        </p:nvSpPr>
        <p:spPr bwMode="auto">
          <a:xfrm>
            <a:off x="450606" y="1160690"/>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省公司非铁塔类项目可研管理流程</a:t>
            </a:r>
            <a:endParaRPr lang="en-US" altLang="zh-CN" sz="1800" dirty="0" smtClean="0">
              <a:latin typeface="微软雅黑" pitchFamily="34" charset="-122"/>
              <a:ea typeface="微软雅黑" pitchFamily="34" charset="-122"/>
              <a:cs typeface="Arial" charset="0"/>
            </a:endParaRPr>
          </a:p>
        </p:txBody>
      </p:sp>
      <p:sp>
        <p:nvSpPr>
          <p:cNvPr id="6" name="Rectangle 5"/>
          <p:cNvSpPr>
            <a:spLocks noChangeArrowheads="1"/>
          </p:cNvSpPr>
          <p:nvPr/>
        </p:nvSpPr>
        <p:spPr bwMode="auto">
          <a:xfrm>
            <a:off x="546767" y="1398867"/>
            <a:ext cx="9768285"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省分非铁塔类项目可研流程，由运营发展部客户经理领取需求订单并编制可研申请，经过部门领导与公司分管领导审核（可选）后结束可研流程</a:t>
            </a:r>
            <a:endParaRPr lang="en-US" altLang="zh-CN" sz="1800" dirty="0">
              <a:latin typeface="微软雅黑" panose="020B0503020204020204" pitchFamily="34" charset="-122"/>
              <a:ea typeface="微软雅黑" panose="020B0503020204020204" pitchFamily="34" charset="-122"/>
            </a:endParaRPr>
          </a:p>
        </p:txBody>
      </p:sp>
      <p:sp>
        <p:nvSpPr>
          <p:cNvPr id="7" name="TextBox 56"/>
          <p:cNvSpPr txBox="1">
            <a:spLocks noChangeArrowheads="1"/>
          </p:cNvSpPr>
          <p:nvPr>
            <p:custDataLst>
              <p:tags r:id="rId2"/>
            </p:custDataLst>
          </p:nvPr>
        </p:nvSpPr>
        <p:spPr bwMode="auto">
          <a:xfrm>
            <a:off x="450606" y="356870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市公司非铁塔类项目可研管理流程</a:t>
            </a:r>
            <a:endParaRPr lang="en-US" altLang="zh-CN" sz="1800" dirty="0" smtClean="0">
              <a:latin typeface="微软雅黑" pitchFamily="34" charset="-122"/>
              <a:ea typeface="微软雅黑" pitchFamily="34" charset="-122"/>
              <a:cs typeface="Arial" charset="0"/>
            </a:endParaRPr>
          </a:p>
        </p:txBody>
      </p:sp>
      <p:sp>
        <p:nvSpPr>
          <p:cNvPr id="8" name="Rectangle 5"/>
          <p:cNvSpPr>
            <a:spLocks noChangeArrowheads="1"/>
          </p:cNvSpPr>
          <p:nvPr/>
        </p:nvSpPr>
        <p:spPr bwMode="auto">
          <a:xfrm>
            <a:off x="546767" y="3886273"/>
            <a:ext cx="9684076" cy="135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市分非铁塔类项目可研流程，市运发部客户经理领取需求订单并编制可研申请后，经过部门领导、市分管领导（可选）、省运发部客户经理、省运发部领导、省公司分管领导（可选）审核后结束可研流程</a:t>
            </a:r>
            <a:endParaRPr lang="en-US" altLang="zh-CN" sz="1800" dirty="0">
              <a:latin typeface="微软雅黑" panose="020B0503020204020204" pitchFamily="34" charset="-122"/>
              <a:ea typeface="微软雅黑" panose="020B0503020204020204" pitchFamily="34" charset="-122"/>
            </a:endParaRPr>
          </a:p>
        </p:txBody>
      </p:sp>
      <p:pic>
        <p:nvPicPr>
          <p:cNvPr id="10" name="图片 9" descr="2.省分公司室分类、技术创新及其它类、传输类项目可研申请与审批流程.png"/>
          <p:cNvPicPr>
            <a:picLocks noChangeAspect="1"/>
          </p:cNvPicPr>
          <p:nvPr/>
        </p:nvPicPr>
        <p:blipFill>
          <a:blip r:embed="rId5" cstate="print"/>
          <a:srcRect t="26001" b="50000"/>
          <a:stretch>
            <a:fillRect/>
          </a:stretch>
        </p:blipFill>
        <p:spPr>
          <a:xfrm>
            <a:off x="1800450" y="2192788"/>
            <a:ext cx="7251462" cy="1111490"/>
          </a:xfrm>
          <a:prstGeom prst="rect">
            <a:avLst/>
          </a:prstGeom>
        </p:spPr>
      </p:pic>
      <p:pic>
        <p:nvPicPr>
          <p:cNvPr id="11" name="图片 10" descr="3.市分公司室分类、技术创新及其它类、传输类项目可研申请与审批流程.png"/>
          <p:cNvPicPr>
            <a:picLocks noChangeAspect="1"/>
          </p:cNvPicPr>
          <p:nvPr/>
        </p:nvPicPr>
        <p:blipFill>
          <a:blip r:embed="rId6" cstate="print"/>
          <a:srcRect t="28604" b="17906"/>
          <a:stretch>
            <a:fillRect/>
          </a:stretch>
        </p:blipFill>
        <p:spPr>
          <a:xfrm>
            <a:off x="378349" y="5130298"/>
            <a:ext cx="10192147" cy="2381765"/>
          </a:xfrm>
          <a:prstGeom prst="rect">
            <a:avLst/>
          </a:prstGeom>
        </p:spPr>
      </p:pic>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cstate="print"/>
          <a:srcRect/>
          <a:stretch>
            <a:fillRect/>
          </a:stretch>
        </p:blipFill>
        <p:spPr bwMode="auto">
          <a:xfrm>
            <a:off x="3830932" y="2192788"/>
            <a:ext cx="6652539" cy="2858118"/>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17</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72921"/>
              <a:gd name="adj2" fmla="val -8333"/>
              <a:gd name="adj3" fmla="val 71661"/>
              <a:gd name="adj4" fmla="val -7951"/>
              <a:gd name="adj5" fmla="val 111280"/>
              <a:gd name="adj6" fmla="val -2649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提供对已领取需求单信息的查询，可通过项目类型、需求单编号等条件检索。</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操作人员点击立项可研栏目的“立项可研起草”进入立项可研起草页面。</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621847"/>
            <a:ext cx="3067081" cy="1429059"/>
          </a:xfrm>
          <a:prstGeom prst="accentBorderCallout2">
            <a:avLst>
              <a:gd name="adj1" fmla="val 18750"/>
              <a:gd name="adj2" fmla="val -8333"/>
              <a:gd name="adj3" fmla="val 42266"/>
              <a:gd name="adj4" fmla="val -21510"/>
              <a:gd name="adj5" fmla="val 56473"/>
              <a:gd name="adj6" fmla="val -2988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展示查询到的需求单列表，可进行释放操作，退回已领取的需求单，也可以进行编辑完善投资估算需求信息。</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立项可研起草</a:t>
            </a:r>
            <a:endParaRPr lang="zh-CN" altLang="en-US" sz="2700" dirty="0">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51688605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cstate="print"/>
          <a:srcRect/>
          <a:stretch>
            <a:fillRect/>
          </a:stretch>
        </p:blipFill>
        <p:spPr bwMode="auto">
          <a:xfrm>
            <a:off x="3802210" y="4562876"/>
            <a:ext cx="6681261" cy="2393442"/>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3830933" y="2216909"/>
            <a:ext cx="6652539" cy="2251094"/>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18</a:t>
            </a:fld>
            <a:endParaRPr lang="zh-CN" altLang="en-US" dirty="0"/>
          </a:p>
        </p:txBody>
      </p:sp>
      <p:sp>
        <p:nvSpPr>
          <p:cNvPr id="5" name="线形标注 2(带边框和强调线) 4"/>
          <p:cNvSpPr/>
          <p:nvPr/>
        </p:nvSpPr>
        <p:spPr bwMode="gray">
          <a:xfrm flipH="1">
            <a:off x="350878" y="2192788"/>
            <a:ext cx="3067081" cy="873314"/>
          </a:xfrm>
          <a:prstGeom prst="accentBorderCallout2">
            <a:avLst>
              <a:gd name="adj1" fmla="val 72921"/>
              <a:gd name="adj2" fmla="val -8333"/>
              <a:gd name="adj3" fmla="val 71661"/>
              <a:gd name="adj4" fmla="val -7951"/>
              <a:gd name="adj5" fmla="val 174383"/>
              <a:gd name="adj6" fmla="val -2310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铁塔基础信息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提供需求单的基本信息展示。</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操作人员点击立项可研栏目的“立项可研起草”进入页面，完善需求信息并保存。</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463063"/>
            <a:ext cx="3067081" cy="952706"/>
          </a:xfrm>
          <a:prstGeom prst="accentBorderCallout2">
            <a:avLst>
              <a:gd name="adj1" fmla="val 18750"/>
              <a:gd name="adj2" fmla="val -8333"/>
              <a:gd name="adj3" fmla="val 66761"/>
              <a:gd name="adj4" fmla="val -15698"/>
              <a:gd name="adj5" fmla="val 167193"/>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投资估算</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用户需要填写相应的投资估算需求信息。</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铁塔类需求单立项</a:t>
            </a:r>
            <a:endParaRPr lang="zh-CN" altLang="en-US" sz="2700" dirty="0">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9032630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4" cstate="print"/>
          <a:srcRect/>
          <a:stretch>
            <a:fillRect/>
          </a:stretch>
        </p:blipFill>
        <p:spPr bwMode="auto">
          <a:xfrm>
            <a:off x="3830932" y="3827229"/>
            <a:ext cx="6652539" cy="2890913"/>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3830932" y="2192789"/>
            <a:ext cx="6652539" cy="1483748"/>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19</a:t>
            </a:fld>
            <a:endParaRPr lang="zh-CN" altLang="en-US" dirty="0"/>
          </a:p>
        </p:txBody>
      </p:sp>
      <p:sp>
        <p:nvSpPr>
          <p:cNvPr id="5" name="线形标注 2(带边框和强调线) 4"/>
          <p:cNvSpPr/>
          <p:nvPr/>
        </p:nvSpPr>
        <p:spPr bwMode="gray">
          <a:xfrm flipH="1">
            <a:off x="350878" y="2192788"/>
            <a:ext cx="3067081" cy="873314"/>
          </a:xfrm>
          <a:prstGeom prst="accentBorderCallout2">
            <a:avLst>
              <a:gd name="adj1" fmla="val 72921"/>
              <a:gd name="adj2" fmla="val -8333"/>
              <a:gd name="adj3" fmla="val 71661"/>
              <a:gd name="adj4" fmla="val -7951"/>
              <a:gd name="adj5" fmla="val 36494"/>
              <a:gd name="adj6" fmla="val -8363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立项建议书</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提供项目立项建议书展示。</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系统生成立项建议书，操作人员提交给相关领导审核。</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383671"/>
            <a:ext cx="3067081" cy="952706"/>
          </a:xfrm>
          <a:prstGeom prst="accentBorderCallout2">
            <a:avLst>
              <a:gd name="adj1" fmla="val 18750"/>
              <a:gd name="adj2" fmla="val -8333"/>
              <a:gd name="adj3" fmla="val 7971"/>
              <a:gd name="adj4" fmla="val -42815"/>
              <a:gd name="adj5" fmla="val -44450"/>
              <a:gd name="adj6" fmla="val -21582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用户可以上传相关附件。</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铁塔类需求单立项</a:t>
            </a:r>
            <a:endParaRPr lang="zh-CN" altLang="en-US" sz="2700" dirty="0">
              <a:latin typeface="黑体" pitchFamily="49" charset="-122"/>
              <a:ea typeface="黑体" pitchFamily="49" charset="-122"/>
              <a:cs typeface="Arial" pitchFamily="34" charset="0"/>
            </a:endParaRPr>
          </a:p>
        </p:txBody>
      </p:sp>
      <p:sp>
        <p:nvSpPr>
          <p:cNvPr id="11" name="线形标注 2(带边框和强调线) 10"/>
          <p:cNvSpPr/>
          <p:nvPr/>
        </p:nvSpPr>
        <p:spPr bwMode="gray">
          <a:xfrm flipH="1">
            <a:off x="378348" y="4653945"/>
            <a:ext cx="3067081" cy="714529"/>
          </a:xfrm>
          <a:prstGeom prst="accentBorderCallout2">
            <a:avLst>
              <a:gd name="adj1" fmla="val 18750"/>
              <a:gd name="adj2" fmla="val -8333"/>
              <a:gd name="adj3" fmla="val -22894"/>
              <a:gd name="adj4" fmla="val -38941"/>
              <a:gd name="adj5" fmla="val -110589"/>
              <a:gd name="adj6" fmla="val -10639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下一步</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点击下一步提交审核。</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78348" y="5686043"/>
            <a:ext cx="3067081" cy="1349667"/>
          </a:xfrm>
          <a:prstGeom prst="accentBorderCallout2">
            <a:avLst>
              <a:gd name="adj1" fmla="val 18750"/>
              <a:gd name="adj2" fmla="val -8333"/>
              <a:gd name="adj3" fmla="val -21425"/>
              <a:gd name="adj4" fmla="val -38457"/>
              <a:gd name="adj5" fmla="val -76785"/>
              <a:gd name="adj6" fmla="val -8024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6799029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545" y="3156892"/>
            <a:ext cx="5832475" cy="576263"/>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chemeClr val="tx1"/>
                </a:solidFill>
                <a:latin typeface="黑体" pitchFamily="49" charset="-122"/>
                <a:ea typeface="黑体" pitchFamily="49" charset="-122"/>
                <a:cs typeface="Arial" pitchFamily="34" charset="0"/>
              </a:rPr>
              <a:t>二</a:t>
            </a:r>
            <a:r>
              <a:rPr lang="zh-CN" altLang="en-US" b="1" dirty="0" smtClean="0">
                <a:solidFill>
                  <a:schemeClr val="tx1"/>
                </a:solidFill>
                <a:latin typeface="黑体" pitchFamily="49" charset="-122"/>
                <a:ea typeface="黑体" pitchFamily="49" charset="-122"/>
                <a:cs typeface="Arial" pitchFamily="34" charset="0"/>
              </a:rPr>
              <a:t>、支撑核心业务流程说明</a:t>
            </a:r>
            <a:endParaRPr lang="zh-CN" altLang="en-US" b="1" dirty="0">
              <a:solidFill>
                <a:schemeClr val="tx1"/>
              </a:solidFill>
              <a:latin typeface="黑体" pitchFamily="49" charset="-122"/>
              <a:ea typeface="黑体" pitchFamily="49" charset="-122"/>
              <a:cs typeface="Arial" pitchFamily="34" charset="0"/>
            </a:endParaRPr>
          </a:p>
        </p:txBody>
      </p:sp>
      <p:sp>
        <p:nvSpPr>
          <p:cNvPr id="4" name="矩形 3"/>
          <p:cNvSpPr/>
          <p:nvPr/>
        </p:nvSpPr>
        <p:spPr>
          <a:xfrm>
            <a:off x="2394545" y="4123680"/>
            <a:ext cx="5832475" cy="5762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smtClean="0">
                <a:solidFill>
                  <a:schemeClr val="tx1"/>
                </a:solidFill>
                <a:latin typeface="黑体" pitchFamily="49" charset="-122"/>
                <a:ea typeface="黑体" pitchFamily="49" charset="-122"/>
                <a:cs typeface="Arial" pitchFamily="34" charset="0"/>
              </a:rPr>
              <a:t>三、系统核心功能说明</a:t>
            </a:r>
            <a:endParaRPr lang="zh-CN" altLang="en-US" b="1" dirty="0">
              <a:solidFill>
                <a:schemeClr val="tx1"/>
              </a:solidFill>
              <a:latin typeface="黑体" pitchFamily="49" charset="-122"/>
              <a:ea typeface="黑体" pitchFamily="49" charset="-122"/>
              <a:cs typeface="Arial" pitchFamily="34" charset="0"/>
            </a:endParaRPr>
          </a:p>
        </p:txBody>
      </p:sp>
      <p:sp>
        <p:nvSpPr>
          <p:cNvPr id="5" name="矩形 4"/>
          <p:cNvSpPr/>
          <p:nvPr/>
        </p:nvSpPr>
        <p:spPr>
          <a:xfrm>
            <a:off x="2394545" y="2196455"/>
            <a:ext cx="5832475" cy="574675"/>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chemeClr val="bg1"/>
                </a:solidFill>
                <a:latin typeface="黑体" pitchFamily="49" charset="-122"/>
                <a:ea typeface="黑体" pitchFamily="49" charset="-122"/>
                <a:cs typeface="Arial" pitchFamily="34" charset="0"/>
              </a:rPr>
              <a:t>一</a:t>
            </a:r>
            <a:r>
              <a:rPr lang="zh-CN" altLang="en-US" b="1" dirty="0" smtClean="0">
                <a:solidFill>
                  <a:schemeClr val="bg1"/>
                </a:solidFill>
                <a:latin typeface="黑体" pitchFamily="49" charset="-122"/>
                <a:ea typeface="黑体" pitchFamily="49" charset="-122"/>
                <a:cs typeface="Arial" pitchFamily="34" charset="0"/>
              </a:rPr>
              <a:t>、系统总体情况介绍</a:t>
            </a:r>
            <a:endParaRPr lang="zh-CN" altLang="en-US" b="1" dirty="0">
              <a:solidFill>
                <a:schemeClr val="bg1"/>
              </a:solidFill>
              <a:latin typeface="黑体" pitchFamily="49" charset="-122"/>
              <a:ea typeface="黑体" pitchFamily="49" charset="-122"/>
              <a:cs typeface="Arial" pitchFamily="34" charset="0"/>
            </a:endParaRPr>
          </a:p>
        </p:txBody>
      </p:sp>
      <p:sp>
        <p:nvSpPr>
          <p:cNvPr id="6" name="矩形 5"/>
          <p:cNvSpPr/>
          <p:nvPr/>
        </p:nvSpPr>
        <p:spPr>
          <a:xfrm>
            <a:off x="2394545" y="5076577"/>
            <a:ext cx="5832475" cy="5762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chemeClr val="tx1"/>
                </a:solidFill>
                <a:latin typeface="黑体" pitchFamily="49" charset="-122"/>
                <a:ea typeface="黑体" pitchFamily="49" charset="-122"/>
                <a:cs typeface="Arial" pitchFamily="34" charset="0"/>
              </a:rPr>
              <a:t>四</a:t>
            </a:r>
            <a:r>
              <a:rPr lang="zh-CN" altLang="en-US" b="1" dirty="0" smtClean="0">
                <a:solidFill>
                  <a:schemeClr val="tx1"/>
                </a:solidFill>
                <a:latin typeface="黑体" pitchFamily="49" charset="-122"/>
                <a:ea typeface="黑体" pitchFamily="49" charset="-122"/>
                <a:cs typeface="Arial" pitchFamily="34" charset="0"/>
              </a:rPr>
              <a:t>、常见问题问答</a:t>
            </a:r>
            <a:endParaRPr lang="zh-CN" altLang="en-US" b="1" dirty="0">
              <a:solidFill>
                <a:schemeClr val="tx1"/>
              </a:solidFill>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863792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cstate="print"/>
          <a:srcRect/>
          <a:stretch>
            <a:fillRect/>
          </a:stretch>
        </p:blipFill>
        <p:spPr bwMode="auto">
          <a:xfrm>
            <a:off x="3830932" y="2787655"/>
            <a:ext cx="6652539" cy="3621499"/>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20</a:t>
            </a:fld>
            <a:endParaRPr lang="zh-CN" altLang="en-US" dirty="0"/>
          </a:p>
        </p:txBody>
      </p:sp>
      <p:sp>
        <p:nvSpPr>
          <p:cNvPr id="6"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相关领导在“我的工作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我的待办”菜单中选择项目进行批复后，自动生成项目批文，操作人员需要提交给建维部的项目接口人。</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2121977"/>
            <a:ext cx="3067081" cy="1111490"/>
          </a:xfrm>
          <a:prstGeom prst="accentBorderCallout2">
            <a:avLst>
              <a:gd name="adj1" fmla="val 45205"/>
              <a:gd name="adj2" fmla="val -8333"/>
              <a:gd name="adj3" fmla="val 43245"/>
              <a:gd name="adj4" fmla="val -9887"/>
              <a:gd name="adj5" fmla="val 20219"/>
              <a:gd name="adj6" fmla="val -6087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批复文件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用户可以在“我得工作”中的已办中查看相应项目的批复文件。</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铁塔类需求单立项</a:t>
            </a:r>
            <a:endParaRPr lang="zh-CN" altLang="en-US" sz="2700" dirty="0">
              <a:latin typeface="黑体" pitchFamily="49" charset="-122"/>
              <a:ea typeface="黑体" pitchFamily="49" charset="-122"/>
              <a:cs typeface="Arial" pitchFamily="34" charset="0"/>
            </a:endParaRPr>
          </a:p>
        </p:txBody>
      </p:sp>
      <p:sp>
        <p:nvSpPr>
          <p:cNvPr id="12" name="线形标注 2(带边框和强调线) 11"/>
          <p:cNvSpPr/>
          <p:nvPr/>
        </p:nvSpPr>
        <p:spPr bwMode="gray">
          <a:xfrm flipH="1">
            <a:off x="342804" y="3551036"/>
            <a:ext cx="3067081" cy="1349667"/>
          </a:xfrm>
          <a:prstGeom prst="accentBorderCallout2">
            <a:avLst>
              <a:gd name="adj1" fmla="val 18750"/>
              <a:gd name="adj2" fmla="val -8333"/>
              <a:gd name="adj3" fmla="val 33561"/>
              <a:gd name="adj4" fmla="val -39425"/>
              <a:gd name="adj5" fmla="val 56011"/>
              <a:gd name="adj6" fmla="val -7782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pic>
        <p:nvPicPr>
          <p:cNvPr id="7171" name="Picture 3"/>
          <p:cNvPicPr>
            <a:picLocks noChangeAspect="1" noChangeArrowheads="1"/>
          </p:cNvPicPr>
          <p:nvPr/>
        </p:nvPicPr>
        <p:blipFill>
          <a:blip r:embed="rId5" cstate="print"/>
          <a:srcRect/>
          <a:stretch>
            <a:fillRect/>
          </a:stretch>
        </p:blipFill>
        <p:spPr bwMode="auto">
          <a:xfrm flipV="1">
            <a:off x="3830948" y="2034004"/>
            <a:ext cx="6652523" cy="440919"/>
          </a:xfrm>
          <a:prstGeom prst="rect">
            <a:avLst/>
          </a:prstGeom>
          <a:noFill/>
          <a:ln w="9525">
            <a:noFill/>
            <a:miter lim="800000"/>
            <a:headEnd/>
            <a:tailEnd/>
          </a:ln>
        </p:spPr>
      </p:pic>
    </p:spTree>
    <p:extLst>
      <p:ext uri="{BB962C8B-B14F-4D97-AF65-F5344CB8AC3E}">
        <p14:creationId xmlns:p14="http://schemas.microsoft.com/office/powerpoint/2010/main" val="185199340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4" cstate="print"/>
          <a:srcRect/>
          <a:stretch>
            <a:fillRect/>
          </a:stretch>
        </p:blipFill>
        <p:spPr bwMode="auto">
          <a:xfrm>
            <a:off x="3830932" y="2192788"/>
            <a:ext cx="6652539" cy="2124058"/>
          </a:xfrm>
          <a:prstGeom prst="rect">
            <a:avLst/>
          </a:prstGeom>
          <a:noFill/>
          <a:ln w="9525">
            <a:no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3802210" y="4562876"/>
            <a:ext cx="6681261" cy="2393442"/>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21</a:t>
            </a:fld>
            <a:endParaRPr lang="zh-CN" altLang="en-US" dirty="0"/>
          </a:p>
        </p:txBody>
      </p:sp>
      <p:sp>
        <p:nvSpPr>
          <p:cNvPr id="5" name="线形标注 2(带边框和强调线) 4"/>
          <p:cNvSpPr/>
          <p:nvPr/>
        </p:nvSpPr>
        <p:spPr bwMode="gray">
          <a:xfrm flipH="1">
            <a:off x="350878" y="2192788"/>
            <a:ext cx="3067081" cy="873314"/>
          </a:xfrm>
          <a:prstGeom prst="accentBorderCallout2">
            <a:avLst>
              <a:gd name="adj1" fmla="val 72921"/>
              <a:gd name="adj2" fmla="val -8333"/>
              <a:gd name="adj3" fmla="val 71661"/>
              <a:gd name="adj4" fmla="val -7951"/>
              <a:gd name="adj5" fmla="val 174383"/>
              <a:gd name="adj6" fmla="val -2310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非铁塔基础信息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提供需求单的基本信息展示。</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操作人员点击立项可研栏目的“立项可研起草”进入页面，完善需求信息并保存。</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463063"/>
            <a:ext cx="3067081" cy="952706"/>
          </a:xfrm>
          <a:prstGeom prst="accentBorderCallout2">
            <a:avLst>
              <a:gd name="adj1" fmla="val 18750"/>
              <a:gd name="adj2" fmla="val -8333"/>
              <a:gd name="adj3" fmla="val 66761"/>
              <a:gd name="adj4" fmla="val -15698"/>
              <a:gd name="adj5" fmla="val 167193"/>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投资估算</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用户需要填写相应的投资估算需求信息。</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非铁塔类需求单立项</a:t>
            </a:r>
            <a:endParaRPr lang="zh-CN" altLang="en-US" sz="2700" dirty="0">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41494011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4" cstate="print"/>
          <a:srcRect/>
          <a:stretch>
            <a:fillRect/>
          </a:stretch>
        </p:blipFill>
        <p:spPr bwMode="auto">
          <a:xfrm>
            <a:off x="3830932" y="2181877"/>
            <a:ext cx="6568331" cy="1995716"/>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3830932" y="4256984"/>
            <a:ext cx="6577071" cy="2858118"/>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22</a:t>
            </a:fld>
            <a:endParaRPr lang="zh-CN" altLang="en-US" dirty="0"/>
          </a:p>
        </p:txBody>
      </p:sp>
      <p:sp>
        <p:nvSpPr>
          <p:cNvPr id="5" name="线形标注 2(带边框和强调线) 4"/>
          <p:cNvSpPr/>
          <p:nvPr/>
        </p:nvSpPr>
        <p:spPr bwMode="gray">
          <a:xfrm flipH="1">
            <a:off x="350878" y="2192788"/>
            <a:ext cx="3067081" cy="873314"/>
          </a:xfrm>
          <a:prstGeom prst="accentBorderCallout2">
            <a:avLst>
              <a:gd name="adj1" fmla="val 72921"/>
              <a:gd name="adj2" fmla="val -8333"/>
              <a:gd name="adj3" fmla="val 71661"/>
              <a:gd name="adj4" fmla="val -7951"/>
              <a:gd name="adj5" fmla="val 86198"/>
              <a:gd name="adj6" fmla="val -5118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指派可研单位</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用户选择相应的服务商。</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操作人员指派可研服务商，上传可研报告，并提交给相关领导审核。</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383671"/>
            <a:ext cx="3067081" cy="952706"/>
          </a:xfrm>
          <a:prstGeom prst="accentBorderCallout2">
            <a:avLst>
              <a:gd name="adj1" fmla="val 18750"/>
              <a:gd name="adj2" fmla="val -8333"/>
              <a:gd name="adj3" fmla="val 28547"/>
              <a:gd name="adj4" fmla="val -46205"/>
              <a:gd name="adj5" fmla="val 54023"/>
              <a:gd name="adj6" fmla="val -21292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用户可以上传可研报告。</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非铁塔类需求单立项</a:t>
            </a:r>
            <a:endParaRPr lang="zh-CN" altLang="en-US" sz="2700" dirty="0">
              <a:latin typeface="黑体" pitchFamily="49" charset="-122"/>
              <a:ea typeface="黑体" pitchFamily="49" charset="-122"/>
              <a:cs typeface="Arial" pitchFamily="34" charset="0"/>
            </a:endParaRPr>
          </a:p>
        </p:txBody>
      </p:sp>
      <p:sp>
        <p:nvSpPr>
          <p:cNvPr id="14" name="线形标注 2(带边框和强调线) 13"/>
          <p:cNvSpPr/>
          <p:nvPr/>
        </p:nvSpPr>
        <p:spPr bwMode="gray">
          <a:xfrm flipH="1">
            <a:off x="378348" y="4653945"/>
            <a:ext cx="3067081" cy="714529"/>
          </a:xfrm>
          <a:prstGeom prst="accentBorderCallout2">
            <a:avLst>
              <a:gd name="adj1" fmla="val 18750"/>
              <a:gd name="adj2" fmla="val -8333"/>
              <a:gd name="adj3" fmla="val 137799"/>
              <a:gd name="adj4" fmla="val -42815"/>
              <a:gd name="adj5" fmla="val 330335"/>
              <a:gd name="adj6" fmla="val -10058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下一步</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点击下一步提交审核。</a:t>
            </a:r>
            <a:endParaRPr lang="en-US" altLang="zh-CN" sz="1600" dirty="0" smtClean="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78348" y="5686043"/>
            <a:ext cx="3067081" cy="1349667"/>
          </a:xfrm>
          <a:prstGeom prst="accentBorderCallout2">
            <a:avLst>
              <a:gd name="adj1" fmla="val 18750"/>
              <a:gd name="adj2" fmla="val -8333"/>
              <a:gd name="adj3" fmla="val 41861"/>
              <a:gd name="adj4" fmla="val -36520"/>
              <a:gd name="adj5" fmla="val 71573"/>
              <a:gd name="adj6" fmla="val -7055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9731291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cstate="print"/>
          <a:srcRect/>
          <a:stretch>
            <a:fillRect/>
          </a:stretch>
        </p:blipFill>
        <p:spPr bwMode="auto">
          <a:xfrm>
            <a:off x="3830932" y="2787655"/>
            <a:ext cx="6652539" cy="3621499"/>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23</a:t>
            </a:fld>
            <a:endParaRPr lang="zh-CN" altLang="en-US" dirty="0"/>
          </a:p>
        </p:txBody>
      </p:sp>
      <p:sp>
        <p:nvSpPr>
          <p:cNvPr id="6"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相关领导在“我的工作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我的待办”菜单中选择项目进行批复后，自动生成项目批文，操作人员需要提交给建维部的项目接口人。</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2121977"/>
            <a:ext cx="3067081" cy="1111490"/>
          </a:xfrm>
          <a:prstGeom prst="accentBorderCallout2">
            <a:avLst>
              <a:gd name="adj1" fmla="val 45205"/>
              <a:gd name="adj2" fmla="val -8333"/>
              <a:gd name="adj3" fmla="val 43245"/>
              <a:gd name="adj4" fmla="val -9887"/>
              <a:gd name="adj5" fmla="val 20219"/>
              <a:gd name="adj6" fmla="val -6087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批复文件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用户可以在“我的工作”中的已办中查看相应项目的批复文件。</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非铁塔类需求单立项</a:t>
            </a:r>
            <a:endParaRPr lang="zh-CN" altLang="en-US" sz="2700" dirty="0">
              <a:latin typeface="黑体" pitchFamily="49" charset="-122"/>
              <a:ea typeface="黑体" pitchFamily="49" charset="-122"/>
              <a:cs typeface="Arial" pitchFamily="34" charset="0"/>
            </a:endParaRPr>
          </a:p>
        </p:txBody>
      </p:sp>
      <p:sp>
        <p:nvSpPr>
          <p:cNvPr id="12" name="线形标注 2(带边框和强调线) 11"/>
          <p:cNvSpPr/>
          <p:nvPr/>
        </p:nvSpPr>
        <p:spPr bwMode="gray">
          <a:xfrm flipH="1">
            <a:off x="342804" y="3551036"/>
            <a:ext cx="3067081" cy="1349667"/>
          </a:xfrm>
          <a:prstGeom prst="accentBorderCallout2">
            <a:avLst>
              <a:gd name="adj1" fmla="val 18750"/>
              <a:gd name="adj2" fmla="val -8333"/>
              <a:gd name="adj3" fmla="val 33561"/>
              <a:gd name="adj4" fmla="val -39425"/>
              <a:gd name="adj5" fmla="val 56011"/>
              <a:gd name="adj6" fmla="val -7782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pic>
        <p:nvPicPr>
          <p:cNvPr id="7171" name="Picture 3"/>
          <p:cNvPicPr>
            <a:picLocks noChangeAspect="1" noChangeArrowheads="1"/>
          </p:cNvPicPr>
          <p:nvPr/>
        </p:nvPicPr>
        <p:blipFill>
          <a:blip r:embed="rId5" cstate="print"/>
          <a:srcRect/>
          <a:stretch>
            <a:fillRect/>
          </a:stretch>
        </p:blipFill>
        <p:spPr bwMode="auto">
          <a:xfrm flipV="1">
            <a:off x="3830948" y="2034004"/>
            <a:ext cx="6652523" cy="440919"/>
          </a:xfrm>
          <a:prstGeom prst="rect">
            <a:avLst/>
          </a:prstGeom>
          <a:noFill/>
          <a:ln w="9525">
            <a:noFill/>
            <a:miter lim="800000"/>
            <a:headEnd/>
            <a:tailEnd/>
          </a:ln>
        </p:spPr>
      </p:pic>
    </p:spTree>
    <p:extLst>
      <p:ext uri="{BB962C8B-B14F-4D97-AF65-F5344CB8AC3E}">
        <p14:creationId xmlns:p14="http://schemas.microsoft.com/office/powerpoint/2010/main" val="17323971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4" cstate="print"/>
          <a:srcRect/>
          <a:stretch>
            <a:fillRect/>
          </a:stretch>
        </p:blipFill>
        <p:spPr bwMode="auto">
          <a:xfrm>
            <a:off x="3915141" y="2192789"/>
            <a:ext cx="6568330" cy="2635870"/>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24</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72921"/>
              <a:gd name="adj2" fmla="val -8333"/>
              <a:gd name="adj3" fmla="val 71661"/>
              <a:gd name="adj4" fmla="val -7951"/>
              <a:gd name="adj5" fmla="val 99942"/>
              <a:gd name="adj6" fmla="val -2891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提供对立项需求单信息的查询，可通过项目类型、需求单编号等条件检索。</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操作人员点击立项可研栏目的“立项可研查询”进入立项可研查询页面。</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621847"/>
            <a:ext cx="3067081" cy="952706"/>
          </a:xfrm>
          <a:prstGeom prst="accentBorderCallout2">
            <a:avLst>
              <a:gd name="adj1" fmla="val 18750"/>
              <a:gd name="adj2" fmla="val -8333"/>
              <a:gd name="adj3" fmla="val 34427"/>
              <a:gd name="adj4" fmla="val -19572"/>
              <a:gd name="adj5" fmla="val 49614"/>
              <a:gd name="adj6" fmla="val -323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展示查询到的需求单列表，可查看需求单信息。</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立项可研</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立项可研查询</a:t>
            </a:r>
            <a:endParaRPr lang="zh-CN" altLang="en-US" sz="2700" dirty="0">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136352058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25</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5.市分公司设计申请与审批流程.png"/>
          <p:cNvPicPr>
            <a:picLocks noChangeAspect="1"/>
          </p:cNvPicPr>
          <p:nvPr/>
        </p:nvPicPr>
        <p:blipFill>
          <a:blip r:embed="rId5" cstate="print"/>
          <a:srcRect t="21723" b="21723"/>
          <a:stretch>
            <a:fillRect/>
          </a:stretch>
        </p:blipFill>
        <p:spPr>
          <a:xfrm>
            <a:off x="0" y="5130298"/>
            <a:ext cx="10693400" cy="2381765"/>
          </a:xfrm>
          <a:prstGeom prst="rect">
            <a:avLst/>
          </a:prstGeom>
        </p:spPr>
      </p:pic>
      <p:pic>
        <p:nvPicPr>
          <p:cNvPr id="12" name="图片 11" descr="4.省分公司设计申请与审批流程.png"/>
          <p:cNvPicPr>
            <a:picLocks noChangeAspect="1"/>
          </p:cNvPicPr>
          <p:nvPr/>
        </p:nvPicPr>
        <p:blipFill>
          <a:blip r:embed="rId6" cstate="print"/>
          <a:srcRect t="21472" b="39302"/>
          <a:stretch>
            <a:fillRect/>
          </a:stretch>
        </p:blipFill>
        <p:spPr>
          <a:xfrm>
            <a:off x="378348" y="2113396"/>
            <a:ext cx="9802283" cy="1746627"/>
          </a:xfrm>
          <a:prstGeom prst="rect">
            <a:avLst/>
          </a:prstGeom>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设计管理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26</a:t>
            </a:fld>
            <a:endParaRPr lang="zh-CN" altLang="en-US" dirty="0"/>
          </a:p>
        </p:txBody>
      </p:sp>
      <p:sp>
        <p:nvSpPr>
          <p:cNvPr id="5" name="TextBox 56"/>
          <p:cNvSpPr txBox="1">
            <a:spLocks noChangeArrowheads="1"/>
          </p:cNvSpPr>
          <p:nvPr>
            <p:custDataLst>
              <p:tags r:id="rId1"/>
            </p:custDataLst>
          </p:nvPr>
        </p:nvSpPr>
        <p:spPr bwMode="auto">
          <a:xfrm>
            <a:off x="450606" y="1160690"/>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省公司项目设计管理流程</a:t>
            </a:r>
            <a:endParaRPr lang="en-US" altLang="zh-CN" sz="1800" dirty="0" smtClean="0">
              <a:latin typeface="微软雅黑" pitchFamily="34" charset="-122"/>
              <a:ea typeface="微软雅黑" pitchFamily="34" charset="-122"/>
              <a:cs typeface="Arial" charset="0"/>
            </a:endParaRPr>
          </a:p>
        </p:txBody>
      </p:sp>
      <p:sp>
        <p:nvSpPr>
          <p:cNvPr id="6" name="Rectangle 5"/>
          <p:cNvSpPr>
            <a:spLocks noChangeArrowheads="1"/>
          </p:cNvSpPr>
          <p:nvPr/>
        </p:nvSpPr>
        <p:spPr bwMode="auto">
          <a:xfrm>
            <a:off x="546767" y="1398867"/>
            <a:ext cx="9768285"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建维部接口人分派设计任务，由建维部项目经理制定进度计划并指派设计服务商，服务商进行设计编制，完成后提交建维部项目经理与建维部领导审核，设计流程结束。</a:t>
            </a:r>
            <a:endParaRPr lang="en-US" altLang="zh-CN" sz="1800" dirty="0">
              <a:latin typeface="微软雅黑" panose="020B0503020204020204" pitchFamily="34" charset="-122"/>
              <a:ea typeface="微软雅黑" panose="020B0503020204020204" pitchFamily="34" charset="-122"/>
            </a:endParaRPr>
          </a:p>
        </p:txBody>
      </p:sp>
      <p:sp>
        <p:nvSpPr>
          <p:cNvPr id="7" name="TextBox 56"/>
          <p:cNvSpPr txBox="1">
            <a:spLocks noChangeArrowheads="1"/>
          </p:cNvSpPr>
          <p:nvPr>
            <p:custDataLst>
              <p:tags r:id="rId2"/>
            </p:custDataLst>
          </p:nvPr>
        </p:nvSpPr>
        <p:spPr bwMode="auto">
          <a:xfrm>
            <a:off x="450606" y="3747978"/>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市公司项目设计管理流程</a:t>
            </a:r>
            <a:endParaRPr lang="en-US" altLang="zh-CN" sz="1800" dirty="0" smtClean="0">
              <a:latin typeface="微软雅黑" pitchFamily="34" charset="-122"/>
              <a:ea typeface="微软雅黑" pitchFamily="34" charset="-122"/>
              <a:cs typeface="Arial" charset="0"/>
            </a:endParaRPr>
          </a:p>
        </p:txBody>
      </p:sp>
      <p:sp>
        <p:nvSpPr>
          <p:cNvPr id="8" name="Rectangle 5"/>
          <p:cNvSpPr>
            <a:spLocks noChangeArrowheads="1"/>
          </p:cNvSpPr>
          <p:nvPr/>
        </p:nvSpPr>
        <p:spPr bwMode="auto">
          <a:xfrm>
            <a:off x="546767" y="4065547"/>
            <a:ext cx="9768285" cy="135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建维部接口人分派设计任务，由建维部项目经理制定进度计划并指派设计服务商，服务商进行设计编制，完成后提交建维部项目经理审核，同时根据项目的类别及室分项目覆盖面积的不同进行不同的后续审批流程。</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4" cstate="print"/>
          <a:srcRect/>
          <a:stretch>
            <a:fillRect/>
          </a:stretch>
        </p:blipFill>
        <p:spPr bwMode="auto">
          <a:xfrm>
            <a:off x="3830932" y="2192790"/>
            <a:ext cx="6633672" cy="2699333"/>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27</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设计接口人</a:t>
            </a:r>
            <a:endParaRPr lang="zh-CN" altLang="en-US" sz="2700" dirty="0">
              <a:latin typeface="黑体" pitchFamily="49" charset="-122"/>
              <a:ea typeface="黑体" pitchFamily="49" charset="-122"/>
              <a:cs typeface="Arial" pitchFamily="34" charset="0"/>
            </a:endParaRPr>
          </a:p>
        </p:txBody>
      </p:sp>
      <p:sp>
        <p:nvSpPr>
          <p:cNvPr id="7" name="线形标注 2(带边框和强调线) 6"/>
          <p:cNvSpPr/>
          <p:nvPr/>
        </p:nvSpPr>
        <p:spPr bwMode="gray">
          <a:xfrm flipH="1">
            <a:off x="350878" y="2192788"/>
            <a:ext cx="3067081" cy="1111490"/>
          </a:xfrm>
          <a:prstGeom prst="accentBorderCallout2">
            <a:avLst>
              <a:gd name="adj1" fmla="val 72921"/>
              <a:gd name="adj2" fmla="val -8333"/>
              <a:gd name="adj3" fmla="val 71661"/>
              <a:gd name="adj4" fmla="val -7951"/>
              <a:gd name="adj5" fmla="val 99942"/>
              <a:gd name="adj6" fmla="val -2891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提供对立项需求单信息的查询，可通过项目类型、需求单编号等条件检索。</a:t>
            </a:r>
            <a:endParaRPr lang="en-US" altLang="zh-CN" sz="1600" dirty="0">
              <a:latin typeface="微软雅黑" pitchFamily="34" charset="-122"/>
              <a:ea typeface="微软雅黑" pitchFamily="34" charset="-122"/>
              <a:cs typeface="Arial" charset="0"/>
            </a:endParaRPr>
          </a:p>
        </p:txBody>
      </p:sp>
      <p:sp>
        <p:nvSpPr>
          <p:cNvPr id="8"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我的待办”菜单中，选择相应项目进行分配。</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350878" y="3621847"/>
            <a:ext cx="3067081" cy="952706"/>
          </a:xfrm>
          <a:prstGeom prst="accentBorderCallout2">
            <a:avLst>
              <a:gd name="adj1" fmla="val 18750"/>
              <a:gd name="adj2" fmla="val -8333"/>
              <a:gd name="adj3" fmla="val 34427"/>
              <a:gd name="adj4" fmla="val -19572"/>
              <a:gd name="adj5" fmla="val 49614"/>
              <a:gd name="adj6" fmla="val -323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展示查询到的需求单列表，可查看需求单信息。</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2669070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28</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设计接口人</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操作人员点击“下一步”按钮，选择项目经理进行分配。</a:t>
            </a:r>
            <a:endParaRPr lang="en-US" altLang="zh-CN" sz="1800" dirty="0" smtClean="0">
              <a:latin typeface="微软雅黑" pitchFamily="34" charset="-122"/>
              <a:ea typeface="微软雅黑" pitchFamily="34" charset="-122"/>
              <a:cs typeface="Arial" charset="0"/>
            </a:endParaRPr>
          </a:p>
        </p:txBody>
      </p:sp>
      <p:pic>
        <p:nvPicPr>
          <p:cNvPr id="11266" name="Picture 2"/>
          <p:cNvPicPr>
            <a:picLocks noChangeAspect="1" noChangeArrowheads="1"/>
          </p:cNvPicPr>
          <p:nvPr/>
        </p:nvPicPr>
        <p:blipFill>
          <a:blip r:embed="rId4" cstate="print"/>
          <a:srcRect/>
          <a:stretch>
            <a:fillRect/>
          </a:stretch>
        </p:blipFill>
        <p:spPr bwMode="auto">
          <a:xfrm>
            <a:off x="3830932" y="2192789"/>
            <a:ext cx="6652539" cy="3642766"/>
          </a:xfrm>
          <a:prstGeom prst="rect">
            <a:avLst/>
          </a:prstGeom>
          <a:noFill/>
          <a:ln w="9525">
            <a:noFill/>
            <a:miter lim="800000"/>
            <a:headEnd/>
            <a:tailEnd/>
          </a:ln>
        </p:spPr>
      </p:pic>
      <p:sp>
        <p:nvSpPr>
          <p:cNvPr id="10" name="线形标注 2(带边框和强调线) 9"/>
          <p:cNvSpPr/>
          <p:nvPr/>
        </p:nvSpPr>
        <p:spPr bwMode="gray">
          <a:xfrm flipH="1">
            <a:off x="342804" y="2192788"/>
            <a:ext cx="3067081" cy="1349667"/>
          </a:xfrm>
          <a:prstGeom prst="accentBorderCallout2">
            <a:avLst>
              <a:gd name="adj1" fmla="val 18750"/>
              <a:gd name="adj2" fmla="val -8333"/>
              <a:gd name="adj3" fmla="val 33561"/>
              <a:gd name="adj4" fmla="val -39425"/>
              <a:gd name="adj5" fmla="val 56011"/>
              <a:gd name="adj6" fmla="val -7782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885169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4" cstate="print"/>
          <a:srcRect/>
          <a:stretch>
            <a:fillRect/>
          </a:stretch>
        </p:blipFill>
        <p:spPr bwMode="auto">
          <a:xfrm>
            <a:off x="3830932" y="4072124"/>
            <a:ext cx="6484120" cy="3122371"/>
          </a:xfrm>
          <a:prstGeom prst="rect">
            <a:avLst/>
          </a:prstGeom>
          <a:noFill/>
          <a:ln w="9525">
            <a:noFill/>
            <a:miter lim="800000"/>
            <a:headEnd/>
            <a:tailEnd/>
          </a:ln>
        </p:spPr>
      </p:pic>
      <p:pic>
        <p:nvPicPr>
          <p:cNvPr id="12290" name="Picture 2"/>
          <p:cNvPicPr>
            <a:picLocks noChangeAspect="1" noChangeArrowheads="1"/>
          </p:cNvPicPr>
          <p:nvPr/>
        </p:nvPicPr>
        <p:blipFill>
          <a:blip r:embed="rId5" cstate="print"/>
          <a:srcRect/>
          <a:stretch>
            <a:fillRect/>
          </a:stretch>
        </p:blipFill>
        <p:spPr bwMode="auto">
          <a:xfrm>
            <a:off x="3830932" y="2113397"/>
            <a:ext cx="6484120" cy="1872857"/>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29</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设计准备</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我的待办”菜单中选择项目，设置计划进度时间，指派设计服务商，提交到服务商用户进行设计编制。</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42804" y="2192788"/>
            <a:ext cx="3067081" cy="952706"/>
          </a:xfrm>
          <a:prstGeom prst="accentBorderCallout2">
            <a:avLst>
              <a:gd name="adj1" fmla="val 18750"/>
              <a:gd name="adj2" fmla="val -8333"/>
              <a:gd name="adj3" fmla="val 16962"/>
              <a:gd name="adj4" fmla="val -7465"/>
              <a:gd name="adj5" fmla="val 15550"/>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计划进度时间表</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操作人员设置相应的时间，定制计划进度。</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294139" y="4733337"/>
            <a:ext cx="3067081" cy="1349667"/>
          </a:xfrm>
          <a:prstGeom prst="accentBorderCallout2">
            <a:avLst>
              <a:gd name="adj1" fmla="val 18750"/>
              <a:gd name="adj2" fmla="val -8333"/>
              <a:gd name="adj3" fmla="val 36673"/>
              <a:gd name="adj4" fmla="val -41362"/>
              <a:gd name="adj5" fmla="val 57049"/>
              <a:gd name="adj6" fmla="val -8750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3463063"/>
            <a:ext cx="3067081" cy="952706"/>
          </a:xfrm>
          <a:prstGeom prst="accentBorderCallout2">
            <a:avLst>
              <a:gd name="adj1" fmla="val 18750"/>
              <a:gd name="adj2" fmla="val -8333"/>
              <a:gd name="adj3" fmla="val 16962"/>
              <a:gd name="adj4" fmla="val -7465"/>
              <a:gd name="adj5" fmla="val -31482"/>
              <a:gd name="adj6" fmla="val -3762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指派设计服务商</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操作人员根据项目需求指派地勘和通信的服务商。</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7433063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1024830" y="1908844"/>
            <a:ext cx="8642350" cy="1655762"/>
            <a:chOff x="251520" y="1196752"/>
            <a:chExt cx="8641208" cy="1656184"/>
          </a:xfrm>
        </p:grpSpPr>
        <p:sp>
          <p:nvSpPr>
            <p:cNvPr id="5" name="文本框 2"/>
            <p:cNvSpPr txBox="1">
              <a:spLocks noChangeArrowheads="1"/>
            </p:cNvSpPr>
            <p:nvPr/>
          </p:nvSpPr>
          <p:spPr bwMode="auto">
            <a:xfrm>
              <a:off x="395288" y="1268760"/>
              <a:ext cx="8425184" cy="142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0000"/>
                </a:buClr>
                <a:buSzPct val="75000"/>
                <a:buFont typeface="Wingdings" panose="05000000000000000000" pitchFamily="2" charset="2"/>
                <a:buChar char="u"/>
                <a:defRPr sz="20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lr>
                  <a:srgbClr val="C00000"/>
                </a:buClr>
                <a:buSzPct val="75000"/>
                <a:buFont typeface="Wingdings" panose="05000000000000000000" pitchFamily="2" charset="2"/>
                <a:buChar char="l"/>
                <a:defRPr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Font typeface="Times New Roman" panose="02020603050405020304" pitchFamily="18" charset="0"/>
                <a:buChar char="–"/>
                <a:defRPr sz="16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None/>
              </a:pPr>
              <a:r>
                <a:rPr lang="zh-CN" altLang="en-US" b="1" dirty="0" smtClean="0">
                  <a:latin typeface="微软雅黑" panose="020B0503020204020204" pitchFamily="34" charset="-122"/>
                  <a:ea typeface="微软雅黑" panose="020B0503020204020204" pitchFamily="34" charset="-122"/>
                </a:rPr>
                <a:t>中国铁塔公司成立后，为提高项目管理效率，提升项目管理水平，并为公司各类项目建设提供有效支撑，公司决定建设全国统一集中的、上下贯通的、信息全面的项目管理平台</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中国铁塔项目管理系统（</a:t>
              </a:r>
              <a:r>
                <a:rPr lang="en-US" altLang="zh-CN" b="1" dirty="0" smtClean="0">
                  <a:latin typeface="微软雅黑" panose="020B0503020204020204" pitchFamily="34" charset="-122"/>
                  <a:ea typeface="微软雅黑" panose="020B0503020204020204" pitchFamily="34" charset="-122"/>
                </a:rPr>
                <a:t>PMS</a:t>
              </a:r>
              <a:r>
                <a:rPr lang="zh-CN" altLang="en-US" b="1" dirty="0" smtClean="0">
                  <a:latin typeface="微软雅黑" panose="020B0503020204020204" pitchFamily="34" charset="-122"/>
                  <a:ea typeface="微软雅黑" panose="020B0503020204020204" pitchFamily="34" charset="-122"/>
                </a:rPr>
                <a:t>）</a:t>
              </a:r>
              <a:r>
                <a:rPr lang="zh-CN" altLang="zh-CN" b="1" dirty="0" smtClean="0">
                  <a:latin typeface="微软雅黑" panose="020B0503020204020204" pitchFamily="34" charset="-122"/>
                  <a:ea typeface="微软雅黑" panose="020B0503020204020204" pitchFamily="34" charset="-122"/>
                </a:rPr>
                <a:t>。</a:t>
              </a:r>
              <a:endParaRPr lang="zh-CN" altLang="zh-CN" b="1" dirty="0">
                <a:latin typeface="微软雅黑" panose="020B0503020204020204" pitchFamily="34" charset="-122"/>
                <a:ea typeface="微软雅黑" panose="020B0503020204020204" pitchFamily="34" charset="-122"/>
              </a:endParaRPr>
            </a:p>
          </p:txBody>
        </p:sp>
        <p:sp>
          <p:nvSpPr>
            <p:cNvPr id="6" name="圆角矩形 5"/>
            <p:cNvSpPr/>
            <p:nvPr/>
          </p:nvSpPr>
          <p:spPr>
            <a:xfrm>
              <a:off x="251520" y="1196752"/>
              <a:ext cx="8641208" cy="1656184"/>
            </a:xfrm>
            <a:prstGeom prst="roundRect">
              <a:avLst>
                <a:gd name="adj" fmla="val 10172"/>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30000"/>
                </a:spcBef>
                <a:defRPr/>
              </a:pPr>
              <a:endParaRPr kumimoji="0" lang="zh-CN" altLang="en-US" sz="1200" b="1" dirty="0">
                <a:solidFill>
                  <a:srgbClr val="FF0000"/>
                </a:solidFill>
                <a:latin typeface="微软雅黑" pitchFamily="34" charset="-122"/>
                <a:ea typeface="微软雅黑" pitchFamily="34" charset="-122"/>
                <a:cs typeface="Times New Roman" pitchFamily="18" charset="0"/>
              </a:endParaRPr>
            </a:p>
          </p:txBody>
        </p:sp>
      </p:grpSp>
      <p:sp>
        <p:nvSpPr>
          <p:cNvPr id="24" name="标题 2"/>
          <p:cNvSpPr txBox="1">
            <a:spLocks/>
          </p:cNvSpPr>
          <p:nvPr/>
        </p:nvSpPr>
        <p:spPr>
          <a:xfrm>
            <a:off x="300038" y="274638"/>
            <a:ext cx="7486650" cy="511175"/>
          </a:xfrm>
          <a:prstGeom prst="rect">
            <a:avLst/>
          </a:prstGeom>
        </p:spPr>
        <p:txBody>
          <a:bodyPr/>
          <a:lstStyle/>
          <a:p>
            <a:pPr eaLnBrk="0" hangingPunct="0">
              <a:defRPr/>
            </a:pPr>
            <a:r>
              <a:rPr lang="zh-CN" altLang="en-US" sz="2800" dirty="0">
                <a:latin typeface="微软雅黑" panose="020B0503020204020204" pitchFamily="34" charset="-122"/>
                <a:ea typeface="微软雅黑" panose="020B0503020204020204" pitchFamily="34" charset="-122"/>
                <a:cs typeface="Arial Unicode MS" panose="020B0604020202020204" pitchFamily="34" charset="-122"/>
              </a:rPr>
              <a:t>一</a:t>
            </a:r>
            <a:r>
              <a:rPr kumimoji="0" lang="zh-CN" altLang="en-US" sz="2800" b="0" dirty="0" smtClean="0">
                <a:latin typeface="微软雅黑" panose="020B0503020204020204" pitchFamily="34" charset="-122"/>
                <a:ea typeface="微软雅黑" panose="020B0503020204020204" pitchFamily="34" charset="-122"/>
                <a:cs typeface="Arial Unicode MS" panose="020B0604020202020204" pitchFamily="34" charset="-122"/>
              </a:rPr>
              <a:t>、系统总体情况介绍</a:t>
            </a:r>
            <a:endParaRPr lang="zh-CN" altLang="en-US" sz="2800" b="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5" name="矩形 24"/>
          <p:cNvSpPr/>
          <p:nvPr/>
        </p:nvSpPr>
        <p:spPr>
          <a:xfrm>
            <a:off x="810196" y="1044327"/>
            <a:ext cx="3888432" cy="504056"/>
          </a:xfrm>
          <a:prstGeom prst="rect">
            <a:avLst/>
          </a:prstGeom>
          <a:solidFill>
            <a:srgbClr val="D70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系统介绍</a:t>
            </a:r>
            <a:endParaRPr lang="zh-CN" altLang="en-US" sz="2000" b="1" dirty="0">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1024830" y="3780631"/>
            <a:ext cx="8642350" cy="1655763"/>
            <a:chOff x="251520" y="1196752"/>
            <a:chExt cx="8641208" cy="1656184"/>
          </a:xfrm>
        </p:grpSpPr>
        <p:sp>
          <p:nvSpPr>
            <p:cNvPr id="27" name="文本框 2"/>
            <p:cNvSpPr txBox="1">
              <a:spLocks noChangeArrowheads="1"/>
            </p:cNvSpPr>
            <p:nvPr/>
          </p:nvSpPr>
          <p:spPr bwMode="auto">
            <a:xfrm>
              <a:off x="395288" y="1268760"/>
              <a:ext cx="8425184" cy="9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00000"/>
                </a:buClr>
                <a:buSzPct val="75000"/>
                <a:buFont typeface="Wingdings" panose="05000000000000000000" pitchFamily="2" charset="2"/>
                <a:buChar char="u"/>
                <a:defRPr sz="2000">
                  <a:solidFill>
                    <a:schemeClr val="tx1"/>
                  </a:solidFill>
                  <a:latin typeface="Times New Roman" panose="02020603050405020304" pitchFamily="18" charset="0"/>
                  <a:ea typeface="华文细黑" panose="02010600040101010101" pitchFamily="2" charset="-122"/>
                </a:defRPr>
              </a:lvl1pPr>
              <a:lvl2pPr marL="742950" indent="-285750">
                <a:spcBef>
                  <a:spcPct val="20000"/>
                </a:spcBef>
                <a:buClr>
                  <a:srgbClr val="C00000"/>
                </a:buClr>
                <a:buSzPct val="75000"/>
                <a:buFont typeface="Wingdings" panose="05000000000000000000" pitchFamily="2" charset="2"/>
                <a:buChar char="l"/>
                <a:defRPr sz="2800">
                  <a:solidFill>
                    <a:schemeClr val="tx1"/>
                  </a:solidFill>
                  <a:latin typeface="Times New Roman" panose="02020603050405020304" pitchFamily="18" charset="0"/>
                  <a:ea typeface="华文细黑" panose="02010600040101010101" pitchFamily="2" charset="-122"/>
                </a:defRPr>
              </a:lvl2pPr>
              <a:lvl3pPr marL="1143000" indent="-228600">
                <a:spcBef>
                  <a:spcPct val="20000"/>
                </a:spcBef>
                <a:buFont typeface="Times New Roman" panose="02020603050405020304" pitchFamily="18" charset="0"/>
                <a:buChar char="–"/>
                <a:defRPr sz="16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None/>
              </a:pPr>
              <a:r>
                <a:rPr lang="zh-CN" altLang="en-US" b="1" dirty="0" smtClean="0">
                  <a:latin typeface="微软雅黑" panose="020B0503020204020204" pitchFamily="34" charset="-122"/>
                  <a:ea typeface="微软雅黑" panose="020B0503020204020204" pitchFamily="34" charset="-122"/>
                </a:rPr>
                <a:t>遵循“统一规划、统一建设、统一标准”系统建设思路指引，以业务流程为导向打造成“全程可视、全程可控、全程闭环”的信息管理系统。</a:t>
              </a:r>
            </a:p>
          </p:txBody>
        </p:sp>
        <p:sp>
          <p:nvSpPr>
            <p:cNvPr id="28" name="圆角矩形 27"/>
            <p:cNvSpPr/>
            <p:nvPr/>
          </p:nvSpPr>
          <p:spPr>
            <a:xfrm>
              <a:off x="251520" y="1196752"/>
              <a:ext cx="8641208" cy="1656184"/>
            </a:xfrm>
            <a:prstGeom prst="roundRect">
              <a:avLst>
                <a:gd name="adj" fmla="val 10172"/>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30000"/>
                </a:spcBef>
                <a:defRPr/>
              </a:pPr>
              <a:endParaRPr kumimoji="0" lang="zh-CN" altLang="en-US" sz="1200" b="1" dirty="0">
                <a:solidFill>
                  <a:srgbClr val="FF0000"/>
                </a:solidFill>
                <a:latin typeface="微软雅黑" pitchFamily="34" charset="-122"/>
                <a:ea typeface="微软雅黑" pitchFamily="34" charset="-122"/>
                <a:cs typeface="Times New Roman" pitchFamily="18" charset="0"/>
              </a:endParaRPr>
            </a:p>
          </p:txBody>
        </p:sp>
      </p:grpSp>
    </p:spTree>
    <p:extLst>
      <p:ext uri="{BB962C8B-B14F-4D97-AF65-F5344CB8AC3E}">
        <p14:creationId xmlns:p14="http://schemas.microsoft.com/office/powerpoint/2010/main" val="1433027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4" cstate="print"/>
          <a:srcRect/>
          <a:stretch>
            <a:fillRect/>
          </a:stretch>
        </p:blipFill>
        <p:spPr bwMode="auto">
          <a:xfrm>
            <a:off x="3830932" y="4615190"/>
            <a:ext cx="6484120" cy="2579305"/>
          </a:xfrm>
          <a:prstGeom prst="rect">
            <a:avLst/>
          </a:prstGeom>
          <a:noFill/>
          <a:ln w="9525">
            <a:noFill/>
            <a:miter lim="800000"/>
            <a:headEnd/>
            <a:tailEnd/>
          </a:ln>
        </p:spPr>
      </p:pic>
      <p:pic>
        <p:nvPicPr>
          <p:cNvPr id="13314" name="Picture 2"/>
          <p:cNvPicPr>
            <a:picLocks noChangeAspect="1" noChangeArrowheads="1"/>
          </p:cNvPicPr>
          <p:nvPr/>
        </p:nvPicPr>
        <p:blipFill>
          <a:blip r:embed="rId5" cstate="print"/>
          <a:srcRect/>
          <a:stretch>
            <a:fillRect/>
          </a:stretch>
        </p:blipFill>
        <p:spPr bwMode="auto">
          <a:xfrm>
            <a:off x="3831651" y="2113396"/>
            <a:ext cx="6483401" cy="2381766"/>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30</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服务商编制</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我的待办”菜单中选择项目，地勘专业的服务商，需要上传地勘报告，并提交给项目经理。</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42804" y="2192788"/>
            <a:ext cx="3067081" cy="952706"/>
          </a:xfrm>
          <a:prstGeom prst="accentBorderCallout2">
            <a:avLst>
              <a:gd name="adj1" fmla="val 18750"/>
              <a:gd name="adj2" fmla="val -8333"/>
              <a:gd name="adj3" fmla="val 16962"/>
              <a:gd name="adj4" fmla="val -7465"/>
              <a:gd name="adj5" fmla="val 15550"/>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项目简要信息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展示项目简要信息。</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294139" y="4733337"/>
            <a:ext cx="3067081" cy="1349667"/>
          </a:xfrm>
          <a:prstGeom prst="accentBorderCallout2">
            <a:avLst>
              <a:gd name="adj1" fmla="val 18750"/>
              <a:gd name="adj2" fmla="val -8333"/>
              <a:gd name="adj3" fmla="val 36673"/>
              <a:gd name="adj4" fmla="val -41362"/>
              <a:gd name="adj5" fmla="val 57049"/>
              <a:gd name="adj6" fmla="val -8750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3463063"/>
            <a:ext cx="3067081" cy="952706"/>
          </a:xfrm>
          <a:prstGeom prst="accentBorderCallout2">
            <a:avLst>
              <a:gd name="adj1" fmla="val 18750"/>
              <a:gd name="adj2" fmla="val -8333"/>
              <a:gd name="adj3" fmla="val 16962"/>
              <a:gd name="adj4" fmla="val -7465"/>
              <a:gd name="adj5" fmla="val -27073"/>
              <a:gd name="adj6" fmla="val -6184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操作人员根据项目需求上传地勘报告。</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5900994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4" cstate="print"/>
          <a:srcRect/>
          <a:stretch>
            <a:fillRect/>
          </a:stretch>
        </p:blipFill>
        <p:spPr bwMode="auto">
          <a:xfrm>
            <a:off x="3830932" y="2192788"/>
            <a:ext cx="6478523" cy="3255079"/>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31</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服务商编制</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我的待办”菜单中选择项目，通信专业的服务商，需要导入预算表，并上传相关设计资料，提交给项目经理。</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42804" y="2192788"/>
            <a:ext cx="3067081" cy="952706"/>
          </a:xfrm>
          <a:prstGeom prst="accentBorderCallout2">
            <a:avLst>
              <a:gd name="adj1" fmla="val 18750"/>
              <a:gd name="adj2" fmla="val -8333"/>
              <a:gd name="adj3" fmla="val 16962"/>
              <a:gd name="adj4" fmla="val -7465"/>
              <a:gd name="adj5" fmla="val 15550"/>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项目简要信息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展示项目简要信息。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3463063"/>
            <a:ext cx="3067081" cy="952706"/>
          </a:xfrm>
          <a:prstGeom prst="accentBorderCallout2">
            <a:avLst>
              <a:gd name="adj1" fmla="val 18750"/>
              <a:gd name="adj2" fmla="val -8333"/>
              <a:gd name="adj3" fmla="val 16962"/>
              <a:gd name="adj4" fmla="val -7465"/>
              <a:gd name="adj5" fmla="val -27073"/>
              <a:gd name="adj6" fmla="val -6184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导入预算</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操作人员根据项目需求导入预算表格。</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78348" y="4812730"/>
            <a:ext cx="3067081" cy="952706"/>
          </a:xfrm>
          <a:prstGeom prst="accentBorderCallout2">
            <a:avLst>
              <a:gd name="adj1" fmla="val 18750"/>
              <a:gd name="adj2" fmla="val -8333"/>
              <a:gd name="adj3" fmla="val 16962"/>
              <a:gd name="adj4" fmla="val -7465"/>
              <a:gd name="adj5" fmla="val 59642"/>
              <a:gd name="adj6" fmla="val -6765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操作人员根据项目需求上传设计资料与图纸。</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41940788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4" cstate="print"/>
          <a:srcRect/>
          <a:stretch>
            <a:fillRect/>
          </a:stretch>
        </p:blipFill>
        <p:spPr bwMode="auto">
          <a:xfrm>
            <a:off x="3830932" y="2192789"/>
            <a:ext cx="6484120" cy="2579305"/>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32</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服务商编制</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我的待办”菜单中选择项目，通信专业的服务商，需要导入预算表，并上传相关设计资料，提交给项目经理。</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294139" y="2192788"/>
            <a:ext cx="3067081" cy="1349667"/>
          </a:xfrm>
          <a:prstGeom prst="accentBorderCallout2">
            <a:avLst>
              <a:gd name="adj1" fmla="val 18750"/>
              <a:gd name="adj2" fmla="val -8333"/>
              <a:gd name="adj3" fmla="val 36673"/>
              <a:gd name="adj4" fmla="val -41362"/>
              <a:gd name="adj5" fmla="val 57049"/>
              <a:gd name="adj6" fmla="val -8750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4870488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4" cstate="print"/>
          <a:srcRect/>
          <a:stretch>
            <a:fillRect/>
          </a:stretch>
        </p:blipFill>
        <p:spPr bwMode="auto">
          <a:xfrm>
            <a:off x="3915141" y="2192789"/>
            <a:ext cx="6484120" cy="817963"/>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33</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设计审核</a:t>
            </a:r>
            <a:endParaRPr lang="zh-CN" altLang="en-US" sz="2700" dirty="0">
              <a:latin typeface="黑体" pitchFamily="49" charset="-122"/>
              <a:ea typeface="黑体" pitchFamily="49" charset="-122"/>
              <a:cs typeface="Arial" pitchFamily="34" charset="0"/>
            </a:endParaRPr>
          </a:p>
        </p:txBody>
      </p:sp>
      <p:sp>
        <p:nvSpPr>
          <p:cNvPr id="8"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我的待办”菜单中选择项目，填写设计规模，提交领导批复。</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42804" y="2192788"/>
            <a:ext cx="3067081" cy="952706"/>
          </a:xfrm>
          <a:prstGeom prst="accentBorderCallout2">
            <a:avLst>
              <a:gd name="adj1" fmla="val 18750"/>
              <a:gd name="adj2" fmla="val -8333"/>
              <a:gd name="adj3" fmla="val 16962"/>
              <a:gd name="adj4" fmla="val -7465"/>
              <a:gd name="adj5" fmla="val 15550"/>
              <a:gd name="adj6" fmla="val -308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设计规模</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项目经理填写项目设计规模内容。</a:t>
            </a:r>
            <a:endParaRPr lang="en-US" altLang="zh-CN" sz="1600" dirty="0" smtClean="0">
              <a:latin typeface="微软雅黑" pitchFamily="34" charset="-122"/>
              <a:ea typeface="微软雅黑" pitchFamily="34" charset="-122"/>
              <a:cs typeface="Arial" charset="0"/>
            </a:endParaRPr>
          </a:p>
        </p:txBody>
      </p:sp>
      <p:pic>
        <p:nvPicPr>
          <p:cNvPr id="15363" name="Picture 3"/>
          <p:cNvPicPr>
            <a:picLocks noChangeAspect="1" noChangeArrowheads="1"/>
          </p:cNvPicPr>
          <p:nvPr/>
        </p:nvPicPr>
        <p:blipFill>
          <a:blip r:embed="rId5" cstate="print"/>
          <a:srcRect/>
          <a:stretch>
            <a:fillRect/>
          </a:stretch>
        </p:blipFill>
        <p:spPr bwMode="auto">
          <a:xfrm>
            <a:off x="3915142" y="3438731"/>
            <a:ext cx="6498924" cy="3358803"/>
          </a:xfrm>
          <a:prstGeom prst="rect">
            <a:avLst/>
          </a:prstGeom>
          <a:noFill/>
          <a:ln w="9525">
            <a:noFill/>
            <a:miter lim="800000"/>
            <a:headEnd/>
            <a:tailEnd/>
          </a:ln>
        </p:spPr>
      </p:pic>
      <p:sp>
        <p:nvSpPr>
          <p:cNvPr id="13" name="线形标注 2(带边框和强调线) 12"/>
          <p:cNvSpPr/>
          <p:nvPr/>
        </p:nvSpPr>
        <p:spPr bwMode="gray">
          <a:xfrm flipH="1">
            <a:off x="342804" y="3542455"/>
            <a:ext cx="3067081" cy="1349667"/>
          </a:xfrm>
          <a:prstGeom prst="accentBorderCallout2">
            <a:avLst>
              <a:gd name="adj1" fmla="val 18750"/>
              <a:gd name="adj2" fmla="val -8333"/>
              <a:gd name="adj3" fmla="val 36673"/>
              <a:gd name="adj4" fmla="val -41362"/>
              <a:gd name="adj5" fmla="val 57049"/>
              <a:gd name="adj6" fmla="val -8750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2626857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4" cstate="print"/>
          <a:srcRect/>
          <a:stretch>
            <a:fillRect/>
          </a:stretch>
        </p:blipFill>
        <p:spPr bwMode="auto">
          <a:xfrm>
            <a:off x="3830931" y="2901456"/>
            <a:ext cx="6568330" cy="3657902"/>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34</a:t>
            </a:fld>
            <a:endParaRPr lang="zh-CN" altLang="en-US" dirty="0"/>
          </a:p>
        </p:txBody>
      </p:sp>
      <p:sp>
        <p:nvSpPr>
          <p:cNvPr id="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设计批复</a:t>
            </a:r>
            <a:endParaRPr lang="zh-CN" altLang="en-US" sz="2700" dirty="0">
              <a:latin typeface="黑体" pitchFamily="49" charset="-122"/>
              <a:ea typeface="黑体" pitchFamily="49" charset="-122"/>
              <a:cs typeface="Arial" pitchFamily="34" charset="0"/>
            </a:endParaRPr>
          </a:p>
        </p:txBody>
      </p:sp>
      <p:sp>
        <p:nvSpPr>
          <p:cNvPr id="11"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相关领导在“我的工作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我的待办”菜单中选择项目进行批复后，自动生成项目批文，操作人员需要提交给建维部的项目接口人。</a:t>
            </a:r>
            <a:endParaRPr lang="en-US" altLang="zh-CN" sz="18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50878" y="2121977"/>
            <a:ext cx="3067081" cy="1111490"/>
          </a:xfrm>
          <a:prstGeom prst="accentBorderCallout2">
            <a:avLst>
              <a:gd name="adj1" fmla="val 45205"/>
              <a:gd name="adj2" fmla="val -8333"/>
              <a:gd name="adj3" fmla="val 43245"/>
              <a:gd name="adj4" fmla="val -9887"/>
              <a:gd name="adj5" fmla="val 20219"/>
              <a:gd name="adj6" fmla="val -6087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批复文件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用户可以在“我的工作”中的已办中查看相应项目的批复文件。</a:t>
            </a:r>
            <a:endParaRPr lang="en-US" altLang="zh-CN" sz="1600" dirty="0" smtClean="0">
              <a:latin typeface="微软雅黑" pitchFamily="34" charset="-122"/>
              <a:ea typeface="微软雅黑" pitchFamily="34" charset="-122"/>
              <a:cs typeface="Arial" charset="0"/>
            </a:endParaRPr>
          </a:p>
        </p:txBody>
      </p:sp>
      <p:sp>
        <p:nvSpPr>
          <p:cNvPr id="14" name="线形标注 2(带边框和强调线) 13"/>
          <p:cNvSpPr/>
          <p:nvPr/>
        </p:nvSpPr>
        <p:spPr bwMode="gray">
          <a:xfrm flipH="1">
            <a:off x="342804" y="3551036"/>
            <a:ext cx="3067081" cy="1349667"/>
          </a:xfrm>
          <a:prstGeom prst="accentBorderCallout2">
            <a:avLst>
              <a:gd name="adj1" fmla="val 18750"/>
              <a:gd name="adj2" fmla="val -8333"/>
              <a:gd name="adj3" fmla="val 33561"/>
              <a:gd name="adj4" fmla="val -39425"/>
              <a:gd name="adj5" fmla="val 56011"/>
              <a:gd name="adj6" fmla="val -7782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pic>
        <p:nvPicPr>
          <p:cNvPr id="15" name="Picture 3"/>
          <p:cNvPicPr>
            <a:picLocks noChangeAspect="1" noChangeArrowheads="1"/>
          </p:cNvPicPr>
          <p:nvPr/>
        </p:nvPicPr>
        <p:blipFill>
          <a:blip r:embed="rId5" cstate="print"/>
          <a:srcRect/>
          <a:stretch>
            <a:fillRect/>
          </a:stretch>
        </p:blipFill>
        <p:spPr bwMode="auto">
          <a:xfrm flipV="1">
            <a:off x="3830948" y="2034004"/>
            <a:ext cx="6652523" cy="440919"/>
          </a:xfrm>
          <a:prstGeom prst="rect">
            <a:avLst/>
          </a:prstGeom>
          <a:noFill/>
          <a:ln w="9525">
            <a:noFill/>
            <a:miter lim="800000"/>
            <a:headEnd/>
            <a:tailEnd/>
          </a:ln>
        </p:spPr>
      </p:pic>
    </p:spTree>
    <p:extLst>
      <p:ext uri="{BB962C8B-B14F-4D97-AF65-F5344CB8AC3E}">
        <p14:creationId xmlns:p14="http://schemas.microsoft.com/office/powerpoint/2010/main" val="386934053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4" cstate="print"/>
          <a:srcRect/>
          <a:stretch>
            <a:fillRect/>
          </a:stretch>
        </p:blipFill>
        <p:spPr bwMode="auto">
          <a:xfrm>
            <a:off x="3872338" y="2183928"/>
            <a:ext cx="6611133" cy="2683901"/>
          </a:xfrm>
          <a:prstGeom prst="rect">
            <a:avLst/>
          </a:prstGeom>
          <a:noFill/>
          <a:ln w="9525">
            <a:noFill/>
            <a:miter lim="800000"/>
            <a:headEnd/>
            <a:tailEnd/>
          </a:ln>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35</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72921"/>
              <a:gd name="adj2" fmla="val -8333"/>
              <a:gd name="adj3" fmla="val 71661"/>
              <a:gd name="adj4" fmla="val -7951"/>
              <a:gd name="adj5" fmla="val 99942"/>
              <a:gd name="adj6" fmla="val -2891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提供对项目信息的查询，可通过项目类型、需求单编号等条件检索。</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操作人员点击项目设计栏目的“设计查询”进入设计查询页面。</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350878" y="3621847"/>
            <a:ext cx="3067081" cy="952706"/>
          </a:xfrm>
          <a:prstGeom prst="accentBorderCallout2">
            <a:avLst>
              <a:gd name="adj1" fmla="val 18750"/>
              <a:gd name="adj2" fmla="val -8333"/>
              <a:gd name="adj3" fmla="val 34427"/>
              <a:gd name="adj4" fmla="val -19572"/>
              <a:gd name="adj5" fmla="val 49614"/>
              <a:gd name="adj6" fmla="val -323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展示查询到的项目列表，可查看项目信息。</a:t>
            </a:r>
            <a:endParaRPr lang="en-US" altLang="zh-CN" sz="1600" dirty="0" smtClean="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rPr>
              <a:t>项目设计</a:t>
            </a:r>
            <a:r>
              <a:rPr lang="en-US" altLang="zh-CN" sz="2700" dirty="0" smtClean="0">
                <a:latin typeface="黑体" pitchFamily="49" charset="-122"/>
                <a:ea typeface="黑体" pitchFamily="49" charset="-122"/>
              </a:rPr>
              <a:t>—</a:t>
            </a:r>
            <a:r>
              <a:rPr lang="zh-CN" altLang="en-US" sz="2700" dirty="0" smtClean="0">
                <a:latin typeface="黑体" pitchFamily="49" charset="-122"/>
                <a:ea typeface="黑体" pitchFamily="49" charset="-122"/>
              </a:rPr>
              <a:t>设计查询</a:t>
            </a:r>
            <a:endParaRPr lang="zh-CN" altLang="en-US" sz="2700" dirty="0">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14790740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36</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37</a:t>
            </a:fld>
            <a:endParaRPr lang="zh-CN" altLang="en-US" dirty="0"/>
          </a:p>
        </p:txBody>
      </p:sp>
      <p:pic>
        <p:nvPicPr>
          <p:cNvPr id="4" name="Picture 2" descr="C:\Users\sunxun\Desktop\孙勋\流程图\6.省分公司项目实施管理流程.png"/>
          <p:cNvPicPr>
            <a:picLocks noChangeAspect="1" noChangeArrowheads="1"/>
          </p:cNvPicPr>
          <p:nvPr/>
        </p:nvPicPr>
        <p:blipFill>
          <a:blip r:embed="rId5" cstate="print">
            <a:extLst>
              <a:ext uri="{28A0092B-C50C-407E-A947-70E740481C1C}">
                <a14:useLocalDpi xmlns:a14="http://schemas.microsoft.com/office/drawing/2010/main" val="0"/>
              </a:ext>
            </a:extLst>
          </a:blip>
          <a:srcRect l="4839" t="31067" b="46502"/>
          <a:stretch>
            <a:fillRect/>
          </a:stretch>
        </p:blipFill>
        <p:spPr bwMode="auto">
          <a:xfrm>
            <a:off x="378348" y="3145494"/>
            <a:ext cx="9936704" cy="9527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6"/>
          <p:cNvSpPr txBox="1">
            <a:spLocks noChangeArrowheads="1"/>
          </p:cNvSpPr>
          <p:nvPr>
            <p:custDataLst>
              <p:tags r:id="rId1"/>
            </p:custDataLst>
          </p:nvPr>
        </p:nvSpPr>
        <p:spPr bwMode="auto">
          <a:xfrm>
            <a:off x="450606" y="1398867"/>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省</a:t>
            </a:r>
            <a:r>
              <a:rPr lang="zh-CN" altLang="en-US" sz="1800" dirty="0" smtClean="0">
                <a:latin typeface="微软雅黑" pitchFamily="34" charset="-122"/>
                <a:ea typeface="微软雅黑" pitchFamily="34" charset="-122"/>
                <a:cs typeface="Arial" charset="0"/>
              </a:rPr>
              <a:t>分公司项目实施管理流程</a:t>
            </a:r>
            <a:endParaRPr lang="en-US" altLang="zh-CN" sz="1800" dirty="0" smtClean="0">
              <a:latin typeface="微软雅黑" pitchFamily="34" charset="-122"/>
              <a:ea typeface="微软雅黑" pitchFamily="34" charset="-122"/>
              <a:cs typeface="Arial" charset="0"/>
            </a:endParaRPr>
          </a:p>
        </p:txBody>
      </p:sp>
      <p:sp>
        <p:nvSpPr>
          <p:cNvPr id="6" name="Rectangle 5"/>
          <p:cNvSpPr>
            <a:spLocks noChangeArrowheads="1"/>
          </p:cNvSpPr>
          <p:nvPr/>
        </p:nvSpPr>
        <p:spPr bwMode="auto">
          <a:xfrm>
            <a:off x="546767" y="1795828"/>
            <a:ext cx="9266511" cy="135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省公司建维项目经理指派服务商并委托地市现场管理，市公司建维项目经理接收委托，待监理服务商提交开工申请后进行审核。施工过程中，监理服务商定期上报施工进度情况，完工后提交完工申请提，项目经理审核并结束实施流程。</a:t>
            </a:r>
            <a:endParaRPr lang="en-US" altLang="zh-CN" sz="1800" dirty="0">
              <a:latin typeface="微软雅黑" panose="020B0503020204020204" pitchFamily="34" charset="-122"/>
              <a:ea typeface="微软雅黑" panose="020B0503020204020204" pitchFamily="34" charset="-122"/>
            </a:endParaRPr>
          </a:p>
        </p:txBody>
      </p:sp>
      <p:sp>
        <p:nvSpPr>
          <p:cNvPr id="8" name="TextBox 56"/>
          <p:cNvSpPr txBox="1">
            <a:spLocks noChangeArrowheads="1"/>
          </p:cNvSpPr>
          <p:nvPr>
            <p:custDataLst>
              <p:tags r:id="rId2"/>
            </p:custDataLst>
          </p:nvPr>
        </p:nvSpPr>
        <p:spPr bwMode="auto">
          <a:xfrm>
            <a:off x="450606" y="428067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市</a:t>
            </a:r>
            <a:r>
              <a:rPr lang="zh-CN" altLang="en-US" sz="1800" dirty="0" smtClean="0">
                <a:latin typeface="微软雅黑" pitchFamily="34" charset="-122"/>
                <a:ea typeface="微软雅黑" pitchFamily="34" charset="-122"/>
                <a:cs typeface="Arial" charset="0"/>
              </a:rPr>
              <a:t>分公司项目实施管理流程</a:t>
            </a:r>
            <a:endParaRPr lang="en-US" altLang="zh-CN" sz="1800" dirty="0" smtClean="0">
              <a:latin typeface="微软雅黑" pitchFamily="34" charset="-122"/>
              <a:ea typeface="微软雅黑" pitchFamily="34" charset="-122"/>
              <a:cs typeface="Arial" charset="0"/>
            </a:endParaRPr>
          </a:p>
        </p:txBody>
      </p:sp>
      <p:sp>
        <p:nvSpPr>
          <p:cNvPr id="9" name="Rectangle 5"/>
          <p:cNvSpPr>
            <a:spLocks noChangeArrowheads="1"/>
          </p:cNvSpPr>
          <p:nvPr/>
        </p:nvSpPr>
        <p:spPr bwMode="auto">
          <a:xfrm>
            <a:off x="546767" y="4728126"/>
            <a:ext cx="9266511" cy="135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市公司建维项目经理指派服务商，待监理服务商提交开工申请后进行审核。施工过程中，监理服务商定期上报施工进度情况，完工后提交完工申请提，项目经理审核并结束实施流程。</a:t>
            </a:r>
            <a:endParaRPr lang="en-US" altLang="zh-CN" sz="1800" dirty="0">
              <a:latin typeface="微软雅黑" panose="020B0503020204020204" pitchFamily="34" charset="-122"/>
              <a:ea typeface="微软雅黑" panose="020B0503020204020204" pitchFamily="34" charset="-122"/>
            </a:endParaRPr>
          </a:p>
        </p:txBody>
      </p:sp>
      <p:pic>
        <p:nvPicPr>
          <p:cNvPr id="10" name="Picture 2" descr="C:\Users\sunxun\Desktop\孙勋\流程图\7.市分公司项目实施流程.png"/>
          <p:cNvPicPr>
            <a:picLocks noChangeAspect="1" noChangeArrowheads="1"/>
          </p:cNvPicPr>
          <p:nvPr/>
        </p:nvPicPr>
        <p:blipFill>
          <a:blip r:embed="rId6" cstate="print">
            <a:extLst>
              <a:ext uri="{28A0092B-C50C-407E-A947-70E740481C1C}">
                <a14:useLocalDpi xmlns:a14="http://schemas.microsoft.com/office/drawing/2010/main" val="0"/>
              </a:ext>
            </a:extLst>
          </a:blip>
          <a:srcRect t="30463" b="46358"/>
          <a:stretch>
            <a:fillRect/>
          </a:stretch>
        </p:blipFill>
        <p:spPr bwMode="auto">
          <a:xfrm>
            <a:off x="378348" y="6003612"/>
            <a:ext cx="9859834" cy="103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2175" y="2351573"/>
            <a:ext cx="6921296" cy="452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实施查询</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38</a:t>
            </a:fld>
            <a:endParaRPr lang="zh-CN" altLang="en-US" dirty="0"/>
          </a:p>
        </p:txBody>
      </p:sp>
      <p:sp>
        <p:nvSpPr>
          <p:cNvPr id="5" name="线形标注 2(带边框和强调线) 4"/>
          <p:cNvSpPr/>
          <p:nvPr/>
        </p:nvSpPr>
        <p:spPr bwMode="gray">
          <a:xfrm flipH="1">
            <a:off x="174385" y="2510356"/>
            <a:ext cx="3067081" cy="1349668"/>
          </a:xfrm>
          <a:prstGeom prst="accentBorderCallout2">
            <a:avLst>
              <a:gd name="adj1" fmla="val 18750"/>
              <a:gd name="adj2" fmla="val -8333"/>
              <a:gd name="adj3" fmla="val 18750"/>
              <a:gd name="adj4" fmla="val -16667"/>
              <a:gd name="adj5" fmla="val 94236"/>
              <a:gd name="adj6" fmla="val -8750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提供对项目实施阶段信息的查询，项目实施阶段当前状态、项目类型等信息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操作人员点击“项目实施</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验收查询”菜单可以进入项目实施阶段的查询页面，在此页面可以通过不同查询条件的选择，查询出指定的项目，进行实施阶段详细信息的查询。</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174385" y="4177593"/>
            <a:ext cx="3067081" cy="1349668"/>
          </a:xfrm>
          <a:prstGeom prst="accentBorderCallout2">
            <a:avLst>
              <a:gd name="adj1" fmla="val 18750"/>
              <a:gd name="adj2" fmla="val -8333"/>
              <a:gd name="adj3" fmla="val 18750"/>
              <a:gd name="adj4" fmla="val -16667"/>
              <a:gd name="adj5" fmla="val 49625"/>
              <a:gd name="adj6" fmla="val -8847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根据不同的查询条件组合，对指定的项目进行筛选，单击项目名称可以查看项目实施阶段详细信息</a:t>
            </a:r>
            <a:endParaRPr lang="en-US" altLang="zh-CN" sz="16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93033527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3221" y="2272181"/>
            <a:ext cx="6416040" cy="42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39</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18750"/>
              <a:gd name="adj2" fmla="val -8333"/>
              <a:gd name="adj3" fmla="val 18750"/>
              <a:gd name="adj4" fmla="val -16667"/>
              <a:gd name="adj5" fmla="val 19316"/>
              <a:gd name="adj6" fmla="val -3617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操作人员单击指定项目名称时，进入到实施阶段详细信息的展示区域，可以在这里查看实施阶段的所有信息。</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542455"/>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50878" y="5130298"/>
            <a:ext cx="3067081" cy="873314"/>
          </a:xfrm>
          <a:prstGeom prst="accentBorderCallout2">
            <a:avLst>
              <a:gd name="adj1" fmla="val 18750"/>
              <a:gd name="adj2" fmla="val -8333"/>
              <a:gd name="adj3" fmla="val 18750"/>
              <a:gd name="adj4" fmla="val -16667"/>
              <a:gd name="adj5" fmla="val -168621"/>
              <a:gd name="adj6" fmla="val -4053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实际</a:t>
            </a:r>
            <a:r>
              <a:rPr lang="zh-CN" altLang="en-US" sz="1600" dirty="0" smtClean="0">
                <a:latin typeface="微软雅黑" pitchFamily="34" charset="-122"/>
                <a:ea typeface="微软雅黑" pitchFamily="34" charset="-122"/>
                <a:cs typeface="Arial" charset="0"/>
              </a:rPr>
              <a:t>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操作人员填写的实际开工时间和实际完工时间</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6241788"/>
            <a:ext cx="3067081" cy="873314"/>
          </a:xfrm>
          <a:prstGeom prst="accentBorderCallout2">
            <a:avLst>
              <a:gd name="adj1" fmla="val 18750"/>
              <a:gd name="adj2" fmla="val -8333"/>
              <a:gd name="adj3" fmla="val 18750"/>
              <a:gd name="adj4" fmla="val -16667"/>
              <a:gd name="adj5" fmla="val -248789"/>
              <a:gd name="adj6" fmla="val -4634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13"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详情查看</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8224461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10196" y="1044327"/>
            <a:ext cx="3888432" cy="504056"/>
          </a:xfrm>
          <a:prstGeom prst="rect">
            <a:avLst/>
          </a:prstGeom>
          <a:solidFill>
            <a:srgbClr val="D70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建设历程</a:t>
            </a:r>
            <a:endParaRPr lang="zh-CN" altLang="en-US" sz="2000" b="1" dirty="0">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1602284" y="6012879"/>
            <a:ext cx="8352928"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602284" y="1692399"/>
            <a:ext cx="0" cy="432048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549692" y="5485844"/>
            <a:ext cx="811039" cy="369332"/>
          </a:xfrm>
          <a:prstGeom prst="rect">
            <a:avLst/>
          </a:prstGeom>
          <a:noFill/>
        </p:spPr>
        <p:txBody>
          <a:bodyPr wrap="square" rtlCol="0">
            <a:spAutoFit/>
          </a:bodyPr>
          <a:lstStyle/>
          <a:p>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954212" y="1622231"/>
            <a:ext cx="811039"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功能</a:t>
            </a:r>
          </a:p>
        </p:txBody>
      </p:sp>
      <p:grpSp>
        <p:nvGrpSpPr>
          <p:cNvPr id="18" name="组合 17"/>
          <p:cNvGrpSpPr/>
          <p:nvPr/>
        </p:nvGrpSpPr>
        <p:grpSpPr>
          <a:xfrm>
            <a:off x="2389911" y="1706086"/>
            <a:ext cx="6629197" cy="3802737"/>
            <a:chOff x="2245895" y="1044326"/>
            <a:chExt cx="7061245" cy="4361863"/>
          </a:xfrm>
        </p:grpSpPr>
        <p:sp>
          <p:nvSpPr>
            <p:cNvPr id="13" name="任意多边形 12"/>
            <p:cNvSpPr/>
            <p:nvPr/>
          </p:nvSpPr>
          <p:spPr>
            <a:xfrm>
              <a:off x="2245895" y="1315453"/>
              <a:ext cx="6849979" cy="4090736"/>
            </a:xfrm>
            <a:custGeom>
              <a:avLst/>
              <a:gdLst>
                <a:gd name="connsiteX0" fmla="*/ 0 w 6849979"/>
                <a:gd name="connsiteY0" fmla="*/ 4090736 h 4090736"/>
                <a:gd name="connsiteX1" fmla="*/ 1844842 w 6849979"/>
                <a:gd name="connsiteY1" fmla="*/ 3785936 h 4090736"/>
                <a:gd name="connsiteX2" fmla="*/ 4154905 w 6849979"/>
                <a:gd name="connsiteY2" fmla="*/ 2534652 h 4090736"/>
                <a:gd name="connsiteX3" fmla="*/ 5422231 w 6849979"/>
                <a:gd name="connsiteY3" fmla="*/ 1491915 h 4090736"/>
                <a:gd name="connsiteX4" fmla="*/ 6849979 w 6849979"/>
                <a:gd name="connsiteY4" fmla="*/ 0 h 409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979" h="4090736">
                  <a:moveTo>
                    <a:pt x="0" y="4090736"/>
                  </a:moveTo>
                  <a:cubicBezTo>
                    <a:pt x="576179" y="4068009"/>
                    <a:pt x="1152358" y="4045283"/>
                    <a:pt x="1844842" y="3785936"/>
                  </a:cubicBezTo>
                  <a:cubicBezTo>
                    <a:pt x="2537326" y="3526589"/>
                    <a:pt x="3558674" y="2916989"/>
                    <a:pt x="4154905" y="2534652"/>
                  </a:cubicBezTo>
                  <a:cubicBezTo>
                    <a:pt x="4751137" y="2152315"/>
                    <a:pt x="4973052" y="1914357"/>
                    <a:pt x="5422231" y="1491915"/>
                  </a:cubicBezTo>
                  <a:cubicBezTo>
                    <a:pt x="5871410" y="1069473"/>
                    <a:pt x="6360694" y="534736"/>
                    <a:pt x="6849979" y="0"/>
                  </a:cubicBezTo>
                </a:path>
              </a:pathLst>
            </a:custGeom>
            <a:noFill/>
            <a:ln>
              <a:solidFill>
                <a:srgbClr val="D70C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3" idx="4"/>
            </p:cNvCxnSpPr>
            <p:nvPr/>
          </p:nvCxnSpPr>
          <p:spPr>
            <a:xfrm flipV="1">
              <a:off x="9095874" y="1044326"/>
              <a:ext cx="211266" cy="271127"/>
            </a:xfrm>
            <a:prstGeom prst="straightConnector1">
              <a:avLst/>
            </a:prstGeom>
            <a:ln w="25400">
              <a:solidFill>
                <a:srgbClr val="D70C18"/>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1890316" y="5855176"/>
            <a:ext cx="0" cy="157703"/>
          </a:xfrm>
          <a:prstGeom prst="line">
            <a:avLst/>
          </a:prstGeom>
          <a:ln w="25400">
            <a:solidFill>
              <a:srgbClr val="4F81BD"/>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54612" y="5868863"/>
            <a:ext cx="0" cy="157703"/>
          </a:xfrm>
          <a:prstGeom prst="line">
            <a:avLst/>
          </a:prstGeom>
          <a:ln w="25400">
            <a:solidFill>
              <a:srgbClr val="4F81BD"/>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27020" y="5855176"/>
            <a:ext cx="0" cy="157703"/>
          </a:xfrm>
          <a:prstGeom prst="line">
            <a:avLst/>
          </a:prstGeom>
          <a:ln w="25400">
            <a:solidFill>
              <a:srgbClr val="4F81B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78872" y="6117498"/>
            <a:ext cx="1103532" cy="369332"/>
          </a:xfrm>
          <a:prstGeom prst="rect">
            <a:avLst/>
          </a:prstGeom>
          <a:noFill/>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2014.12</a:t>
            </a:r>
            <a:endParaRPr lang="zh-CN" altLang="en-US" sz="18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4194572" y="6102941"/>
            <a:ext cx="811039" cy="369332"/>
          </a:xfrm>
          <a:prstGeom prst="rect">
            <a:avLst/>
          </a:prstGeom>
          <a:noFill/>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2015</a:t>
            </a:r>
            <a:endParaRPr lang="zh-CN" altLang="en-US" sz="18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866980" y="6084887"/>
            <a:ext cx="811039" cy="369332"/>
          </a:xfrm>
          <a:prstGeom prst="rect">
            <a:avLst/>
          </a:prstGeom>
          <a:noFill/>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2016</a:t>
            </a:r>
            <a:endParaRPr lang="zh-CN" altLang="en-US" sz="1800" dirty="0">
              <a:latin typeface="微软雅黑" panose="020B0503020204020204" pitchFamily="34" charset="-122"/>
              <a:ea typeface="微软雅黑" panose="020B0503020204020204" pitchFamily="34" charset="-122"/>
            </a:endParaRPr>
          </a:p>
        </p:txBody>
      </p:sp>
      <p:sp>
        <p:nvSpPr>
          <p:cNvPr id="27" name="等腰三角形 26"/>
          <p:cNvSpPr/>
          <p:nvPr/>
        </p:nvSpPr>
        <p:spPr>
          <a:xfrm>
            <a:off x="2322364" y="5220791"/>
            <a:ext cx="148477" cy="320642"/>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a:off x="5340966" y="4356695"/>
            <a:ext cx="148477" cy="320642"/>
          </a:xfrm>
          <a:prstGeom prst="triangle">
            <a:avLst/>
          </a:prstGeom>
          <a:solidFill>
            <a:srgbClr val="D70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6570836" y="3620310"/>
            <a:ext cx="148477" cy="320642"/>
          </a:xfrm>
          <a:prstGeom prst="triangle">
            <a:avLst/>
          </a:prstGeom>
          <a:solidFill>
            <a:srgbClr val="D70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602284" y="4644727"/>
            <a:ext cx="1337163"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2014</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月项目管理应急系统项目启动</a:t>
            </a:r>
            <a:endParaRPr lang="zh-CN" altLang="en-US" sz="14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3834532" y="4212679"/>
            <a:ext cx="1080119"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2015</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日应急系统上线</a:t>
            </a:r>
            <a:endParaRPr lang="zh-CN" altLang="en-US" sz="1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4554612" y="3618031"/>
            <a:ext cx="1296144"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2015</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月</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项目管理系统</a:t>
            </a:r>
            <a:r>
              <a:rPr lang="en-US" altLang="zh-CN" sz="1400" dirty="0" smtClean="0">
                <a:latin typeface="微软雅黑" panose="020B0503020204020204" pitchFamily="34" charset="-122"/>
                <a:ea typeface="微软雅黑" panose="020B0503020204020204" pitchFamily="34" charset="-122"/>
              </a:rPr>
              <a:t>PMS</a:t>
            </a:r>
            <a:r>
              <a:rPr lang="zh-CN" altLang="en-US" sz="1400" dirty="0" smtClean="0">
                <a:latin typeface="微软雅黑" panose="020B0503020204020204" pitchFamily="34" charset="-122"/>
                <a:ea typeface="微软雅黑" panose="020B0503020204020204" pitchFamily="34" charset="-122"/>
              </a:rPr>
              <a:t>需求确认</a:t>
            </a:r>
            <a:endParaRPr lang="zh-CN" altLang="en-US" sz="14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2754412" y="4356695"/>
            <a:ext cx="1193147"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2014</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月</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完成系统需求设计</a:t>
            </a:r>
            <a:endParaRPr lang="zh-CN" altLang="en-US" sz="1400" dirty="0">
              <a:latin typeface="微软雅黑" panose="020B0503020204020204" pitchFamily="34" charset="-122"/>
              <a:ea typeface="微软雅黑" panose="020B0503020204020204" pitchFamily="34" charset="-122"/>
            </a:endParaRPr>
          </a:p>
        </p:txBody>
      </p:sp>
      <p:sp>
        <p:nvSpPr>
          <p:cNvPr id="35" name="等腰三角形 34"/>
          <p:cNvSpPr/>
          <p:nvPr/>
        </p:nvSpPr>
        <p:spPr>
          <a:xfrm>
            <a:off x="4366300" y="4844830"/>
            <a:ext cx="148477" cy="320642"/>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5915380" y="3980869"/>
            <a:ext cx="148477" cy="320642"/>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922764" y="2916535"/>
            <a:ext cx="936104"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2015</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9</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PMS</a:t>
            </a:r>
            <a:r>
              <a:rPr lang="zh-CN" altLang="en-US" sz="1400" dirty="0" smtClean="0">
                <a:latin typeface="微软雅黑" panose="020B0503020204020204" pitchFamily="34" charset="-122"/>
                <a:ea typeface="微软雅黑" panose="020B0503020204020204" pitchFamily="34" charset="-122"/>
              </a:rPr>
              <a:t>二期上线</a:t>
            </a:r>
            <a:endParaRPr lang="zh-CN" altLang="en-US" sz="14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V="1">
            <a:off x="1608018" y="4658703"/>
            <a:ext cx="3810690" cy="1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78872" y="3850164"/>
            <a:ext cx="5066203" cy="4482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645073" y="3882586"/>
            <a:ext cx="0" cy="213624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94782" y="4644039"/>
            <a:ext cx="20422" cy="13688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标题 2"/>
          <p:cNvSpPr txBox="1">
            <a:spLocks/>
          </p:cNvSpPr>
          <p:nvPr/>
        </p:nvSpPr>
        <p:spPr>
          <a:xfrm>
            <a:off x="300038" y="274638"/>
            <a:ext cx="7486650" cy="511175"/>
          </a:xfrm>
          <a:prstGeom prst="rect">
            <a:avLst/>
          </a:prstGeom>
        </p:spPr>
        <p:txBody>
          <a:bodyPr/>
          <a:lstStyle/>
          <a:p>
            <a:pPr eaLnBrk="0" hangingPunct="0">
              <a:defRPr/>
            </a:pPr>
            <a:r>
              <a:rPr lang="zh-CN" altLang="en-US" sz="2800" dirty="0">
                <a:latin typeface="微软雅黑" panose="020B0503020204020204" pitchFamily="34" charset="-122"/>
                <a:ea typeface="微软雅黑" panose="020B0503020204020204" pitchFamily="34" charset="-122"/>
                <a:cs typeface="Arial Unicode MS" panose="020B0604020202020204" pitchFamily="34" charset="-122"/>
              </a:rPr>
              <a:t>一</a:t>
            </a:r>
            <a:r>
              <a:rPr kumimoji="0" lang="zh-CN" altLang="en-US" sz="2800" b="0" dirty="0" smtClean="0">
                <a:latin typeface="微软雅黑" panose="020B0503020204020204" pitchFamily="34" charset="-122"/>
                <a:ea typeface="微软雅黑" panose="020B0503020204020204" pitchFamily="34" charset="-122"/>
                <a:cs typeface="Arial Unicode MS" panose="020B0604020202020204" pitchFamily="34" charset="-122"/>
              </a:rPr>
              <a:t>、系统总体情况介绍</a:t>
            </a:r>
            <a:endParaRPr lang="zh-CN" altLang="en-US" sz="2800" b="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0" name="等腰三角形 39"/>
          <p:cNvSpPr/>
          <p:nvPr/>
        </p:nvSpPr>
        <p:spPr>
          <a:xfrm>
            <a:off x="7214447" y="3060551"/>
            <a:ext cx="148477" cy="320642"/>
          </a:xfrm>
          <a:prstGeom prst="triangle">
            <a:avLst/>
          </a:prstGeom>
          <a:solidFill>
            <a:srgbClr val="D70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7290916" y="3428016"/>
            <a:ext cx="0" cy="258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562724" y="4356695"/>
            <a:ext cx="1155051"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2015</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4</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日</a:t>
            </a:r>
            <a:r>
              <a:rPr lang="en-US" altLang="zh-CN" sz="1400" dirty="0" smtClean="0">
                <a:latin typeface="微软雅黑" panose="020B0503020204020204" pitchFamily="34" charset="-122"/>
                <a:ea typeface="微软雅黑" panose="020B0503020204020204" pitchFamily="34" charset="-122"/>
              </a:rPr>
              <a:t>PMS</a:t>
            </a:r>
            <a:r>
              <a:rPr lang="zh-CN" altLang="en-US" sz="1400" dirty="0" smtClean="0">
                <a:latin typeface="微软雅黑" panose="020B0503020204020204" pitchFamily="34" charset="-122"/>
                <a:ea typeface="微软雅黑" panose="020B0503020204020204" pitchFamily="34" charset="-122"/>
              </a:rPr>
              <a:t>系统上线</a:t>
            </a:r>
            <a:endParaRPr lang="zh-CN" altLang="en-US" sz="1400" dirty="0">
              <a:latin typeface="微软雅黑" panose="020B0503020204020204" pitchFamily="34" charset="-122"/>
              <a:ea typeface="微软雅黑" panose="020B0503020204020204" pitchFamily="34" charset="-122"/>
            </a:endParaRPr>
          </a:p>
        </p:txBody>
      </p:sp>
      <p:sp>
        <p:nvSpPr>
          <p:cNvPr id="47" name="等腰三角形 46"/>
          <p:cNvSpPr/>
          <p:nvPr/>
        </p:nvSpPr>
        <p:spPr>
          <a:xfrm>
            <a:off x="2970436" y="5148783"/>
            <a:ext cx="148477" cy="320642"/>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2835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2175" y="2351573"/>
            <a:ext cx="6921296" cy="452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40</a:t>
            </a:fld>
            <a:endParaRPr lang="zh-CN" altLang="en-US" dirty="0"/>
          </a:p>
        </p:txBody>
      </p:sp>
      <p:sp>
        <p:nvSpPr>
          <p:cNvPr id="5" name="线形标注 2(带边框和强调线) 4"/>
          <p:cNvSpPr/>
          <p:nvPr/>
        </p:nvSpPr>
        <p:spPr bwMode="gray">
          <a:xfrm flipH="1">
            <a:off x="174385" y="2510356"/>
            <a:ext cx="3067081" cy="1349668"/>
          </a:xfrm>
          <a:prstGeom prst="accentBorderCallout2">
            <a:avLst>
              <a:gd name="adj1" fmla="val 18750"/>
              <a:gd name="adj2" fmla="val -8333"/>
              <a:gd name="adj3" fmla="val 18750"/>
              <a:gd name="adj4" fmla="val -16667"/>
              <a:gd name="adj5" fmla="val 94236"/>
              <a:gd name="adj6" fmla="val -8750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提供对待处理的项目信息的查询，可查看项目不同阶段当前状态、项目类型等信息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操作人员在“我的工作</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我的待办”菜单中，单击处于市分委托阶段的项目，进行项目实施阶段信息的编制。</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174385" y="4177593"/>
            <a:ext cx="3067081" cy="1349668"/>
          </a:xfrm>
          <a:prstGeom prst="accentBorderCallout2">
            <a:avLst>
              <a:gd name="adj1" fmla="val 18750"/>
              <a:gd name="adj2" fmla="val -8333"/>
              <a:gd name="adj3" fmla="val 18750"/>
              <a:gd name="adj4" fmla="val -16667"/>
              <a:gd name="adj5" fmla="val 49625"/>
              <a:gd name="adj6" fmla="val -8847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根据不同的查询条件组合，对指定的项目进行筛选，单击项目名称可以查看项目实施阶段详细信息</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实施委托（</a:t>
            </a:r>
            <a:r>
              <a:rPr lang="en-US" altLang="zh-CN" sz="3200" dirty="0" smtClean="0">
                <a:latin typeface="微软雅黑" pitchFamily="34" charset="-122"/>
                <a:ea typeface="微软雅黑" pitchFamily="34" charset="-122"/>
                <a:cs typeface="Arial" charset="0"/>
              </a:rPr>
              <a:t>1</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59915648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3221" y="2192788"/>
            <a:ext cx="6416040" cy="476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41</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18750"/>
              <a:gd name="adj2" fmla="val -8333"/>
              <a:gd name="adj3" fmla="val 18750"/>
              <a:gd name="adj4" fmla="val -16667"/>
              <a:gd name="adj5" fmla="val 13017"/>
              <a:gd name="adj6" fmla="val -3569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操作人员单击指定项目名称时，进入到实施阶段详细信息的展示区域，可以在这里查看项目基本信息，填写实施阶段的</a:t>
            </a:r>
            <a:r>
              <a:rPr lang="zh-CN" altLang="en-US" sz="1800" dirty="0">
                <a:latin typeface="微软雅黑" pitchFamily="34" charset="-122"/>
                <a:ea typeface="微软雅黑" pitchFamily="34" charset="-122"/>
                <a:cs typeface="Arial" charset="0"/>
              </a:rPr>
              <a:t>相关</a:t>
            </a:r>
            <a:r>
              <a:rPr lang="zh-CN" altLang="en-US" sz="1800" dirty="0" smtClean="0">
                <a:latin typeface="微软雅黑" pitchFamily="34" charset="-122"/>
                <a:ea typeface="微软雅黑" pitchFamily="34" charset="-122"/>
                <a:cs typeface="Arial" charset="0"/>
              </a:rPr>
              <a:t>信息。</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542455"/>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5050906"/>
            <a:ext cx="3067081" cy="873314"/>
          </a:xfrm>
          <a:prstGeom prst="accentBorderCallout2">
            <a:avLst>
              <a:gd name="adj1" fmla="val 18750"/>
              <a:gd name="adj2" fmla="val -8333"/>
              <a:gd name="adj3" fmla="val 18750"/>
              <a:gd name="adj4" fmla="val -16667"/>
              <a:gd name="adj5" fmla="val -102883"/>
              <a:gd name="adj6" fmla="val -20614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342804" y="6162396"/>
            <a:ext cx="3067081" cy="1190882"/>
          </a:xfrm>
          <a:prstGeom prst="accentBorderCallout2">
            <a:avLst>
              <a:gd name="adj1" fmla="val 18750"/>
              <a:gd name="adj2" fmla="val -8333"/>
              <a:gd name="adj3" fmla="val 18750"/>
              <a:gd name="adj4" fmla="val -16667"/>
              <a:gd name="adj5" fmla="val -38422"/>
              <a:gd name="adj6" fmla="val -21195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1"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实施委托（</a:t>
            </a:r>
            <a:r>
              <a:rPr lang="en-US" altLang="zh-CN" sz="3200" dirty="0" smtClean="0">
                <a:latin typeface="微软雅黑" pitchFamily="34" charset="-122"/>
                <a:ea typeface="微软雅黑" pitchFamily="34" charset="-122"/>
                <a:cs typeface="Arial" charset="0"/>
              </a:rPr>
              <a:t>2</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8060997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3221" y="2192788"/>
            <a:ext cx="6416040" cy="476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42</a:t>
            </a:fld>
            <a:endParaRPr lang="zh-CN" altLang="en-US" dirty="0"/>
          </a:p>
        </p:txBody>
      </p:sp>
      <p:sp>
        <p:nvSpPr>
          <p:cNvPr id="7"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指派监理商</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和</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指派施工商</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按钮，选择指定的监理商、施工商</a:t>
            </a:r>
            <a:endParaRPr lang="en-US" altLang="zh-CN" sz="18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4177592"/>
            <a:ext cx="3067081" cy="1429059"/>
          </a:xfrm>
          <a:prstGeom prst="accentBorderCallout2">
            <a:avLst>
              <a:gd name="adj1" fmla="val 18750"/>
              <a:gd name="adj2" fmla="val -8333"/>
              <a:gd name="adj3" fmla="val 18750"/>
              <a:gd name="adj4" fmla="val -16667"/>
              <a:gd name="adj5" fmla="val 65469"/>
              <a:gd name="adj6" fmla="val -5167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a:latin typeface="微软雅黑" pitchFamily="34" charset="-122"/>
                <a:ea typeface="微软雅黑" pitchFamily="34" charset="-122"/>
                <a:cs typeface="Arial" charset="0"/>
              </a:rPr>
              <a:t>勾</a:t>
            </a:r>
            <a:r>
              <a:rPr lang="zh-CN" altLang="en-US" sz="1600" dirty="0" smtClean="0">
                <a:latin typeface="微软雅黑" pitchFamily="34" charset="-122"/>
                <a:ea typeface="微软雅黑" pitchFamily="34" charset="-122"/>
                <a:cs typeface="Arial" charset="0"/>
              </a:rPr>
              <a:t>选指派的服务商，勾选并点击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确定</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按钮进行指派操作（监理商只能选择一个；施工商可以选择多个）</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09919" y="2430965"/>
            <a:ext cx="3067081" cy="1349668"/>
          </a:xfrm>
          <a:prstGeom prst="accentBorderCallout2">
            <a:avLst>
              <a:gd name="adj1" fmla="val 18750"/>
              <a:gd name="adj2" fmla="val -8333"/>
              <a:gd name="adj3" fmla="val 18750"/>
              <a:gd name="adj4" fmla="val -16667"/>
              <a:gd name="adj5" fmla="val 56887"/>
              <a:gd name="adj6" fmla="val -6668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提供对待选择的服务商信息的查询，可查看服务商联系人、联系电话等信息</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实施委托（</a:t>
            </a:r>
            <a:r>
              <a:rPr lang="en-US" altLang="zh-CN" sz="3200" dirty="0" smtClean="0">
                <a:latin typeface="微软雅黑" pitchFamily="34" charset="-122"/>
                <a:ea typeface="微软雅黑" pitchFamily="34" charset="-122"/>
                <a:cs typeface="Arial" charset="0"/>
              </a:rPr>
              <a:t>3</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40477411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3221" y="2272182"/>
            <a:ext cx="6416040" cy="46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43</a:t>
            </a:fld>
            <a:endParaRPr lang="zh-CN" altLang="en-US" dirty="0"/>
          </a:p>
        </p:txBody>
      </p:sp>
      <p:sp>
        <p:nvSpPr>
          <p:cNvPr id="7"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上传附件</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按钮，可以上传该阶段需要提供的文档。</a:t>
            </a:r>
            <a:endParaRPr lang="en-US" altLang="zh-CN" sz="18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4018808"/>
            <a:ext cx="3067081" cy="1429059"/>
          </a:xfrm>
          <a:prstGeom prst="accentBorderCallout2">
            <a:avLst>
              <a:gd name="adj1" fmla="val 18750"/>
              <a:gd name="adj2" fmla="val -8333"/>
              <a:gd name="adj3" fmla="val 18750"/>
              <a:gd name="adj4" fmla="val -16667"/>
              <a:gd name="adj5" fmla="val -6059"/>
              <a:gd name="adj6" fmla="val -9089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选择附件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操作人员选择“上传类型”，点击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浏览</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按钮选择想要上传附件的路径，点击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按钮进行上传操作</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09919" y="2430966"/>
            <a:ext cx="3067081" cy="1190882"/>
          </a:xfrm>
          <a:prstGeom prst="accentBorderCallout2">
            <a:avLst>
              <a:gd name="adj1" fmla="val 18750"/>
              <a:gd name="adj2" fmla="val -8333"/>
              <a:gd name="adj3" fmla="val 18750"/>
              <a:gd name="adj4" fmla="val -16667"/>
              <a:gd name="adj5" fmla="val 267285"/>
              <a:gd name="adj6" fmla="val -21873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实施委托（</a:t>
            </a:r>
            <a:r>
              <a:rPr lang="en-US" altLang="zh-CN" sz="3200" dirty="0" smtClean="0">
                <a:latin typeface="微软雅黑" pitchFamily="34" charset="-122"/>
                <a:ea typeface="微软雅黑" pitchFamily="34" charset="-122"/>
                <a:cs typeface="Arial" charset="0"/>
              </a:rPr>
              <a:t>4</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4552331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478224"/>
            <a:ext cx="6416040" cy="439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44</a:t>
            </a:fld>
            <a:endParaRPr lang="zh-CN" altLang="en-US" dirty="0"/>
          </a:p>
        </p:txBody>
      </p:sp>
      <p:sp>
        <p:nvSpPr>
          <p:cNvPr id="7"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按钮，对当前项目进行流转。</a:t>
            </a:r>
            <a:endParaRPr lang="en-US" altLang="zh-CN" sz="18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4018808"/>
            <a:ext cx="3067081" cy="1429059"/>
          </a:xfrm>
          <a:prstGeom prst="accentBorderCallout2">
            <a:avLst>
              <a:gd name="adj1" fmla="val 18750"/>
              <a:gd name="adj2" fmla="val -8333"/>
              <a:gd name="adj3" fmla="val 18750"/>
              <a:gd name="adj4" fmla="val -16667"/>
              <a:gd name="adj5" fmla="val -32515"/>
              <a:gd name="adj6" fmla="val -10057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09919" y="2430966"/>
            <a:ext cx="3067081" cy="1190882"/>
          </a:xfrm>
          <a:prstGeom prst="accentBorderCallout2">
            <a:avLst>
              <a:gd name="adj1" fmla="val 18750"/>
              <a:gd name="adj2" fmla="val -8333"/>
              <a:gd name="adj3" fmla="val 18750"/>
              <a:gd name="adj4" fmla="val -16667"/>
              <a:gd name="adj5" fmla="val 363700"/>
              <a:gd name="adj6" fmla="val -11123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下一步</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下一步</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按钮，对当项目进行流转，提交到委托接受节点</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实施委托（</a:t>
            </a:r>
            <a:r>
              <a:rPr lang="en-US" altLang="zh-CN" sz="3200" dirty="0" smtClean="0">
                <a:latin typeface="微软雅黑" pitchFamily="34" charset="-122"/>
                <a:ea typeface="微软雅黑" pitchFamily="34" charset="-122"/>
                <a:cs typeface="Arial" charset="0"/>
              </a:rPr>
              <a:t>5</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27522273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192788"/>
            <a:ext cx="6416040" cy="484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45</a:t>
            </a:fld>
            <a:endParaRPr lang="zh-CN" altLang="en-US" dirty="0"/>
          </a:p>
        </p:txBody>
      </p:sp>
      <p:sp>
        <p:nvSpPr>
          <p:cNvPr id="7" name="TextBox 56"/>
          <p:cNvSpPr txBox="1">
            <a:spLocks noChangeArrowheads="1"/>
          </p:cNvSpPr>
          <p:nvPr>
            <p:custDataLst>
              <p:tags r:id="rId1"/>
            </p:custDataLst>
          </p:nvPr>
        </p:nvSpPr>
        <p:spPr bwMode="auto">
          <a:xfrm>
            <a:off x="282188" y="1230478"/>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操作人员在当前“委托接受”节点，通过点击待办工作进行当前阶段信息的查看并上传当前阶段的附件文档</a:t>
            </a:r>
            <a:r>
              <a:rPr lang="zh-CN" altLang="en-US" sz="1800" dirty="0" smtClean="0">
                <a:latin typeface="微软雅黑" pitchFamily="34" charset="-122"/>
                <a:ea typeface="微软雅黑" pitchFamily="34" charset="-122"/>
                <a:cs typeface="Arial" charset="0"/>
              </a:rPr>
              <a:t>，点击</a:t>
            </a:r>
            <a:r>
              <a:rPr lang="en-US" altLang="zh-CN" sz="1800" dirty="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下一步</a:t>
            </a:r>
            <a:r>
              <a:rPr lang="en-US" altLang="zh-CN" sz="1800" dirty="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按钮把项目流转至“开工准备”节点。</a:t>
            </a:r>
            <a:endParaRPr lang="en-US" altLang="zh-CN" sz="1800" dirty="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2192788"/>
            <a:ext cx="3067081" cy="1111490"/>
          </a:xfrm>
          <a:prstGeom prst="accentBorderCallout2">
            <a:avLst>
              <a:gd name="adj1" fmla="val 18750"/>
              <a:gd name="adj2" fmla="val -8333"/>
              <a:gd name="adj3" fmla="val 18750"/>
              <a:gd name="adj4" fmla="val -16667"/>
              <a:gd name="adj5" fmla="val 14277"/>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50878" y="3542455"/>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42804" y="5050906"/>
            <a:ext cx="3067081" cy="873314"/>
          </a:xfrm>
          <a:prstGeom prst="accentBorderCallout2">
            <a:avLst>
              <a:gd name="adj1" fmla="val 18750"/>
              <a:gd name="adj2" fmla="val -8333"/>
              <a:gd name="adj3" fmla="val 18750"/>
              <a:gd name="adj4" fmla="val -16667"/>
              <a:gd name="adj5" fmla="val -152588"/>
              <a:gd name="adj6" fmla="val -4392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342804" y="6162396"/>
            <a:ext cx="3067081" cy="1190882"/>
          </a:xfrm>
          <a:prstGeom prst="accentBorderCallout2">
            <a:avLst>
              <a:gd name="adj1" fmla="val 18750"/>
              <a:gd name="adj2" fmla="val -8333"/>
              <a:gd name="adj3" fmla="val 18750"/>
              <a:gd name="adj4" fmla="val -16667"/>
              <a:gd name="adj5" fmla="val -41949"/>
              <a:gd name="adj6" fmla="val -21437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1"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委托接受</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8571420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192789"/>
            <a:ext cx="6416040" cy="444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46</a:t>
            </a:fld>
            <a:endParaRPr lang="zh-CN" altLang="en-US" dirty="0"/>
          </a:p>
        </p:txBody>
      </p:sp>
      <p:sp>
        <p:nvSpPr>
          <p:cNvPr id="7" name="TextBox 56"/>
          <p:cNvSpPr txBox="1">
            <a:spLocks noChangeArrowheads="1"/>
          </p:cNvSpPr>
          <p:nvPr>
            <p:custDataLst>
              <p:tags r:id="rId1"/>
            </p:custDataLst>
          </p:nvPr>
        </p:nvSpPr>
        <p:spPr bwMode="auto">
          <a:xfrm>
            <a:off x="282188" y="1309871"/>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监理商的操作人员在当前“开工准备”节点，通过点击待办工作进行当前阶段信息的查看并上传当前阶段的附件文档，点击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按钮把项目流转至“开工审核”节点。</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2192788"/>
            <a:ext cx="3067081" cy="1111490"/>
          </a:xfrm>
          <a:prstGeom prst="accentBorderCallout2">
            <a:avLst>
              <a:gd name="adj1" fmla="val 18750"/>
              <a:gd name="adj2" fmla="val -8333"/>
              <a:gd name="adj3" fmla="val 18750"/>
              <a:gd name="adj4" fmla="val -16667"/>
              <a:gd name="adj5" fmla="val 14277"/>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42804" y="3621847"/>
            <a:ext cx="3067081" cy="873314"/>
          </a:xfrm>
          <a:prstGeom prst="accentBorderCallout2">
            <a:avLst>
              <a:gd name="adj1" fmla="val 18750"/>
              <a:gd name="adj2" fmla="val -8333"/>
              <a:gd name="adj3" fmla="val 18750"/>
              <a:gd name="adj4" fmla="val -16667"/>
              <a:gd name="adj5" fmla="val -54783"/>
              <a:gd name="adj6" fmla="val -415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4892122"/>
            <a:ext cx="3067081" cy="1190882"/>
          </a:xfrm>
          <a:prstGeom prst="accentBorderCallout2">
            <a:avLst>
              <a:gd name="adj1" fmla="val 18750"/>
              <a:gd name="adj2" fmla="val -8333"/>
              <a:gd name="adj3" fmla="val 18750"/>
              <a:gd name="adj4" fmla="val -16667"/>
              <a:gd name="adj5" fmla="val -16082"/>
              <a:gd name="adj6" fmla="val -215828"/>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9"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开工准备</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4562826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431" y="1954613"/>
            <a:ext cx="6416040" cy="476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47</a:t>
            </a:fld>
            <a:endParaRPr lang="zh-CN" altLang="en-US" dirty="0"/>
          </a:p>
        </p:txBody>
      </p:sp>
      <p:sp>
        <p:nvSpPr>
          <p:cNvPr id="7" name="TextBox 56"/>
          <p:cNvSpPr txBox="1">
            <a:spLocks noChangeArrowheads="1"/>
          </p:cNvSpPr>
          <p:nvPr>
            <p:custDataLst>
              <p:tags r:id="rId1"/>
            </p:custDataLst>
          </p:nvPr>
        </p:nvSpPr>
        <p:spPr bwMode="auto">
          <a:xfrm>
            <a:off x="282188" y="1081299"/>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操作人员在当前“开工审核”节点，通过点击待办工作进行当前阶段信息的查看并填写“实际开工时间”、上传当前阶段的附件文档，点击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按钮把项目流转至“</a:t>
            </a:r>
            <a:r>
              <a:rPr lang="zh-CN" altLang="en-US" sz="1800" dirty="0">
                <a:latin typeface="微软雅黑" pitchFamily="34" charset="-122"/>
                <a:ea typeface="微软雅黑" pitchFamily="34" charset="-122"/>
                <a:cs typeface="Arial" charset="0"/>
              </a:rPr>
              <a:t>施工进度</a:t>
            </a:r>
            <a:r>
              <a:rPr lang="zh-CN" altLang="en-US" sz="1800" dirty="0" smtClean="0">
                <a:latin typeface="微软雅黑" pitchFamily="34" charset="-122"/>
                <a:ea typeface="微软雅黑" pitchFamily="34" charset="-122"/>
                <a:cs typeface="Arial" charset="0"/>
              </a:rPr>
              <a:t>”节点。</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78348" y="1954613"/>
            <a:ext cx="3067081" cy="1029649"/>
          </a:xfrm>
          <a:prstGeom prst="accentBorderCallout2">
            <a:avLst>
              <a:gd name="adj1" fmla="val 18750"/>
              <a:gd name="adj2" fmla="val -8333"/>
              <a:gd name="adj3" fmla="val 18750"/>
              <a:gd name="adj4" fmla="val -16667"/>
              <a:gd name="adj5" fmla="val 14277"/>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78348" y="5419862"/>
            <a:ext cx="3067081" cy="793922"/>
          </a:xfrm>
          <a:prstGeom prst="accentBorderCallout2">
            <a:avLst>
              <a:gd name="adj1" fmla="val 18750"/>
              <a:gd name="adj2" fmla="val -8333"/>
              <a:gd name="adj3" fmla="val 18750"/>
              <a:gd name="adj4" fmla="val -16667"/>
              <a:gd name="adj5" fmla="val -172950"/>
              <a:gd name="adj6" fmla="val -4247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78348" y="6323806"/>
            <a:ext cx="3067081" cy="1029473"/>
          </a:xfrm>
          <a:prstGeom prst="accentBorderCallout2">
            <a:avLst>
              <a:gd name="adj1" fmla="val 18750"/>
              <a:gd name="adj2" fmla="val -8333"/>
              <a:gd name="adj3" fmla="val 18750"/>
              <a:gd name="adj4" fmla="val -16667"/>
              <a:gd name="adj5" fmla="val -47964"/>
              <a:gd name="adj6" fmla="val -21147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78348" y="4481158"/>
            <a:ext cx="3067081" cy="793922"/>
          </a:xfrm>
          <a:prstGeom prst="accentBorderCallout2">
            <a:avLst>
              <a:gd name="adj1" fmla="val 18750"/>
              <a:gd name="adj2" fmla="val -8333"/>
              <a:gd name="adj3" fmla="val 18750"/>
              <a:gd name="adj4" fmla="val -16667"/>
              <a:gd name="adj5" fmla="val -98073"/>
              <a:gd name="adj6" fmla="val -2939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实际</a:t>
            </a:r>
            <a:r>
              <a:rPr lang="zh-CN" altLang="en-US" sz="1600" dirty="0" smtClean="0">
                <a:latin typeface="微软雅黑" pitchFamily="34" charset="-122"/>
                <a:ea typeface="微软雅黑" pitchFamily="34" charset="-122"/>
                <a:cs typeface="Arial" charset="0"/>
              </a:rPr>
              <a:t>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操作人员填写的实际开工时间</a:t>
            </a:r>
            <a:endParaRPr lang="en-US" altLang="zh-CN" sz="1600" dirty="0" smtClean="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78348" y="3066102"/>
            <a:ext cx="3067081" cy="1309972"/>
          </a:xfrm>
          <a:prstGeom prst="accentBorderCallout2">
            <a:avLst>
              <a:gd name="adj1" fmla="val 18750"/>
              <a:gd name="adj2" fmla="val -8333"/>
              <a:gd name="adj3" fmla="val 18750"/>
              <a:gd name="adj4" fmla="val -16667"/>
              <a:gd name="adj5" fmla="val -17370"/>
              <a:gd name="adj6" fmla="val -3908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开工审核</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49365374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9350" y="2192789"/>
            <a:ext cx="6416040" cy="46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48</a:t>
            </a:fld>
            <a:endParaRPr lang="zh-CN" altLang="en-US" dirty="0"/>
          </a:p>
        </p:txBody>
      </p:sp>
      <p:sp>
        <p:nvSpPr>
          <p:cNvPr id="7" name="TextBox 56"/>
          <p:cNvSpPr txBox="1">
            <a:spLocks noChangeArrowheads="1"/>
          </p:cNvSpPr>
          <p:nvPr>
            <p:custDataLst>
              <p:tags r:id="rId1"/>
            </p:custDataLst>
          </p:nvPr>
        </p:nvSpPr>
        <p:spPr bwMode="auto">
          <a:xfrm>
            <a:off x="282188" y="1309871"/>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监理商的操作人员在当前“施工进度”节点，通过点击待办工作进行当前阶段信息的查看并上传当前阶段的附件文档，点击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按钮把项目流转至“完工审核”节点。</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2192788"/>
            <a:ext cx="3067081" cy="1111490"/>
          </a:xfrm>
          <a:prstGeom prst="accentBorderCallout2">
            <a:avLst>
              <a:gd name="adj1" fmla="val 18750"/>
              <a:gd name="adj2" fmla="val -8333"/>
              <a:gd name="adj3" fmla="val 18750"/>
              <a:gd name="adj4" fmla="val -16667"/>
              <a:gd name="adj5" fmla="val 14277"/>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42804" y="3621847"/>
            <a:ext cx="3067081" cy="873314"/>
          </a:xfrm>
          <a:prstGeom prst="accentBorderCallout2">
            <a:avLst>
              <a:gd name="adj1" fmla="val 18750"/>
              <a:gd name="adj2" fmla="val -8333"/>
              <a:gd name="adj3" fmla="val 18750"/>
              <a:gd name="adj4" fmla="val -16667"/>
              <a:gd name="adj5" fmla="val -54783"/>
              <a:gd name="adj6" fmla="val -415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4892122"/>
            <a:ext cx="3067081" cy="1190882"/>
          </a:xfrm>
          <a:prstGeom prst="accentBorderCallout2">
            <a:avLst>
              <a:gd name="adj1" fmla="val 18750"/>
              <a:gd name="adj2" fmla="val -8333"/>
              <a:gd name="adj3" fmla="val 18750"/>
              <a:gd name="adj4" fmla="val -16667"/>
              <a:gd name="adj5" fmla="val -3148"/>
              <a:gd name="adj6" fmla="val -21389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9"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施工进度</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79794928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1997512"/>
            <a:ext cx="6416040" cy="511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49</a:t>
            </a:fld>
            <a:endParaRPr lang="zh-CN" altLang="en-US" dirty="0"/>
          </a:p>
        </p:txBody>
      </p:sp>
      <p:sp>
        <p:nvSpPr>
          <p:cNvPr id="7" name="TextBox 56"/>
          <p:cNvSpPr txBox="1">
            <a:spLocks noChangeArrowheads="1"/>
          </p:cNvSpPr>
          <p:nvPr>
            <p:custDataLst>
              <p:tags r:id="rId1"/>
            </p:custDataLst>
          </p:nvPr>
        </p:nvSpPr>
        <p:spPr bwMode="auto">
          <a:xfrm>
            <a:off x="282188" y="1081299"/>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操作人员在当前“完工审核”节点，通过点击待办工作进行当前阶段信息的查看并填写“实际完工时间”、上传当前阶段的附件文档，点击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按钮把项目流转至验收阶段。</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78348" y="1954613"/>
            <a:ext cx="3067081" cy="1029649"/>
          </a:xfrm>
          <a:prstGeom prst="accentBorderCallout2">
            <a:avLst>
              <a:gd name="adj1" fmla="val 18750"/>
              <a:gd name="adj2" fmla="val -8333"/>
              <a:gd name="adj3" fmla="val 18750"/>
              <a:gd name="adj4" fmla="val -16667"/>
              <a:gd name="adj5" fmla="val 14277"/>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5" name="线形标注 2(带边框和强调线) 14"/>
          <p:cNvSpPr/>
          <p:nvPr/>
        </p:nvSpPr>
        <p:spPr bwMode="gray">
          <a:xfrm flipH="1">
            <a:off x="378348" y="5419862"/>
            <a:ext cx="3067081" cy="793922"/>
          </a:xfrm>
          <a:prstGeom prst="accentBorderCallout2">
            <a:avLst>
              <a:gd name="adj1" fmla="val 18750"/>
              <a:gd name="adj2" fmla="val -8333"/>
              <a:gd name="adj3" fmla="val 18750"/>
              <a:gd name="adj4" fmla="val -16667"/>
              <a:gd name="adj5" fmla="val -88293"/>
              <a:gd name="adj6" fmla="val -6426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指派服务商信息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展示操作人员指派的监理商和施工商信息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78348" y="6323806"/>
            <a:ext cx="3067081" cy="1029473"/>
          </a:xfrm>
          <a:prstGeom prst="accentBorderCallout2">
            <a:avLst>
              <a:gd name="adj1" fmla="val 18750"/>
              <a:gd name="adj2" fmla="val -8333"/>
              <a:gd name="adj3" fmla="val 18750"/>
              <a:gd name="adj4" fmla="val -16667"/>
              <a:gd name="adj5" fmla="val -20761"/>
              <a:gd name="adj6" fmla="val -21243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78348" y="4481158"/>
            <a:ext cx="3067081" cy="793922"/>
          </a:xfrm>
          <a:prstGeom prst="accentBorderCallout2">
            <a:avLst>
              <a:gd name="adj1" fmla="val 18750"/>
              <a:gd name="adj2" fmla="val -8333"/>
              <a:gd name="adj3" fmla="val 18750"/>
              <a:gd name="adj4" fmla="val -16667"/>
              <a:gd name="adj5" fmla="val -73382"/>
              <a:gd name="adj6" fmla="val -9283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实际</a:t>
            </a:r>
            <a:r>
              <a:rPr lang="zh-CN" altLang="en-US" sz="1600" dirty="0" smtClean="0">
                <a:latin typeface="微软雅黑" pitchFamily="34" charset="-122"/>
                <a:ea typeface="微软雅黑" pitchFamily="34" charset="-122"/>
                <a:cs typeface="Arial" charset="0"/>
              </a:rPr>
              <a:t>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操作人员填写的实际开工时间</a:t>
            </a:r>
            <a:endParaRPr lang="en-US" altLang="zh-CN" sz="1600" dirty="0" smtClean="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78348" y="3066102"/>
            <a:ext cx="3067081" cy="1309972"/>
          </a:xfrm>
          <a:prstGeom prst="accentBorderCallout2">
            <a:avLst>
              <a:gd name="adj1" fmla="val 18750"/>
              <a:gd name="adj2" fmla="val -8333"/>
              <a:gd name="adj3" fmla="val 18750"/>
              <a:gd name="adj4" fmla="val -16667"/>
              <a:gd name="adj5" fmla="val -1336"/>
              <a:gd name="adj6" fmla="val -39566"/>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实施管理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完工审核</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5239217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545" y="3156892"/>
            <a:ext cx="5832475" cy="576263"/>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chemeClr val="bg1"/>
                </a:solidFill>
                <a:latin typeface="黑体" pitchFamily="49" charset="-122"/>
                <a:ea typeface="黑体" pitchFamily="49" charset="-122"/>
                <a:cs typeface="Arial" pitchFamily="34" charset="0"/>
              </a:rPr>
              <a:t>二、支撑核心业务流程说明</a:t>
            </a:r>
          </a:p>
        </p:txBody>
      </p:sp>
      <p:sp>
        <p:nvSpPr>
          <p:cNvPr id="4" name="矩形 3"/>
          <p:cNvSpPr/>
          <p:nvPr/>
        </p:nvSpPr>
        <p:spPr>
          <a:xfrm>
            <a:off x="2394545" y="4123680"/>
            <a:ext cx="5832475" cy="5762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smtClean="0">
                <a:solidFill>
                  <a:schemeClr val="tx1"/>
                </a:solidFill>
                <a:latin typeface="黑体" pitchFamily="49" charset="-122"/>
                <a:ea typeface="黑体" pitchFamily="49" charset="-122"/>
                <a:cs typeface="Arial" pitchFamily="34" charset="0"/>
              </a:rPr>
              <a:t>三、系统核心功能说明</a:t>
            </a:r>
            <a:endParaRPr lang="zh-CN" altLang="en-US" b="1" dirty="0">
              <a:solidFill>
                <a:schemeClr val="tx1"/>
              </a:solidFill>
              <a:latin typeface="黑体" pitchFamily="49" charset="-122"/>
              <a:ea typeface="黑体" pitchFamily="49" charset="-122"/>
              <a:cs typeface="Arial" pitchFamily="34" charset="0"/>
            </a:endParaRPr>
          </a:p>
        </p:txBody>
      </p:sp>
      <p:sp>
        <p:nvSpPr>
          <p:cNvPr id="5" name="矩形 4"/>
          <p:cNvSpPr/>
          <p:nvPr/>
        </p:nvSpPr>
        <p:spPr>
          <a:xfrm>
            <a:off x="2394545" y="2196455"/>
            <a:ext cx="5832475" cy="57467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chemeClr val="tx1"/>
                </a:solidFill>
                <a:latin typeface="黑体" pitchFamily="49" charset="-122"/>
                <a:ea typeface="黑体" pitchFamily="49" charset="-122"/>
                <a:cs typeface="Arial" pitchFamily="34" charset="0"/>
              </a:rPr>
              <a:t>一、系统总体情况介绍</a:t>
            </a:r>
          </a:p>
        </p:txBody>
      </p:sp>
      <p:sp>
        <p:nvSpPr>
          <p:cNvPr id="6" name="矩形 5"/>
          <p:cNvSpPr/>
          <p:nvPr/>
        </p:nvSpPr>
        <p:spPr>
          <a:xfrm>
            <a:off x="2394545" y="5076577"/>
            <a:ext cx="5832475" cy="5762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chemeClr val="tx1"/>
                </a:solidFill>
                <a:latin typeface="黑体" pitchFamily="49" charset="-122"/>
                <a:ea typeface="黑体" pitchFamily="49" charset="-122"/>
                <a:cs typeface="Arial" pitchFamily="34" charset="0"/>
              </a:rPr>
              <a:t>四</a:t>
            </a:r>
            <a:r>
              <a:rPr lang="zh-CN" altLang="en-US" b="1" dirty="0" smtClean="0">
                <a:solidFill>
                  <a:schemeClr val="tx1"/>
                </a:solidFill>
                <a:latin typeface="黑体" pitchFamily="49" charset="-122"/>
                <a:ea typeface="黑体" pitchFamily="49" charset="-122"/>
                <a:cs typeface="Arial" pitchFamily="34" charset="0"/>
              </a:rPr>
              <a:t>、常见问题问答</a:t>
            </a:r>
            <a:endParaRPr lang="zh-CN" altLang="en-US" b="1" dirty="0">
              <a:solidFill>
                <a:schemeClr val="tx1"/>
              </a:solidFill>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9717722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50</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51</a:t>
            </a:fld>
            <a:endParaRPr lang="zh-CN" altLang="en-US" dirty="0"/>
          </a:p>
        </p:txBody>
      </p:sp>
      <p:sp>
        <p:nvSpPr>
          <p:cNvPr id="5" name="TextBox 56"/>
          <p:cNvSpPr txBox="1">
            <a:spLocks noChangeArrowheads="1"/>
          </p:cNvSpPr>
          <p:nvPr>
            <p:custDataLst>
              <p:tags r:id="rId1"/>
            </p:custDataLst>
          </p:nvPr>
        </p:nvSpPr>
        <p:spPr bwMode="auto">
          <a:xfrm>
            <a:off x="450606" y="1319475"/>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铁塔类项目验收管理流程</a:t>
            </a:r>
            <a:endParaRPr lang="en-US" altLang="zh-CN" sz="1800" dirty="0" smtClean="0">
              <a:latin typeface="微软雅黑" pitchFamily="34" charset="-122"/>
              <a:ea typeface="微软雅黑" pitchFamily="34" charset="-122"/>
              <a:cs typeface="Arial" charset="0"/>
            </a:endParaRPr>
          </a:p>
        </p:txBody>
      </p:sp>
      <p:sp>
        <p:nvSpPr>
          <p:cNvPr id="6" name="Rectangle 5"/>
          <p:cNvSpPr>
            <a:spLocks noChangeArrowheads="1"/>
          </p:cNvSpPr>
          <p:nvPr/>
        </p:nvSpPr>
        <p:spPr bwMode="auto">
          <a:xfrm>
            <a:off x="546767" y="1795828"/>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铁塔类项目验收流程，由建维部先做内部验收，然后交由运发部进行交付验收，同时记录设备安装调测的信息</a:t>
            </a:r>
            <a:endParaRPr lang="en-US" altLang="zh-CN" sz="1800" dirty="0">
              <a:latin typeface="微软雅黑" panose="020B0503020204020204" pitchFamily="34" charset="-122"/>
              <a:ea typeface="微软雅黑" panose="020B0503020204020204" pitchFamily="34" charset="-122"/>
            </a:endParaRPr>
          </a:p>
        </p:txBody>
      </p:sp>
      <p:sp>
        <p:nvSpPr>
          <p:cNvPr id="7" name="TextBox 56"/>
          <p:cNvSpPr txBox="1">
            <a:spLocks noChangeArrowheads="1"/>
          </p:cNvSpPr>
          <p:nvPr>
            <p:custDataLst>
              <p:tags r:id="rId2"/>
            </p:custDataLst>
          </p:nvPr>
        </p:nvSpPr>
        <p:spPr bwMode="auto">
          <a:xfrm>
            <a:off x="450606" y="4177593"/>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非铁塔类项目实施管理流程</a:t>
            </a:r>
            <a:endParaRPr lang="en-US" altLang="zh-CN" sz="1800" dirty="0" smtClean="0">
              <a:latin typeface="微软雅黑" pitchFamily="34" charset="-122"/>
              <a:ea typeface="微软雅黑" pitchFamily="34" charset="-122"/>
              <a:cs typeface="Arial" charset="0"/>
            </a:endParaRPr>
          </a:p>
        </p:txBody>
      </p:sp>
      <p:sp>
        <p:nvSpPr>
          <p:cNvPr id="8" name="Rectangle 5"/>
          <p:cNvSpPr>
            <a:spLocks noChangeArrowheads="1"/>
          </p:cNvSpPr>
          <p:nvPr/>
        </p:nvSpPr>
        <p:spPr bwMode="auto">
          <a:xfrm>
            <a:off x="546767" y="4653946"/>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非铁塔类项目验收流程，由建维部先做内部验收，然后交由运发部进行交付验收，同时记录设备安装调测的信息，最后交由建维部完成交维时间的记录。</a:t>
            </a:r>
            <a:endParaRPr lang="en-US" altLang="zh-CN" sz="1800" dirty="0">
              <a:latin typeface="微软雅黑" panose="020B0503020204020204" pitchFamily="34" charset="-122"/>
              <a:ea typeface="微软雅黑" panose="020B0503020204020204" pitchFamily="34" charset="-122"/>
            </a:endParaRPr>
          </a:p>
        </p:txBody>
      </p:sp>
      <p:pic>
        <p:nvPicPr>
          <p:cNvPr id="10" name="Picture 2" descr="C:\Users\sunxun\Desktop\孙勋\流程图\8.铁塔类项目验收流程.png"/>
          <p:cNvPicPr>
            <a:picLocks noChangeAspect="1" noChangeArrowheads="1"/>
          </p:cNvPicPr>
          <p:nvPr/>
        </p:nvPicPr>
        <p:blipFill>
          <a:blip cstate="print">
            <a:extLst>
              <a:ext uri="{28A0092B-C50C-407E-A947-70E740481C1C}">
                <a14:useLocalDpi xmlns:a14="http://schemas.microsoft.com/office/drawing/2010/main" val="0"/>
              </a:ext>
            </a:extLst>
          </a:blip>
          <a:srcRect l="13136" t="24572" b="44571"/>
          <a:stretch>
            <a:fillRect/>
          </a:stretch>
        </p:blipFill>
        <p:spPr bwMode="auto">
          <a:xfrm>
            <a:off x="1641488" y="2669141"/>
            <a:ext cx="6298937" cy="14290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unxun\Desktop\孙勋\流程图\9.室分、传输、技术及其它类项目验收流程.png"/>
          <p:cNvPicPr>
            <a:picLocks noChangeAspect="1" noChangeArrowheads="1"/>
          </p:cNvPicPr>
          <p:nvPr/>
        </p:nvPicPr>
        <p:blipFill>
          <a:blip cstate="print">
            <a:extLst>
              <a:ext uri="{28A0092B-C50C-407E-A947-70E740481C1C}">
                <a14:useLocalDpi xmlns:a14="http://schemas.microsoft.com/office/drawing/2010/main" val="0"/>
              </a:ext>
            </a:extLst>
          </a:blip>
          <a:srcRect t="26897" b="44575"/>
          <a:stretch>
            <a:fillRect/>
          </a:stretch>
        </p:blipFill>
        <p:spPr bwMode="auto">
          <a:xfrm>
            <a:off x="1492127" y="5844827"/>
            <a:ext cx="7307157" cy="127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3102" y="2351573"/>
            <a:ext cx="6416040" cy="460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52</a:t>
            </a:fld>
            <a:endParaRPr lang="zh-CN" altLang="en-US" dirty="0"/>
          </a:p>
        </p:txBody>
      </p:sp>
      <p:sp>
        <p:nvSpPr>
          <p:cNvPr id="5" name="线形标注 2(带边框和强调线) 4"/>
          <p:cNvSpPr/>
          <p:nvPr/>
        </p:nvSpPr>
        <p:spPr bwMode="gray">
          <a:xfrm flipH="1">
            <a:off x="174385" y="2360954"/>
            <a:ext cx="3067081" cy="1349668"/>
          </a:xfrm>
          <a:prstGeom prst="accentBorderCallout2">
            <a:avLst>
              <a:gd name="adj1" fmla="val 18750"/>
              <a:gd name="adj2" fmla="val -8333"/>
              <a:gd name="adj3" fmla="val 18750"/>
              <a:gd name="adj4" fmla="val -16667"/>
              <a:gd name="adj5" fmla="val 94236"/>
              <a:gd name="adj6" fmla="val -8750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提供对项目</a:t>
            </a:r>
            <a:r>
              <a:rPr lang="zh-CN" altLang="en-US" sz="1600" dirty="0">
                <a:latin typeface="微软雅黑" pitchFamily="34" charset="-122"/>
                <a:ea typeface="微软雅黑" pitchFamily="34" charset="-122"/>
                <a:cs typeface="Arial" charset="0"/>
              </a:rPr>
              <a:t>验收</a:t>
            </a:r>
            <a:r>
              <a:rPr lang="zh-CN" altLang="en-US" sz="1600" dirty="0" smtClean="0">
                <a:latin typeface="微软雅黑" pitchFamily="34" charset="-122"/>
                <a:ea typeface="微软雅黑" pitchFamily="34" charset="-122"/>
                <a:cs typeface="Arial" charset="0"/>
              </a:rPr>
              <a:t>阶段信息的查询，项目</a:t>
            </a:r>
            <a:r>
              <a:rPr lang="zh-CN" altLang="en-US" sz="1600" dirty="0">
                <a:latin typeface="微软雅黑" pitchFamily="34" charset="-122"/>
                <a:ea typeface="微软雅黑" pitchFamily="34" charset="-122"/>
                <a:cs typeface="Arial" charset="0"/>
              </a:rPr>
              <a:t>验收</a:t>
            </a:r>
            <a:r>
              <a:rPr lang="zh-CN" altLang="en-US" sz="1600" dirty="0" smtClean="0">
                <a:latin typeface="微软雅黑" pitchFamily="34" charset="-122"/>
                <a:ea typeface="微软雅黑" pitchFamily="34" charset="-122"/>
                <a:cs typeface="Arial" charset="0"/>
              </a:rPr>
              <a:t>阶段当前状态、项目类型等信息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操作人员点击“项目</a:t>
            </a:r>
            <a:r>
              <a:rPr lang="zh-CN" altLang="en-US" sz="1800" dirty="0">
                <a:latin typeface="微软雅黑" pitchFamily="34" charset="-122"/>
                <a:ea typeface="微软雅黑" pitchFamily="34" charset="-122"/>
                <a:cs typeface="Arial" charset="0"/>
              </a:rPr>
              <a:t>验收</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验收查询”菜单可以进入项目</a:t>
            </a:r>
            <a:r>
              <a:rPr lang="zh-CN" altLang="en-US" sz="1800" dirty="0">
                <a:latin typeface="微软雅黑" pitchFamily="34" charset="-122"/>
                <a:ea typeface="微软雅黑" pitchFamily="34" charset="-122"/>
                <a:cs typeface="Arial" charset="0"/>
              </a:rPr>
              <a:t>验收</a:t>
            </a:r>
            <a:r>
              <a:rPr lang="zh-CN" altLang="en-US" sz="1800" dirty="0" smtClean="0">
                <a:latin typeface="微软雅黑" pitchFamily="34" charset="-122"/>
                <a:ea typeface="微软雅黑" pitchFamily="34" charset="-122"/>
                <a:cs typeface="Arial" charset="0"/>
              </a:rPr>
              <a:t>阶段的查询页面，在此页面可以通过不同查询条件的选择，查询出指定的项目，进行</a:t>
            </a:r>
            <a:r>
              <a:rPr lang="zh-CN" altLang="en-US" sz="1800" dirty="0">
                <a:latin typeface="微软雅黑" pitchFamily="34" charset="-122"/>
                <a:ea typeface="微软雅黑" pitchFamily="34" charset="-122"/>
                <a:cs typeface="Arial" charset="0"/>
              </a:rPr>
              <a:t>验收</a:t>
            </a:r>
            <a:r>
              <a:rPr lang="zh-CN" altLang="en-US" sz="1800" dirty="0" smtClean="0">
                <a:latin typeface="微软雅黑" pitchFamily="34" charset="-122"/>
                <a:ea typeface="微软雅黑" pitchFamily="34" charset="-122"/>
                <a:cs typeface="Arial" charset="0"/>
              </a:rPr>
              <a:t>阶段详细信息的查询。</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174385" y="4028190"/>
            <a:ext cx="3067081" cy="1349668"/>
          </a:xfrm>
          <a:prstGeom prst="accentBorderCallout2">
            <a:avLst>
              <a:gd name="adj1" fmla="val 18750"/>
              <a:gd name="adj2" fmla="val -8333"/>
              <a:gd name="adj3" fmla="val 18750"/>
              <a:gd name="adj4" fmla="val -16667"/>
              <a:gd name="adj5" fmla="val 49625"/>
              <a:gd name="adj6" fmla="val -8847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根据不同的查询条件组合，对指定的项目进行筛选，单击项目名称可以查看项目验收阶段详细信息</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验收查询</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39911975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9350" y="2113397"/>
            <a:ext cx="6416040" cy="49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53</a:t>
            </a:fld>
            <a:endParaRPr lang="zh-CN" altLang="en-US" dirty="0"/>
          </a:p>
        </p:txBody>
      </p:sp>
      <p:sp>
        <p:nvSpPr>
          <p:cNvPr id="5" name="线形标注 2(带边框和强调线) 4"/>
          <p:cNvSpPr/>
          <p:nvPr/>
        </p:nvSpPr>
        <p:spPr bwMode="gray">
          <a:xfrm flipH="1">
            <a:off x="350878" y="2113396"/>
            <a:ext cx="3067081" cy="1111490"/>
          </a:xfrm>
          <a:prstGeom prst="accentBorderCallout2">
            <a:avLst>
              <a:gd name="adj1" fmla="val 18750"/>
              <a:gd name="adj2" fmla="val -8333"/>
              <a:gd name="adj3" fmla="val 18750"/>
              <a:gd name="adj4" fmla="val -16667"/>
              <a:gd name="adj5" fmla="val 19316"/>
              <a:gd name="adj6" fmla="val -3617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操作人员单击指定项目名称时，进入到验收阶段详细信息的展示区域，可以在这里查看</a:t>
            </a:r>
            <a:r>
              <a:rPr lang="zh-CN" altLang="en-US" sz="1800" dirty="0">
                <a:latin typeface="微软雅黑" pitchFamily="34" charset="-122"/>
                <a:ea typeface="微软雅黑" pitchFamily="34" charset="-122"/>
                <a:cs typeface="Arial" charset="0"/>
              </a:rPr>
              <a:t>验收</a:t>
            </a:r>
            <a:r>
              <a:rPr lang="zh-CN" altLang="en-US" sz="1800" dirty="0" smtClean="0">
                <a:latin typeface="微软雅黑" pitchFamily="34" charset="-122"/>
                <a:ea typeface="微软雅黑" pitchFamily="34" charset="-122"/>
                <a:cs typeface="Arial" charset="0"/>
              </a:rPr>
              <a:t>阶段的所有信息。</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463063"/>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50878" y="5050906"/>
            <a:ext cx="3067081" cy="873314"/>
          </a:xfrm>
          <a:prstGeom prst="accentBorderCallout2">
            <a:avLst>
              <a:gd name="adj1" fmla="val 18750"/>
              <a:gd name="adj2" fmla="val -8333"/>
              <a:gd name="adj3" fmla="val 18750"/>
              <a:gd name="adj4" fmla="val -16667"/>
              <a:gd name="adj5" fmla="val -1445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实际</a:t>
            </a:r>
            <a:r>
              <a:rPr lang="zh-CN" altLang="en-US" sz="1600" dirty="0" smtClean="0">
                <a:latin typeface="微软雅黑" pitchFamily="34" charset="-122"/>
                <a:ea typeface="微软雅黑" pitchFamily="34" charset="-122"/>
                <a:cs typeface="Arial" charset="0"/>
              </a:rPr>
              <a:t>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操作人员填写的实际开工时间和实际完工时间</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6162396"/>
            <a:ext cx="3067081" cy="873314"/>
          </a:xfrm>
          <a:prstGeom prst="accentBorderCallout2">
            <a:avLst>
              <a:gd name="adj1" fmla="val 18750"/>
              <a:gd name="adj2" fmla="val -8333"/>
              <a:gd name="adj3" fmla="val 18750"/>
              <a:gd name="adj4" fmla="val -16667"/>
              <a:gd name="adj5" fmla="val -218325"/>
              <a:gd name="adj6" fmla="val -4586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附件</a:t>
            </a:r>
            <a:r>
              <a:rPr lang="zh-CN" altLang="en-US" sz="1600" dirty="0" smtClean="0">
                <a:latin typeface="微软雅黑" pitchFamily="34" charset="-122"/>
                <a:ea typeface="微软雅黑" pitchFamily="34" charset="-122"/>
                <a:cs typeface="Arial" charset="0"/>
              </a:rPr>
              <a:t>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验收阶段各节点上传的附件文档信息</a:t>
            </a:r>
            <a:endParaRPr lang="en-US" altLang="zh-CN" sz="1600" dirty="0" smtClean="0">
              <a:latin typeface="微软雅黑" pitchFamily="34" charset="-122"/>
              <a:ea typeface="微软雅黑" pitchFamily="34" charset="-122"/>
              <a:cs typeface="Arial" charset="0"/>
            </a:endParaRPr>
          </a:p>
        </p:txBody>
      </p:sp>
      <p:sp>
        <p:nvSpPr>
          <p:cNvPr id="13"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详情查看</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199267928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9350" y="2192789"/>
            <a:ext cx="6416040" cy="46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54</a:t>
            </a:fld>
            <a:endParaRPr lang="zh-CN" altLang="en-US" dirty="0"/>
          </a:p>
        </p:txBody>
      </p:sp>
      <p:sp>
        <p:nvSpPr>
          <p:cNvPr id="5" name="线形标注 2(带边框和强调线) 4"/>
          <p:cNvSpPr/>
          <p:nvPr/>
        </p:nvSpPr>
        <p:spPr bwMode="gray">
          <a:xfrm flipH="1">
            <a:off x="350878" y="2192788"/>
            <a:ext cx="3067081" cy="1111490"/>
          </a:xfrm>
          <a:prstGeom prst="accentBorderCallout2">
            <a:avLst>
              <a:gd name="adj1" fmla="val 18750"/>
              <a:gd name="adj2" fmla="val -8333"/>
              <a:gd name="adj3" fmla="val 18750"/>
              <a:gd name="adj4" fmla="val -16667"/>
              <a:gd name="adj5" fmla="val 13017"/>
              <a:gd name="adj6" fmla="val -3569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操作人员在待办列表中单击指定项目名称，进入到验收阶段详细信息的展示区域，可以在这里查看项目基本信息，填写验收阶段的相关信息。</a:t>
            </a:r>
            <a:endParaRPr lang="en-US" altLang="zh-CN" sz="1800" dirty="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502758"/>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342804" y="6083004"/>
            <a:ext cx="3067081" cy="1190882"/>
          </a:xfrm>
          <a:prstGeom prst="accentBorderCallout2">
            <a:avLst>
              <a:gd name="adj1" fmla="val 18750"/>
              <a:gd name="adj2" fmla="val -8333"/>
              <a:gd name="adj3" fmla="val 18750"/>
              <a:gd name="adj4" fmla="val -16667"/>
              <a:gd name="adj5" fmla="val -139540"/>
              <a:gd name="adj6" fmla="val -21340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5050906"/>
            <a:ext cx="3067081" cy="793922"/>
          </a:xfrm>
          <a:prstGeom prst="accentBorderCallout2">
            <a:avLst>
              <a:gd name="adj1" fmla="val 18750"/>
              <a:gd name="adj2" fmla="val -8333"/>
              <a:gd name="adj3" fmla="val 18750"/>
              <a:gd name="adj4" fmla="val -16667"/>
              <a:gd name="adj5" fmla="val -156276"/>
              <a:gd name="adj6" fmla="val -3181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内部验收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操作人员填写的内部验收开始时间，内部验收结束时间</a:t>
            </a:r>
            <a:endParaRPr lang="en-US" altLang="zh-CN" sz="1600" dirty="0" smtClean="0">
              <a:latin typeface="微软雅黑" pitchFamily="34" charset="-122"/>
              <a:ea typeface="微软雅黑" pitchFamily="34" charset="-122"/>
              <a:cs typeface="Arial" charset="0"/>
            </a:endParaRPr>
          </a:p>
        </p:txBody>
      </p:sp>
      <p:sp>
        <p:nvSpPr>
          <p:cNvPr id="12"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内部验收（</a:t>
            </a:r>
            <a:r>
              <a:rPr lang="en-US" altLang="zh-CN" sz="3200" dirty="0" smtClean="0">
                <a:latin typeface="微软雅黑" pitchFamily="34" charset="-122"/>
                <a:ea typeface="微软雅黑" pitchFamily="34" charset="-122"/>
                <a:cs typeface="Arial" charset="0"/>
              </a:rPr>
              <a:t>1</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83999067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272181"/>
            <a:ext cx="6416040" cy="444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55</a:t>
            </a:fld>
            <a:endParaRPr lang="zh-CN" altLang="en-US" dirty="0"/>
          </a:p>
        </p:txBody>
      </p:sp>
      <p:sp>
        <p:nvSpPr>
          <p:cNvPr id="7"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下一步</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按钮，对当前项目流转至“交付验收”节点。</a:t>
            </a:r>
            <a:endParaRPr lang="en-US" altLang="zh-CN" sz="18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2669141"/>
            <a:ext cx="3067081" cy="1429059"/>
          </a:xfrm>
          <a:prstGeom prst="accentBorderCallout2">
            <a:avLst>
              <a:gd name="adj1" fmla="val 18750"/>
              <a:gd name="adj2" fmla="val -8333"/>
              <a:gd name="adj3" fmla="val 18750"/>
              <a:gd name="adj4" fmla="val -16667"/>
              <a:gd name="adj5" fmla="val 71347"/>
              <a:gd name="adj6" fmla="val -9767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流程提交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操作人员选择“下一步骤节点”，“选择办理人”，输入办理意见，点击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提交</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按钮进行项目的流转</a:t>
            </a:r>
            <a:endParaRPr lang="en-US" altLang="zh-CN" sz="1600" dirty="0" smtClean="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内部验收（</a:t>
            </a:r>
            <a:r>
              <a:rPr lang="en-US" altLang="zh-CN" sz="3200" dirty="0" smtClean="0">
                <a:latin typeface="微软雅黑" pitchFamily="34" charset="-122"/>
                <a:ea typeface="微软雅黑" pitchFamily="34" charset="-122"/>
                <a:cs typeface="Arial" charset="0"/>
              </a:rPr>
              <a:t>2</a:t>
            </a:r>
            <a:r>
              <a:rPr lang="zh-CN" altLang="en-US" sz="3200" dirty="0" smtClean="0">
                <a:latin typeface="微软雅黑" pitchFamily="34" charset="-122"/>
                <a:ea typeface="微软雅黑" pitchFamily="34" charset="-122"/>
                <a:cs typeface="Arial" charset="0"/>
              </a:rPr>
              <a:t>）</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400878850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431" y="1795827"/>
            <a:ext cx="6416040" cy="484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56</a:t>
            </a:fld>
            <a:endParaRPr lang="zh-CN" altLang="en-US" dirty="0"/>
          </a:p>
        </p:txBody>
      </p:sp>
      <p:sp>
        <p:nvSpPr>
          <p:cNvPr id="5" name="线形标注 2(带边框和强调线) 4"/>
          <p:cNvSpPr/>
          <p:nvPr/>
        </p:nvSpPr>
        <p:spPr bwMode="gray">
          <a:xfrm flipH="1">
            <a:off x="350878" y="1795828"/>
            <a:ext cx="3067081" cy="1111490"/>
          </a:xfrm>
          <a:prstGeom prst="accentBorderCallout2">
            <a:avLst>
              <a:gd name="adj1" fmla="val 18750"/>
              <a:gd name="adj2" fmla="val -8333"/>
              <a:gd name="adj3" fmla="val 18750"/>
              <a:gd name="adj4" fmla="val -16667"/>
              <a:gd name="adj5" fmla="val 13017"/>
              <a:gd name="adj6" fmla="val -3569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160691"/>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a:t>
            </a:r>
            <a:r>
              <a:rPr lang="zh-CN" altLang="en-US" sz="1800" dirty="0" smtClean="0">
                <a:latin typeface="微软雅黑" pitchFamily="34" charset="-122"/>
                <a:ea typeface="微软雅黑" pitchFamily="34" charset="-122"/>
                <a:cs typeface="Arial" charset="0"/>
              </a:rPr>
              <a:t>“交付验收”</a:t>
            </a:r>
            <a:r>
              <a:rPr lang="zh-CN" altLang="en-US" sz="1800" dirty="0">
                <a:latin typeface="微软雅黑" pitchFamily="34" charset="-122"/>
                <a:ea typeface="微软雅黑" pitchFamily="34" charset="-122"/>
                <a:cs typeface="Arial" charset="0"/>
              </a:rPr>
              <a:t>节点，通过点击待办工作进行当前阶段信息的查看</a:t>
            </a:r>
            <a:r>
              <a:rPr lang="zh-CN" altLang="en-US" sz="1800" dirty="0" smtClean="0">
                <a:latin typeface="微软雅黑" pitchFamily="34" charset="-122"/>
                <a:ea typeface="微软雅黑" pitchFamily="34" charset="-122"/>
                <a:cs typeface="Arial" charset="0"/>
              </a:rPr>
              <a:t>并填写相关信息项，上</a:t>
            </a:r>
            <a:r>
              <a:rPr lang="zh-CN" altLang="en-US" sz="1800" dirty="0">
                <a:latin typeface="微软雅黑" pitchFamily="34" charset="-122"/>
                <a:ea typeface="微软雅黑" pitchFamily="34" charset="-122"/>
                <a:cs typeface="Arial" charset="0"/>
              </a:rPr>
              <a:t>传当前阶段的附件文档，点击</a:t>
            </a:r>
            <a:r>
              <a:rPr lang="en-US" altLang="zh-CN" sz="1800" dirty="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下一步</a:t>
            </a:r>
            <a:r>
              <a:rPr lang="en-US" altLang="zh-CN" sz="1800" dirty="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按钮把项目流转</a:t>
            </a:r>
            <a:r>
              <a:rPr lang="zh-CN" altLang="en-US" sz="1800" dirty="0" smtClean="0">
                <a:latin typeface="微软雅黑" pitchFamily="34" charset="-122"/>
                <a:ea typeface="微软雅黑" pitchFamily="34" charset="-122"/>
                <a:cs typeface="Arial" charset="0"/>
              </a:rPr>
              <a:t>至决算阶段。</a:t>
            </a:r>
            <a:endParaRPr lang="en-US" altLang="zh-CN" sz="1800" dirty="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2986710"/>
            <a:ext cx="3067081" cy="1309972"/>
          </a:xfrm>
          <a:prstGeom prst="accentBorderCallout2">
            <a:avLst>
              <a:gd name="adj1" fmla="val 18750"/>
              <a:gd name="adj2" fmla="val -8333"/>
              <a:gd name="adj3" fmla="val 18750"/>
              <a:gd name="adj4" fmla="val -16667"/>
              <a:gd name="adj5" fmla="val -9888"/>
              <a:gd name="adj6" fmla="val -3908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4067431" y="6400573"/>
            <a:ext cx="3067081" cy="1032098"/>
          </a:xfrm>
          <a:prstGeom prst="accentBorderCallout2">
            <a:avLst>
              <a:gd name="adj1" fmla="val 18750"/>
              <a:gd name="adj2" fmla="val -8333"/>
              <a:gd name="adj3" fmla="val 18750"/>
              <a:gd name="adj4" fmla="val -16667"/>
              <a:gd name="adj5" fmla="val -131400"/>
              <a:gd name="adj6" fmla="val -9767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上</a:t>
            </a:r>
            <a:r>
              <a:rPr lang="zh-CN" altLang="en-US" sz="1600" dirty="0" smtClean="0">
                <a:latin typeface="微软雅黑" pitchFamily="34" charset="-122"/>
                <a:ea typeface="微软雅黑" pitchFamily="34" charset="-122"/>
                <a:cs typeface="Arial" charset="0"/>
              </a:rPr>
              <a:t>传附件</a:t>
            </a:r>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按钮</a:t>
            </a:r>
            <a:r>
              <a:rPr lang="zh-CN" altLang="en-US" sz="1600" dirty="0" smtClean="0">
                <a:latin typeface="微软雅黑" pitchFamily="34" charset="-122"/>
                <a:ea typeface="微软雅黑" pitchFamily="34" charset="-122"/>
                <a:cs typeface="Arial" charset="0"/>
              </a:rPr>
              <a:t>：</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操作人员点击</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按钮，对当前阶段需要上传的附件进行上传</a:t>
            </a:r>
            <a:endParaRPr lang="en-US" altLang="zh-CN" sz="1600" dirty="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42804" y="4415769"/>
            <a:ext cx="3067081" cy="793922"/>
          </a:xfrm>
          <a:prstGeom prst="accentBorderCallout2">
            <a:avLst>
              <a:gd name="adj1" fmla="val 18750"/>
              <a:gd name="adj2" fmla="val -8333"/>
              <a:gd name="adj3" fmla="val 18750"/>
              <a:gd name="adj4" fmla="val -16667"/>
              <a:gd name="adj5" fmla="val -119238"/>
              <a:gd name="adj6" fmla="val -3084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内部验收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操作人员填写的内部验收开始时间，内部验收结束时间</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42804" y="5289082"/>
            <a:ext cx="3067081" cy="793922"/>
          </a:xfrm>
          <a:prstGeom prst="accentBorderCallout2">
            <a:avLst>
              <a:gd name="adj1" fmla="val 18750"/>
              <a:gd name="adj2" fmla="val -8333"/>
              <a:gd name="adj3" fmla="val 18750"/>
              <a:gd name="adj4" fmla="val -16667"/>
              <a:gd name="adj5" fmla="val -166858"/>
              <a:gd name="adj6" fmla="val -3520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交付</a:t>
            </a:r>
            <a:r>
              <a:rPr lang="zh-CN" altLang="en-US" sz="1600" dirty="0" smtClean="0">
                <a:latin typeface="微软雅黑" pitchFamily="34" charset="-122"/>
                <a:ea typeface="微软雅黑" pitchFamily="34" charset="-122"/>
                <a:cs typeface="Arial" charset="0"/>
              </a:rPr>
              <a:t>验收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操作人员填写的交付验收开始时间，交付验收结束时间</a:t>
            </a:r>
            <a:endParaRPr lang="en-US" altLang="zh-CN" sz="1600" dirty="0" smtClean="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54475" y="6241788"/>
            <a:ext cx="3067081" cy="793922"/>
          </a:xfrm>
          <a:prstGeom prst="accentBorderCallout2">
            <a:avLst>
              <a:gd name="adj1" fmla="val 18750"/>
              <a:gd name="adj2" fmla="val -8333"/>
              <a:gd name="adj3" fmla="val 18750"/>
              <a:gd name="adj4" fmla="val -16667"/>
              <a:gd name="adj5" fmla="val -233878"/>
              <a:gd name="adj6" fmla="val -4053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安装调测</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操作人员填写的设备安装调测时间</a:t>
            </a:r>
            <a:endParaRPr lang="en-US" altLang="zh-CN" sz="1600" dirty="0" smtClean="0">
              <a:latin typeface="微软雅黑" pitchFamily="34" charset="-122"/>
              <a:ea typeface="微软雅黑" pitchFamily="34" charset="-122"/>
              <a:cs typeface="Arial" charset="0"/>
            </a:endParaRPr>
          </a:p>
        </p:txBody>
      </p:sp>
      <p:sp>
        <p:nvSpPr>
          <p:cNvPr id="1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验收管理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交付验收</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91191253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57</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决算管理</a:t>
                      </a:r>
                      <a:endParaRPr kumimoji="0" lang="en-US" altLang="zh-CN"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系统流程</a:t>
            </a:r>
            <a:endParaRPr lang="zh-CN" altLang="en-US" sz="3200" dirty="0">
              <a:latin typeface="微软雅黑" pitchFamily="34" charset="-122"/>
              <a:ea typeface="微软雅黑" pitchFamily="34" charset="-122"/>
              <a:cs typeface="Arial"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58</a:t>
            </a:fld>
            <a:endParaRPr lang="zh-CN" altLang="en-US" dirty="0"/>
          </a:p>
        </p:txBody>
      </p:sp>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2001" y="3579622"/>
            <a:ext cx="5733836" cy="202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6"/>
          <p:cNvSpPr txBox="1">
            <a:spLocks noChangeArrowheads="1"/>
          </p:cNvSpPr>
          <p:nvPr>
            <p:custDataLst>
              <p:tags r:id="rId1"/>
            </p:custDataLst>
          </p:nvPr>
        </p:nvSpPr>
        <p:spPr bwMode="auto">
          <a:xfrm>
            <a:off x="450606" y="1594817"/>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项目决算管理流程</a:t>
            </a:r>
            <a:endParaRPr lang="en-US" altLang="zh-CN" sz="1800" dirty="0" smtClean="0">
              <a:latin typeface="微软雅黑" pitchFamily="34" charset="-122"/>
              <a:ea typeface="微软雅黑" pitchFamily="34" charset="-122"/>
              <a:cs typeface="Arial" charset="0"/>
            </a:endParaRPr>
          </a:p>
        </p:txBody>
      </p:sp>
      <p:sp>
        <p:nvSpPr>
          <p:cNvPr id="7" name="Rectangle 5"/>
          <p:cNvSpPr>
            <a:spLocks noChangeArrowheads="1"/>
          </p:cNvSpPr>
          <p:nvPr/>
        </p:nvSpPr>
        <p:spPr bwMode="auto">
          <a:xfrm>
            <a:off x="546767" y="2277214"/>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zh-CN" altLang="en-US" sz="1800" dirty="0" smtClean="0">
                <a:latin typeface="微软雅黑" panose="020B0503020204020204" pitchFamily="34" charset="-122"/>
                <a:ea typeface="微软雅黑" panose="020B0503020204020204" pitchFamily="34" charset="-122"/>
              </a:rPr>
              <a:t>项目决算管理流程，由建维部项目经理根据实际情况记录项目初步竣工决算、试运行与终验、工程审计以及项目转资等阶段的业务信息与文档附件。</a:t>
            </a:r>
          </a:p>
        </p:txBody>
      </p:sp>
    </p:spTree>
    <p:extLst>
      <p:ext uri="{BB962C8B-B14F-4D97-AF65-F5344CB8AC3E}">
        <p14:creationId xmlns:p14="http://schemas.microsoft.com/office/powerpoint/2010/main" val="178507279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360953"/>
            <a:ext cx="6416040" cy="459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59</a:t>
            </a:fld>
            <a:endParaRPr lang="zh-CN" altLang="en-US" dirty="0"/>
          </a:p>
        </p:txBody>
      </p:sp>
      <p:sp>
        <p:nvSpPr>
          <p:cNvPr id="5" name="线形标注 2(带边框和强调线) 4"/>
          <p:cNvSpPr/>
          <p:nvPr/>
        </p:nvSpPr>
        <p:spPr bwMode="gray">
          <a:xfrm flipH="1">
            <a:off x="174385" y="2360954"/>
            <a:ext cx="3067081" cy="1349668"/>
          </a:xfrm>
          <a:prstGeom prst="accentBorderCallout2">
            <a:avLst>
              <a:gd name="adj1" fmla="val 18750"/>
              <a:gd name="adj2" fmla="val -8333"/>
              <a:gd name="adj3" fmla="val 18750"/>
              <a:gd name="adj4" fmla="val -16667"/>
              <a:gd name="adj5" fmla="val 94236"/>
              <a:gd name="adj6" fmla="val -8750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提供对项目</a:t>
            </a:r>
            <a:r>
              <a:rPr lang="zh-CN" altLang="en-US" sz="1600" dirty="0">
                <a:latin typeface="微软雅黑" pitchFamily="34" charset="-122"/>
                <a:ea typeface="微软雅黑" pitchFamily="34" charset="-122"/>
                <a:cs typeface="Arial" charset="0"/>
              </a:rPr>
              <a:t>决算</a:t>
            </a:r>
            <a:r>
              <a:rPr lang="zh-CN" altLang="en-US" sz="1600" dirty="0" smtClean="0">
                <a:latin typeface="微软雅黑" pitchFamily="34" charset="-122"/>
                <a:ea typeface="微软雅黑" pitchFamily="34" charset="-122"/>
                <a:cs typeface="Arial" charset="0"/>
              </a:rPr>
              <a:t>阶段信息的查询，项目</a:t>
            </a:r>
            <a:r>
              <a:rPr lang="zh-CN" altLang="en-US" sz="1600" dirty="0">
                <a:latin typeface="微软雅黑" pitchFamily="34" charset="-122"/>
                <a:ea typeface="微软雅黑" pitchFamily="34" charset="-122"/>
                <a:cs typeface="Arial" charset="0"/>
              </a:rPr>
              <a:t>决算</a:t>
            </a:r>
            <a:r>
              <a:rPr lang="zh-CN" altLang="en-US" sz="1600" dirty="0" smtClean="0">
                <a:latin typeface="微软雅黑" pitchFamily="34" charset="-122"/>
                <a:ea typeface="微软雅黑" pitchFamily="34" charset="-122"/>
                <a:cs typeface="Arial" charset="0"/>
              </a:rPr>
              <a:t>阶段当前状态、项目类型等信息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操作人员点击“项目</a:t>
            </a:r>
            <a:r>
              <a:rPr lang="zh-CN" altLang="en-US" sz="1800" dirty="0">
                <a:latin typeface="微软雅黑" pitchFamily="34" charset="-122"/>
                <a:ea typeface="微软雅黑" pitchFamily="34" charset="-122"/>
                <a:cs typeface="Arial" charset="0"/>
              </a:rPr>
              <a:t>决算</a:t>
            </a:r>
            <a:r>
              <a:rPr lang="en-US" altLang="zh-CN" sz="1800" dirty="0" smtClean="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决算</a:t>
            </a:r>
            <a:r>
              <a:rPr lang="zh-CN" altLang="en-US" sz="1800" dirty="0" smtClean="0">
                <a:latin typeface="微软雅黑" pitchFamily="34" charset="-122"/>
                <a:ea typeface="微软雅黑" pitchFamily="34" charset="-122"/>
                <a:cs typeface="Arial" charset="0"/>
              </a:rPr>
              <a:t>查询”菜单可以进入项目</a:t>
            </a:r>
            <a:r>
              <a:rPr lang="zh-CN" altLang="en-US" sz="1800" dirty="0">
                <a:latin typeface="微软雅黑" pitchFamily="34" charset="-122"/>
                <a:ea typeface="微软雅黑" pitchFamily="34" charset="-122"/>
                <a:cs typeface="Arial" charset="0"/>
              </a:rPr>
              <a:t>决算</a:t>
            </a:r>
            <a:r>
              <a:rPr lang="zh-CN" altLang="en-US" sz="1800" dirty="0" smtClean="0">
                <a:latin typeface="微软雅黑" pitchFamily="34" charset="-122"/>
                <a:ea typeface="微软雅黑" pitchFamily="34" charset="-122"/>
                <a:cs typeface="Arial" charset="0"/>
              </a:rPr>
              <a:t>阶段的查询页面，在此页面可以通过不同查询条件的选择，查询出指定的项目，进行</a:t>
            </a:r>
            <a:r>
              <a:rPr lang="zh-CN" altLang="en-US" sz="1800" dirty="0">
                <a:latin typeface="微软雅黑" pitchFamily="34" charset="-122"/>
                <a:ea typeface="微软雅黑" pitchFamily="34" charset="-122"/>
                <a:cs typeface="Arial" charset="0"/>
              </a:rPr>
              <a:t>决算</a:t>
            </a:r>
            <a:r>
              <a:rPr lang="zh-CN" altLang="en-US" sz="1800" dirty="0" smtClean="0">
                <a:latin typeface="微软雅黑" pitchFamily="34" charset="-122"/>
                <a:ea typeface="微软雅黑" pitchFamily="34" charset="-122"/>
                <a:cs typeface="Arial" charset="0"/>
              </a:rPr>
              <a:t>阶段详细信息的查询。</a:t>
            </a:r>
            <a:endParaRPr lang="en-US" altLang="zh-CN" sz="1800" dirty="0" smtClean="0">
              <a:latin typeface="微软雅黑" pitchFamily="34" charset="-122"/>
              <a:ea typeface="微软雅黑" pitchFamily="34" charset="-122"/>
              <a:cs typeface="Arial" charset="0"/>
            </a:endParaRPr>
          </a:p>
        </p:txBody>
      </p:sp>
      <p:sp>
        <p:nvSpPr>
          <p:cNvPr id="9" name="线形标注 2(带边框和强调线) 8"/>
          <p:cNvSpPr/>
          <p:nvPr/>
        </p:nvSpPr>
        <p:spPr bwMode="gray">
          <a:xfrm flipH="1">
            <a:off x="174385" y="4028190"/>
            <a:ext cx="3067081" cy="1349668"/>
          </a:xfrm>
          <a:prstGeom prst="accentBorderCallout2">
            <a:avLst>
              <a:gd name="adj1" fmla="val 18750"/>
              <a:gd name="adj2" fmla="val -8333"/>
              <a:gd name="adj3" fmla="val 18750"/>
              <a:gd name="adj4" fmla="val -16667"/>
              <a:gd name="adj5" fmla="val 49625"/>
              <a:gd name="adj6" fmla="val -8847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根据不同的查询条件组合，对指定的项目进行筛选，单击项目名称可以查看项目</a:t>
            </a:r>
            <a:r>
              <a:rPr lang="zh-CN" altLang="en-US" sz="1600" dirty="0">
                <a:latin typeface="微软雅黑" pitchFamily="34" charset="-122"/>
                <a:ea typeface="微软雅黑" pitchFamily="34" charset="-122"/>
                <a:cs typeface="Arial" charset="0"/>
              </a:rPr>
              <a:t>决算</a:t>
            </a:r>
            <a:r>
              <a:rPr lang="zh-CN" altLang="en-US" sz="1600" dirty="0" smtClean="0">
                <a:latin typeface="微软雅黑" pitchFamily="34" charset="-122"/>
                <a:ea typeface="微软雅黑" pitchFamily="34" charset="-122"/>
                <a:cs typeface="Arial" charset="0"/>
              </a:rPr>
              <a:t>阶段详细信息</a:t>
            </a:r>
            <a:endParaRPr lang="en-US" altLang="zh-CN" sz="1600" dirty="0">
              <a:latin typeface="微软雅黑" pitchFamily="34" charset="-122"/>
              <a:ea typeface="微软雅黑" pitchFamily="34" charset="-122"/>
              <a:cs typeface="Arial" charset="0"/>
            </a:endParaRPr>
          </a:p>
        </p:txBody>
      </p:sp>
      <p:sp>
        <p:nvSpPr>
          <p:cNvPr id="8"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决算查询</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3647285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p:cNvSpPr>
          <p:nvPr/>
        </p:nvSpPr>
        <p:spPr>
          <a:xfrm>
            <a:off x="300038" y="274638"/>
            <a:ext cx="7486650" cy="511175"/>
          </a:xfrm>
          <a:prstGeom prst="rect">
            <a:avLst/>
          </a:prstGeom>
        </p:spPr>
        <p:txBody>
          <a:bodyPr/>
          <a:lstStyle/>
          <a:p>
            <a:pPr eaLnBrk="0" hangingPunct="0">
              <a:defRPr/>
            </a:pPr>
            <a:r>
              <a:rPr lang="zh-CN" altLang="en-US" sz="2800" dirty="0">
                <a:latin typeface="微软雅黑" panose="020B0503020204020204" pitchFamily="34" charset="-122"/>
                <a:ea typeface="微软雅黑" panose="020B0503020204020204" pitchFamily="34" charset="-122"/>
                <a:cs typeface="Arial Unicode MS" panose="020B0604020202020204" pitchFamily="34" charset="-122"/>
              </a:rPr>
              <a:t>二</a:t>
            </a:r>
            <a:r>
              <a:rPr kumimoji="0" lang="zh-CN" altLang="en-US" sz="2800" b="0" dirty="0" smtClean="0">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2800" dirty="0" smtClean="0">
                <a:latin typeface="微软雅黑" panose="020B0503020204020204" pitchFamily="34" charset="-122"/>
                <a:ea typeface="微软雅黑" panose="020B0503020204020204" pitchFamily="34" charset="-122"/>
                <a:cs typeface="Arial Unicode MS" panose="020B0604020202020204" pitchFamily="34" charset="-122"/>
              </a:rPr>
              <a:t>支撑核心业务流程说明</a:t>
            </a:r>
            <a:endParaRPr lang="zh-CN" altLang="en-US" sz="2800" b="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3" name="Text Placeholder 3"/>
          <p:cNvSpPr txBox="1">
            <a:spLocks/>
          </p:cNvSpPr>
          <p:nvPr/>
        </p:nvSpPr>
        <p:spPr bwMode="auto">
          <a:xfrm>
            <a:off x="739204" y="1225588"/>
            <a:ext cx="9144000" cy="920581"/>
          </a:xfrm>
          <a:prstGeom prst="rect">
            <a:avLst/>
          </a:prstGeom>
          <a:solidFill>
            <a:schemeClr val="bg1"/>
          </a:solidFill>
          <a:ln w="19050">
            <a:solidFill>
              <a:srgbClr val="C00000"/>
            </a:solidFill>
            <a:miter lim="800000"/>
            <a:headEnd/>
            <a:tailEnd/>
          </a:ln>
          <a:effectLst>
            <a:outerShdw blurRad="50800" dist="38100" dir="2700000" algn="tl" rotWithShape="0">
              <a:prstClr val="black">
                <a:alpha val="40000"/>
              </a:prstClr>
            </a:outerShdw>
          </a:effectLst>
        </p:spPr>
        <p:txBody>
          <a:bodyPr vert="horz" wrap="square" lIns="78191" tIns="39095" rIns="78191" bIns="39095" numCol="1" anchor="ctr" anchorCtr="0" compatLnSpc="1">
            <a:prstTxWarp prst="textNoShape">
              <a:avLst/>
            </a:prstTxWarp>
          </a:bodyPr>
          <a:lstStyle>
            <a:lvl1pPr marL="0" marR="0" indent="0" algn="l" defTabSz="914400" rtl="0" eaLnBrk="1" fontAlgn="base" latinLnBrk="0" hangingPunct="1">
              <a:lnSpc>
                <a:spcPct val="100000"/>
              </a:lnSpc>
              <a:spcBef>
                <a:spcPct val="20000"/>
              </a:spcBef>
              <a:spcAft>
                <a:spcPct val="0"/>
              </a:spcAft>
              <a:buClrTx/>
              <a:buSzTx/>
              <a:buFont typeface="Wingdings" pitchFamily="2" charset="2"/>
              <a:buNone/>
              <a:tabLst/>
              <a:defRPr sz="1400">
                <a:solidFill>
                  <a:schemeClr val="tx1"/>
                </a:solidFill>
                <a:latin typeface="Arial"/>
                <a:ea typeface="微软雅黑" pitchFamily="34" charset="-122"/>
                <a:cs typeface="Arial"/>
                <a:sym typeface="Arial" charset="0"/>
              </a:defRPr>
            </a:lvl1pPr>
            <a:lvl2pPr marL="742950" indent="-285750" algn="l" rtl="0" eaLnBrk="1" fontAlgn="base" hangingPunct="1">
              <a:spcBef>
                <a:spcPct val="20000"/>
              </a:spcBef>
              <a:spcAft>
                <a:spcPct val="0"/>
              </a:spcAft>
              <a:buChar char="–"/>
              <a:defRPr sz="1600">
                <a:solidFill>
                  <a:schemeClr val="tx1"/>
                </a:solidFill>
                <a:latin typeface="+mj-lt"/>
                <a:ea typeface="+mn-ea"/>
                <a:cs typeface="微软雅黑"/>
              </a:defRPr>
            </a:lvl2pPr>
            <a:lvl3pPr marL="1143000" indent="-228600" algn="l" rtl="0" eaLnBrk="1" fontAlgn="base" hangingPunct="1">
              <a:spcBef>
                <a:spcPct val="20000"/>
              </a:spcBef>
              <a:spcAft>
                <a:spcPct val="0"/>
              </a:spcAft>
              <a:buChar char="•"/>
              <a:defRPr sz="1400">
                <a:solidFill>
                  <a:schemeClr val="tx1"/>
                </a:solidFill>
                <a:latin typeface="+mj-lt"/>
                <a:ea typeface="+mn-ea"/>
                <a:cs typeface="微软雅黑"/>
              </a:defRPr>
            </a:lvl3pPr>
            <a:lvl4pPr marL="1600200" indent="-228600" algn="l" rtl="0" eaLnBrk="1" fontAlgn="base" hangingPunct="1">
              <a:spcBef>
                <a:spcPct val="20000"/>
              </a:spcBef>
              <a:spcAft>
                <a:spcPct val="0"/>
              </a:spcAft>
              <a:buChar char="–"/>
              <a:defRPr sz="1200">
                <a:solidFill>
                  <a:schemeClr val="tx1"/>
                </a:solidFill>
                <a:latin typeface="+mj-lt"/>
                <a:ea typeface="+mn-ea"/>
                <a:cs typeface="微软雅黑"/>
              </a:defRPr>
            </a:lvl4pPr>
            <a:lvl5pPr marL="2057400" indent="-228600" algn="l" rtl="0" eaLnBrk="1" fontAlgn="base" hangingPunct="1">
              <a:spcBef>
                <a:spcPct val="20000"/>
              </a:spcBef>
              <a:spcAft>
                <a:spcPct val="0"/>
              </a:spcAft>
              <a:buChar char="»"/>
              <a:defRPr sz="1000">
                <a:solidFill>
                  <a:schemeClr val="tx1"/>
                </a:solidFill>
                <a:latin typeface="+mj-lt"/>
                <a:ea typeface="+mn-ea"/>
                <a:cs typeface="微软雅黑"/>
              </a:defRPr>
            </a:lvl5pPr>
            <a:lvl6pPr marL="2514600" indent="-228600" algn="l" rtl="0" eaLnBrk="1" fontAlgn="base" hangingPunct="1">
              <a:spcBef>
                <a:spcPct val="20000"/>
              </a:spcBef>
              <a:spcAft>
                <a:spcPct val="0"/>
              </a:spcAft>
              <a:buChar char="»"/>
              <a:defRPr sz="1000">
                <a:solidFill>
                  <a:schemeClr val="tx1"/>
                </a:solidFill>
                <a:latin typeface="+mj-lt"/>
                <a:ea typeface="+mn-ea"/>
              </a:defRPr>
            </a:lvl6pPr>
            <a:lvl7pPr marL="2971800" indent="-228600" algn="l" rtl="0" eaLnBrk="1" fontAlgn="base" hangingPunct="1">
              <a:spcBef>
                <a:spcPct val="20000"/>
              </a:spcBef>
              <a:spcAft>
                <a:spcPct val="0"/>
              </a:spcAft>
              <a:buChar char="»"/>
              <a:defRPr sz="1000">
                <a:solidFill>
                  <a:schemeClr val="tx1"/>
                </a:solidFill>
                <a:latin typeface="+mj-lt"/>
                <a:ea typeface="+mn-ea"/>
              </a:defRPr>
            </a:lvl7pPr>
            <a:lvl8pPr marL="3429000" indent="-228600" algn="l" rtl="0" eaLnBrk="1" fontAlgn="base" hangingPunct="1">
              <a:spcBef>
                <a:spcPct val="20000"/>
              </a:spcBef>
              <a:spcAft>
                <a:spcPct val="0"/>
              </a:spcAft>
              <a:buChar char="»"/>
              <a:defRPr sz="1000">
                <a:solidFill>
                  <a:schemeClr val="tx1"/>
                </a:solidFill>
                <a:latin typeface="+mj-lt"/>
                <a:ea typeface="+mn-ea"/>
              </a:defRPr>
            </a:lvl8pPr>
            <a:lvl9pPr marL="3886200" indent="-228600" algn="l" rtl="0" eaLnBrk="1" fontAlgn="base" hangingPunct="1">
              <a:spcBef>
                <a:spcPct val="20000"/>
              </a:spcBef>
              <a:spcAft>
                <a:spcPct val="0"/>
              </a:spcAft>
              <a:buChar char="»"/>
              <a:defRPr sz="1000">
                <a:solidFill>
                  <a:schemeClr val="tx1"/>
                </a:solidFill>
                <a:latin typeface="+mj-lt"/>
                <a:ea typeface="+mn-ea"/>
              </a:defRPr>
            </a:lvl9pPr>
          </a:lstStyle>
          <a:p>
            <a:r>
              <a:rPr lang="zh-CN" altLang="en-US" sz="2400" dirty="0" smtClean="0">
                <a:solidFill>
                  <a:srgbClr val="C00000"/>
                </a:solidFill>
                <a:latin typeface="微软雅黑" pitchFamily="34" charset="-122"/>
              </a:rPr>
              <a:t>全流程</a:t>
            </a:r>
            <a:r>
              <a:rPr lang="zh-CN" altLang="en-US" sz="1600" dirty="0" smtClean="0">
                <a:latin typeface="微软雅黑" pitchFamily="34" charset="-122"/>
              </a:rPr>
              <a:t>：</a:t>
            </a:r>
            <a:r>
              <a:rPr lang="zh-CN" altLang="en-US" sz="1600" kern="0" dirty="0" smtClean="0">
                <a:latin typeface="Arial" pitchFamily="34" charset="0"/>
                <a:cs typeface="Arial" pitchFamily="34" charset="0"/>
              </a:rPr>
              <a:t>系统支撑项目从订单领取、立项</a:t>
            </a:r>
            <a:r>
              <a:rPr lang="en-US" altLang="zh-CN" sz="1600" kern="0" dirty="0" smtClean="0">
                <a:latin typeface="Arial" pitchFamily="34" charset="0"/>
                <a:cs typeface="Arial" pitchFamily="34" charset="0"/>
              </a:rPr>
              <a:t>/</a:t>
            </a:r>
            <a:r>
              <a:rPr lang="zh-CN" altLang="en-US" sz="1600" kern="0" dirty="0" smtClean="0">
                <a:latin typeface="Arial" pitchFamily="34" charset="0"/>
                <a:cs typeface="Arial" pitchFamily="34" charset="0"/>
              </a:rPr>
              <a:t>可研审批到项目设计、实施、验收、决算及后评价的全过程管理，业务管理过程清晰、透明</a:t>
            </a:r>
            <a:r>
              <a:rPr lang="zh-CN" altLang="en-US" sz="1600" dirty="0" smtClean="0">
                <a:latin typeface="微软雅黑" pitchFamily="34" charset="-122"/>
              </a:rPr>
              <a:t>。</a:t>
            </a:r>
            <a:endParaRPr lang="en-US" altLang="zh-CN" sz="1600" dirty="0">
              <a:latin typeface="微软雅黑" pitchFamily="34" charset="-122"/>
            </a:endParaRPr>
          </a:p>
        </p:txBody>
      </p:sp>
      <p:sp>
        <p:nvSpPr>
          <p:cNvPr id="95" name="灯片编号占位符 66"/>
          <p:cNvSpPr>
            <a:spLocks noGrp="1"/>
          </p:cNvSpPr>
          <p:nvPr>
            <p:ph type="sldNum" sz="quarter" idx="12"/>
          </p:nvPr>
        </p:nvSpPr>
        <p:spPr>
          <a:xfrm>
            <a:off x="9176072" y="6948388"/>
            <a:ext cx="419100" cy="365125"/>
          </a:xfrm>
          <a:effectLst>
            <a:outerShdw blurRad="50800" dist="38100" dir="2700000" algn="tl" rotWithShape="0">
              <a:prstClr val="black">
                <a:alpha val="40000"/>
              </a:prstClr>
            </a:outerShdw>
          </a:effectLst>
        </p:spPr>
        <p:txBody>
          <a:bodyPr/>
          <a:lstStyle/>
          <a:p>
            <a:pPr>
              <a:defRPr/>
            </a:pPr>
            <a:fld id="{D8F14781-F039-438F-A14A-964B64735C29}" type="slidenum">
              <a:rPr lang="zh-CN" altLang="en-US" smtClean="0"/>
              <a:pPr>
                <a:defRPr/>
              </a:pPr>
              <a:t>6</a:t>
            </a:fld>
            <a:endParaRPr lang="zh-CN" altLang="en-US" dirty="0"/>
          </a:p>
        </p:txBody>
      </p:sp>
      <p:sp>
        <p:nvSpPr>
          <p:cNvPr id="96" name="矩形 95"/>
          <p:cNvSpPr/>
          <p:nvPr/>
        </p:nvSpPr>
        <p:spPr>
          <a:xfrm>
            <a:off x="1273718" y="2247267"/>
            <a:ext cx="8065049" cy="4534321"/>
          </a:xfrm>
          <a:prstGeom prst="rect">
            <a:avLst/>
          </a:prstGeom>
          <a:ln>
            <a:solidFill>
              <a:schemeClr val="bg1">
                <a:lumMod val="6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7" name="矩形 96"/>
          <p:cNvSpPr/>
          <p:nvPr/>
        </p:nvSpPr>
        <p:spPr>
          <a:xfrm>
            <a:off x="1346499" y="5982341"/>
            <a:ext cx="7919609" cy="710939"/>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8" name="矩形 97"/>
          <p:cNvSpPr/>
          <p:nvPr/>
        </p:nvSpPr>
        <p:spPr>
          <a:xfrm>
            <a:off x="1343618" y="3247734"/>
            <a:ext cx="2251995" cy="1289584"/>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9" name="矩形 98"/>
          <p:cNvSpPr/>
          <p:nvPr/>
        </p:nvSpPr>
        <p:spPr>
          <a:xfrm>
            <a:off x="1343618" y="4615144"/>
            <a:ext cx="3599616" cy="1267116"/>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kern="0">
              <a:solidFill>
                <a:sysClr val="window" lastClr="FFFFFF"/>
              </a:solidFill>
              <a:latin typeface="微软雅黑" pitchFamily="34" charset="-122"/>
              <a:ea typeface="微软雅黑" pitchFamily="34" charset="-122"/>
            </a:endParaRPr>
          </a:p>
        </p:txBody>
      </p:sp>
      <p:sp>
        <p:nvSpPr>
          <p:cNvPr id="100" name="矩形 99"/>
          <p:cNvSpPr/>
          <p:nvPr/>
        </p:nvSpPr>
        <p:spPr>
          <a:xfrm>
            <a:off x="3668374" y="3247734"/>
            <a:ext cx="5597736" cy="1289584"/>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01" name="矩形 100"/>
          <p:cNvSpPr/>
          <p:nvPr/>
        </p:nvSpPr>
        <p:spPr>
          <a:xfrm>
            <a:off x="5012123" y="4604013"/>
            <a:ext cx="2659085" cy="1267116"/>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02" name="矩形 101"/>
          <p:cNvSpPr/>
          <p:nvPr/>
        </p:nvSpPr>
        <p:spPr>
          <a:xfrm>
            <a:off x="7740315" y="4604015"/>
            <a:ext cx="1525797" cy="1267116"/>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103" name="矩形 102"/>
          <p:cNvSpPr/>
          <p:nvPr/>
        </p:nvSpPr>
        <p:spPr>
          <a:xfrm>
            <a:off x="1343618" y="2647454"/>
            <a:ext cx="7922493" cy="533523"/>
          </a:xfrm>
          <a:prstGeom prst="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04" name="矩形 103"/>
          <p:cNvSpPr/>
          <p:nvPr/>
        </p:nvSpPr>
        <p:spPr>
          <a:xfrm>
            <a:off x="2945067" y="2780849"/>
            <a:ext cx="1017085" cy="300106"/>
          </a:xfrm>
          <a:prstGeom prst="rect">
            <a:avLst/>
          </a:prstGeom>
          <a:solidFill>
            <a:srgbClr val="FF99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首页视图</a:t>
            </a:r>
            <a:endParaRPr kumimoji="0" lang="zh-CN" altLang="en-US" sz="1400" kern="0" dirty="0">
              <a:solidFill>
                <a:sysClr val="window" lastClr="FFFFFF"/>
              </a:solidFill>
              <a:latin typeface="微软雅黑" pitchFamily="34" charset="-122"/>
              <a:ea typeface="微软雅黑" pitchFamily="34" charset="-122"/>
            </a:endParaRPr>
          </a:p>
        </p:txBody>
      </p:sp>
      <p:sp>
        <p:nvSpPr>
          <p:cNvPr id="105" name="矩形 104"/>
          <p:cNvSpPr/>
          <p:nvPr/>
        </p:nvSpPr>
        <p:spPr>
          <a:xfrm>
            <a:off x="4180235" y="2780849"/>
            <a:ext cx="1017085" cy="300106"/>
          </a:xfrm>
          <a:prstGeom prst="rect">
            <a:avLst/>
          </a:prstGeom>
          <a:solidFill>
            <a:srgbClr val="FF99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菜单导航</a:t>
            </a:r>
          </a:p>
        </p:txBody>
      </p:sp>
      <p:sp>
        <p:nvSpPr>
          <p:cNvPr id="106" name="矩形 105"/>
          <p:cNvSpPr/>
          <p:nvPr/>
        </p:nvSpPr>
        <p:spPr>
          <a:xfrm>
            <a:off x="5415404" y="2780849"/>
            <a:ext cx="1017085" cy="300106"/>
          </a:xfrm>
          <a:prstGeom prst="rect">
            <a:avLst/>
          </a:prstGeom>
          <a:solidFill>
            <a:srgbClr val="FF99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滚动播报</a:t>
            </a:r>
          </a:p>
        </p:txBody>
      </p:sp>
      <p:sp>
        <p:nvSpPr>
          <p:cNvPr id="107" name="矩形 106"/>
          <p:cNvSpPr/>
          <p:nvPr/>
        </p:nvSpPr>
        <p:spPr>
          <a:xfrm>
            <a:off x="6723230" y="2780849"/>
            <a:ext cx="1017085" cy="300106"/>
          </a:xfrm>
          <a:prstGeom prst="rect">
            <a:avLst/>
          </a:prstGeom>
          <a:solidFill>
            <a:srgbClr val="FF99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用户信息</a:t>
            </a:r>
          </a:p>
        </p:txBody>
      </p:sp>
      <p:sp>
        <p:nvSpPr>
          <p:cNvPr id="108" name="矩形 107"/>
          <p:cNvSpPr/>
          <p:nvPr/>
        </p:nvSpPr>
        <p:spPr>
          <a:xfrm>
            <a:off x="7958286" y="2780849"/>
            <a:ext cx="1017085" cy="300106"/>
          </a:xfrm>
          <a:prstGeom prst="rect">
            <a:avLst/>
          </a:prstGeom>
          <a:solidFill>
            <a:srgbClr val="FF99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帮助文档</a:t>
            </a:r>
          </a:p>
        </p:txBody>
      </p:sp>
      <p:sp>
        <p:nvSpPr>
          <p:cNvPr id="109" name="矩形 108"/>
          <p:cNvSpPr/>
          <p:nvPr/>
        </p:nvSpPr>
        <p:spPr>
          <a:xfrm>
            <a:off x="1422153" y="3620212"/>
            <a:ext cx="1017085" cy="333452"/>
          </a:xfrm>
          <a:prstGeom prst="rect">
            <a:avLst/>
          </a:prstGeom>
          <a:solidFill>
            <a:srgbClr val="A788B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订单查询</a:t>
            </a:r>
            <a:endParaRPr kumimoji="0" lang="zh-CN" altLang="en-US" sz="1400" kern="0" dirty="0">
              <a:solidFill>
                <a:sysClr val="window" lastClr="FFFFFF"/>
              </a:solidFill>
              <a:latin typeface="微软雅黑" pitchFamily="34" charset="-122"/>
              <a:ea typeface="微软雅黑" pitchFamily="34" charset="-122"/>
            </a:endParaRPr>
          </a:p>
        </p:txBody>
      </p:sp>
      <p:sp>
        <p:nvSpPr>
          <p:cNvPr id="110" name="矩形 109"/>
          <p:cNvSpPr/>
          <p:nvPr/>
        </p:nvSpPr>
        <p:spPr>
          <a:xfrm>
            <a:off x="2509125" y="3620212"/>
            <a:ext cx="1017085" cy="333452"/>
          </a:xfrm>
          <a:prstGeom prst="rect">
            <a:avLst/>
          </a:prstGeom>
          <a:solidFill>
            <a:srgbClr val="A788B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订单详情</a:t>
            </a:r>
            <a:endParaRPr kumimoji="0" lang="zh-CN" altLang="en-US" sz="1400" kern="0" dirty="0">
              <a:solidFill>
                <a:sysClr val="window" lastClr="FFFFFF"/>
              </a:solidFill>
              <a:latin typeface="微软雅黑" pitchFamily="34" charset="-122"/>
              <a:ea typeface="微软雅黑" pitchFamily="34" charset="-122"/>
            </a:endParaRPr>
          </a:p>
        </p:txBody>
      </p:sp>
      <p:sp>
        <p:nvSpPr>
          <p:cNvPr id="111" name="矩形 110"/>
          <p:cNvSpPr/>
          <p:nvPr/>
        </p:nvSpPr>
        <p:spPr>
          <a:xfrm>
            <a:off x="1422153" y="4114841"/>
            <a:ext cx="1017085" cy="333452"/>
          </a:xfrm>
          <a:prstGeom prst="rect">
            <a:avLst/>
          </a:prstGeom>
          <a:solidFill>
            <a:srgbClr val="A788B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订单领取</a:t>
            </a:r>
            <a:endParaRPr kumimoji="0" lang="zh-CN" altLang="en-US" sz="1400" kern="0" dirty="0">
              <a:solidFill>
                <a:sysClr val="window" lastClr="FFFFFF"/>
              </a:solidFill>
              <a:latin typeface="微软雅黑" pitchFamily="34" charset="-122"/>
              <a:ea typeface="微软雅黑" pitchFamily="34" charset="-122"/>
            </a:endParaRPr>
          </a:p>
        </p:txBody>
      </p:sp>
      <p:sp>
        <p:nvSpPr>
          <p:cNvPr id="112" name="矩形 111"/>
          <p:cNvSpPr/>
          <p:nvPr/>
        </p:nvSpPr>
        <p:spPr>
          <a:xfrm>
            <a:off x="2509125" y="4114841"/>
            <a:ext cx="1017085" cy="333452"/>
          </a:xfrm>
          <a:prstGeom prst="rect">
            <a:avLst/>
          </a:prstGeom>
          <a:solidFill>
            <a:srgbClr val="A788B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订单导入</a:t>
            </a:r>
            <a:endParaRPr kumimoji="0" lang="zh-CN" altLang="en-US" sz="1400" kern="0" dirty="0">
              <a:solidFill>
                <a:sysClr val="window" lastClr="FFFFFF"/>
              </a:solidFill>
              <a:latin typeface="微软雅黑" pitchFamily="34" charset="-122"/>
              <a:ea typeface="微软雅黑" pitchFamily="34" charset="-122"/>
            </a:endParaRPr>
          </a:p>
        </p:txBody>
      </p:sp>
      <p:sp>
        <p:nvSpPr>
          <p:cNvPr id="113" name="TextBox 112"/>
          <p:cNvSpPr txBox="1"/>
          <p:nvPr/>
        </p:nvSpPr>
        <p:spPr>
          <a:xfrm>
            <a:off x="1918349" y="3269095"/>
            <a:ext cx="910948" cy="28508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400" b="1" dirty="0" smtClean="0">
                <a:latin typeface="微软雅黑" pitchFamily="34" charset="-122"/>
                <a:ea typeface="微软雅黑" pitchFamily="34" charset="-122"/>
              </a:rPr>
              <a:t>订单管理</a:t>
            </a:r>
            <a:endParaRPr lang="zh-CN" altLang="en-US" sz="1400" b="1" dirty="0">
              <a:latin typeface="微软雅黑" pitchFamily="34" charset="-122"/>
              <a:ea typeface="微软雅黑" pitchFamily="34" charset="-122"/>
            </a:endParaRPr>
          </a:p>
        </p:txBody>
      </p:sp>
      <p:sp>
        <p:nvSpPr>
          <p:cNvPr id="114" name="矩形 113"/>
          <p:cNvSpPr/>
          <p:nvPr/>
        </p:nvSpPr>
        <p:spPr>
          <a:xfrm>
            <a:off x="3646645"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a:solidFill>
                  <a:sysClr val="window" lastClr="FFFFFF"/>
                </a:solidFill>
                <a:latin typeface="微软雅黑" pitchFamily="34" charset="-122"/>
                <a:ea typeface="微软雅黑" pitchFamily="34" charset="-122"/>
              </a:rPr>
              <a:t>权限</a:t>
            </a:r>
            <a:r>
              <a:rPr kumimoji="0" lang="zh-CN" altLang="en-US" sz="1400" kern="0" dirty="0" smtClean="0">
                <a:solidFill>
                  <a:sysClr val="window" lastClr="FFFFFF"/>
                </a:solidFill>
                <a:latin typeface="微软雅黑" pitchFamily="34" charset="-122"/>
                <a:ea typeface="微软雅黑" pitchFamily="34" charset="-122"/>
              </a:rPr>
              <a:t>管理</a:t>
            </a:r>
            <a:endParaRPr kumimoji="0" lang="zh-CN" altLang="en-US" sz="1400" kern="0" dirty="0">
              <a:solidFill>
                <a:sysClr val="window" lastClr="FFFFFF"/>
              </a:solidFill>
              <a:latin typeface="微软雅黑" pitchFamily="34" charset="-122"/>
              <a:ea typeface="微软雅黑" pitchFamily="34" charset="-122"/>
            </a:endParaRPr>
          </a:p>
        </p:txBody>
      </p:sp>
      <p:sp>
        <p:nvSpPr>
          <p:cNvPr id="115" name="矩形 114"/>
          <p:cNvSpPr/>
          <p:nvPr/>
        </p:nvSpPr>
        <p:spPr>
          <a:xfrm>
            <a:off x="2484134"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a:solidFill>
                  <a:sysClr val="window" lastClr="FFFFFF"/>
                </a:solidFill>
                <a:latin typeface="微软雅黑" pitchFamily="34" charset="-122"/>
                <a:ea typeface="微软雅黑" pitchFamily="34" charset="-122"/>
              </a:rPr>
              <a:t>用户</a:t>
            </a:r>
            <a:r>
              <a:rPr kumimoji="0" lang="zh-CN" altLang="en-US" sz="1400" kern="0" dirty="0" smtClean="0">
                <a:solidFill>
                  <a:sysClr val="window" lastClr="FFFFFF"/>
                </a:solidFill>
                <a:latin typeface="微软雅黑" pitchFamily="34" charset="-122"/>
                <a:ea typeface="微软雅黑" pitchFamily="34" charset="-122"/>
              </a:rPr>
              <a:t>管理</a:t>
            </a:r>
            <a:endParaRPr kumimoji="0" lang="zh-CN" altLang="en-US" sz="1400" kern="0" dirty="0">
              <a:solidFill>
                <a:sysClr val="window" lastClr="FFFFFF"/>
              </a:solidFill>
              <a:latin typeface="微软雅黑" pitchFamily="34" charset="-122"/>
              <a:ea typeface="微软雅黑" pitchFamily="34" charset="-122"/>
            </a:endParaRPr>
          </a:p>
        </p:txBody>
      </p:sp>
      <p:sp>
        <p:nvSpPr>
          <p:cNvPr id="116" name="矩形 115"/>
          <p:cNvSpPr/>
          <p:nvPr/>
        </p:nvSpPr>
        <p:spPr>
          <a:xfrm>
            <a:off x="4736500"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流程配置</a:t>
            </a:r>
            <a:endParaRPr kumimoji="0" lang="zh-CN" altLang="en-US" sz="1400" kern="0" dirty="0">
              <a:solidFill>
                <a:sysClr val="window" lastClr="FFFFFF"/>
              </a:solidFill>
              <a:latin typeface="微软雅黑" pitchFamily="34" charset="-122"/>
              <a:ea typeface="微软雅黑" pitchFamily="34" charset="-122"/>
            </a:endParaRPr>
          </a:p>
        </p:txBody>
      </p:sp>
      <p:sp>
        <p:nvSpPr>
          <p:cNvPr id="117" name="矩形 116"/>
          <p:cNvSpPr/>
          <p:nvPr/>
        </p:nvSpPr>
        <p:spPr>
          <a:xfrm>
            <a:off x="5851346"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参数管理</a:t>
            </a:r>
            <a:endParaRPr kumimoji="0" lang="zh-CN" altLang="en-US" sz="1400" kern="0" dirty="0">
              <a:solidFill>
                <a:sysClr val="window" lastClr="FFFFFF"/>
              </a:solidFill>
              <a:latin typeface="微软雅黑" pitchFamily="34" charset="-122"/>
              <a:ea typeface="微软雅黑" pitchFamily="34" charset="-122"/>
            </a:endParaRPr>
          </a:p>
        </p:txBody>
      </p:sp>
      <p:sp>
        <p:nvSpPr>
          <p:cNvPr id="118" name="TextBox 281"/>
          <p:cNvSpPr txBox="1"/>
          <p:nvPr/>
        </p:nvSpPr>
        <p:spPr>
          <a:xfrm>
            <a:off x="2654326" y="4648387"/>
            <a:ext cx="920243" cy="28508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微软雅黑" pitchFamily="34" charset="-122"/>
                <a:ea typeface="微软雅黑" pitchFamily="34" charset="-122"/>
              </a:rPr>
              <a:t>我的工作</a:t>
            </a:r>
            <a:endParaRPr lang="zh-CN" altLang="en-US" sz="1400" b="1" dirty="0">
              <a:latin typeface="微软雅黑" pitchFamily="34" charset="-122"/>
              <a:ea typeface="微软雅黑" pitchFamily="34" charset="-122"/>
            </a:endParaRPr>
          </a:p>
        </p:txBody>
      </p:sp>
      <p:sp>
        <p:nvSpPr>
          <p:cNvPr id="119" name="矩形 118"/>
          <p:cNvSpPr/>
          <p:nvPr/>
        </p:nvSpPr>
        <p:spPr>
          <a:xfrm>
            <a:off x="7013857"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a:solidFill>
                  <a:sysClr val="window" lastClr="FFFFFF"/>
                </a:solidFill>
                <a:latin typeface="微软雅黑" pitchFamily="34" charset="-122"/>
                <a:ea typeface="微软雅黑" pitchFamily="34" charset="-122"/>
              </a:rPr>
              <a:t>接口</a:t>
            </a:r>
            <a:r>
              <a:rPr kumimoji="0" lang="zh-CN" altLang="en-US" sz="1400" kern="0" dirty="0" smtClean="0">
                <a:solidFill>
                  <a:sysClr val="window" lastClr="FFFFFF"/>
                </a:solidFill>
                <a:latin typeface="微软雅黑" pitchFamily="34" charset="-122"/>
                <a:ea typeface="微软雅黑" pitchFamily="34" charset="-122"/>
              </a:rPr>
              <a:t>管理</a:t>
            </a:r>
            <a:endParaRPr kumimoji="0" lang="zh-CN" altLang="en-US" sz="1400" kern="0" dirty="0">
              <a:solidFill>
                <a:sysClr val="window" lastClr="FFFFFF"/>
              </a:solidFill>
              <a:latin typeface="微软雅黑" pitchFamily="34" charset="-122"/>
              <a:ea typeface="微软雅黑" pitchFamily="34" charset="-122"/>
            </a:endParaRPr>
          </a:p>
        </p:txBody>
      </p:sp>
      <p:sp>
        <p:nvSpPr>
          <p:cNvPr id="120" name="矩形 119"/>
          <p:cNvSpPr/>
          <p:nvPr/>
        </p:nvSpPr>
        <p:spPr>
          <a:xfrm>
            <a:off x="1419158" y="4969311"/>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待办工作</a:t>
            </a:r>
            <a:endParaRPr kumimoji="0" lang="zh-CN" altLang="en-US" sz="1400" kern="0" dirty="0">
              <a:solidFill>
                <a:sysClr val="window" lastClr="FFFFFF"/>
              </a:solidFill>
              <a:latin typeface="微软雅黑" pitchFamily="34" charset="-122"/>
              <a:ea typeface="微软雅黑" pitchFamily="34" charset="-122"/>
            </a:endParaRPr>
          </a:p>
        </p:txBody>
      </p:sp>
      <p:sp>
        <p:nvSpPr>
          <p:cNvPr id="121" name="矩形 120"/>
          <p:cNvSpPr/>
          <p:nvPr/>
        </p:nvSpPr>
        <p:spPr>
          <a:xfrm>
            <a:off x="2578520" y="4969311"/>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待阅工作</a:t>
            </a:r>
            <a:endParaRPr kumimoji="0" lang="zh-CN" altLang="en-US" sz="1400" kern="0" dirty="0">
              <a:solidFill>
                <a:sysClr val="window" lastClr="FFFFFF"/>
              </a:solidFill>
              <a:latin typeface="微软雅黑" pitchFamily="34" charset="-122"/>
              <a:ea typeface="微软雅黑" pitchFamily="34" charset="-122"/>
            </a:endParaRPr>
          </a:p>
        </p:txBody>
      </p:sp>
      <p:sp>
        <p:nvSpPr>
          <p:cNvPr id="122" name="矩形 121"/>
          <p:cNvSpPr/>
          <p:nvPr/>
        </p:nvSpPr>
        <p:spPr>
          <a:xfrm>
            <a:off x="3744293" y="4969311"/>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领导督办</a:t>
            </a:r>
            <a:endParaRPr kumimoji="0" lang="zh-CN" altLang="en-US" sz="1400" kern="0" dirty="0">
              <a:solidFill>
                <a:sysClr val="window" lastClr="FFFFFF"/>
              </a:solidFill>
              <a:latin typeface="微软雅黑" pitchFamily="34" charset="-122"/>
              <a:ea typeface="微软雅黑" pitchFamily="34" charset="-122"/>
            </a:endParaRPr>
          </a:p>
        </p:txBody>
      </p:sp>
      <p:sp>
        <p:nvSpPr>
          <p:cNvPr id="123" name="矩形 122"/>
          <p:cNvSpPr/>
          <p:nvPr/>
        </p:nvSpPr>
        <p:spPr>
          <a:xfrm>
            <a:off x="1419158" y="5436144"/>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已办工作</a:t>
            </a:r>
            <a:endParaRPr kumimoji="0" lang="zh-CN" altLang="en-US" sz="1400" kern="0" dirty="0">
              <a:solidFill>
                <a:sysClr val="window" lastClr="FFFFFF"/>
              </a:solidFill>
              <a:latin typeface="微软雅黑" pitchFamily="34" charset="-122"/>
              <a:ea typeface="微软雅黑" pitchFamily="34" charset="-122"/>
            </a:endParaRPr>
          </a:p>
        </p:txBody>
      </p:sp>
      <p:sp>
        <p:nvSpPr>
          <p:cNvPr id="124" name="矩形 123"/>
          <p:cNvSpPr/>
          <p:nvPr/>
        </p:nvSpPr>
        <p:spPr>
          <a:xfrm>
            <a:off x="2578520" y="5436144"/>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已阅工作</a:t>
            </a:r>
            <a:endParaRPr kumimoji="0" lang="zh-CN" altLang="en-US" sz="1400" kern="0" dirty="0">
              <a:solidFill>
                <a:sysClr val="window" lastClr="FFFFFF"/>
              </a:solidFill>
              <a:latin typeface="微软雅黑" pitchFamily="34" charset="-122"/>
              <a:ea typeface="微软雅黑" pitchFamily="34" charset="-122"/>
            </a:endParaRPr>
          </a:p>
        </p:txBody>
      </p:sp>
      <p:sp>
        <p:nvSpPr>
          <p:cNvPr id="125" name="矩形 124"/>
          <p:cNvSpPr/>
          <p:nvPr/>
        </p:nvSpPr>
        <p:spPr>
          <a:xfrm>
            <a:off x="3744293" y="5436144"/>
            <a:ext cx="1017085" cy="333452"/>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流程监控</a:t>
            </a:r>
            <a:endParaRPr kumimoji="0" lang="zh-CN" altLang="en-US" sz="1400" kern="0" dirty="0">
              <a:solidFill>
                <a:sysClr val="window" lastClr="FFFFFF"/>
              </a:solidFill>
              <a:latin typeface="微软雅黑" pitchFamily="34" charset="-122"/>
              <a:ea typeface="微软雅黑" pitchFamily="34" charset="-122"/>
            </a:endParaRPr>
          </a:p>
        </p:txBody>
      </p:sp>
      <p:sp>
        <p:nvSpPr>
          <p:cNvPr id="126" name="TextBox 254"/>
          <p:cNvSpPr txBox="1"/>
          <p:nvPr/>
        </p:nvSpPr>
        <p:spPr>
          <a:xfrm>
            <a:off x="1343618" y="2780849"/>
            <a:ext cx="910948" cy="28508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400" b="1" dirty="0" smtClean="0">
                <a:latin typeface="微软雅黑" pitchFamily="34" charset="-122"/>
                <a:ea typeface="微软雅黑" pitchFamily="34" charset="-122"/>
              </a:rPr>
              <a:t>系统首页</a:t>
            </a:r>
            <a:endParaRPr lang="zh-CN" altLang="en-US" sz="1400" b="1" dirty="0">
              <a:latin typeface="微软雅黑" pitchFamily="34" charset="-122"/>
              <a:ea typeface="微软雅黑" pitchFamily="34" charset="-122"/>
            </a:endParaRPr>
          </a:p>
        </p:txBody>
      </p:sp>
      <p:sp>
        <p:nvSpPr>
          <p:cNvPr id="127" name="矩形 126"/>
          <p:cNvSpPr/>
          <p:nvPr/>
        </p:nvSpPr>
        <p:spPr>
          <a:xfrm>
            <a:off x="8103712" y="6182434"/>
            <a:ext cx="1017085" cy="333452"/>
          </a:xfrm>
          <a:prstGeom prst="rect">
            <a:avLst/>
          </a:prstGeom>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a:solidFill>
                  <a:sysClr val="window" lastClr="FFFFFF"/>
                </a:solidFill>
                <a:latin typeface="微软雅黑" pitchFamily="34" charset="-122"/>
                <a:ea typeface="微软雅黑" pitchFamily="34" charset="-122"/>
              </a:rPr>
              <a:t>日志</a:t>
            </a:r>
            <a:r>
              <a:rPr kumimoji="0" lang="zh-CN" altLang="en-US" sz="1400" kern="0" dirty="0" smtClean="0">
                <a:solidFill>
                  <a:sysClr val="window" lastClr="FFFFFF"/>
                </a:solidFill>
                <a:latin typeface="微软雅黑" pitchFamily="34" charset="-122"/>
                <a:ea typeface="微软雅黑" pitchFamily="34" charset="-122"/>
              </a:rPr>
              <a:t>管理</a:t>
            </a:r>
            <a:endParaRPr kumimoji="0" lang="zh-CN" altLang="en-US" sz="1400" kern="0" dirty="0">
              <a:solidFill>
                <a:sysClr val="window" lastClr="FFFFFF"/>
              </a:solidFill>
              <a:latin typeface="微软雅黑" pitchFamily="34" charset="-122"/>
              <a:ea typeface="微软雅黑" pitchFamily="34" charset="-122"/>
            </a:endParaRPr>
          </a:p>
        </p:txBody>
      </p:sp>
      <p:sp>
        <p:nvSpPr>
          <p:cNvPr id="128" name="矩形 127"/>
          <p:cNvSpPr/>
          <p:nvPr/>
        </p:nvSpPr>
        <p:spPr>
          <a:xfrm>
            <a:off x="3744778" y="3635512"/>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项目立项</a:t>
            </a:r>
            <a:endParaRPr kumimoji="0" lang="zh-CN" altLang="en-US" sz="1400" kern="0" dirty="0">
              <a:solidFill>
                <a:sysClr val="window" lastClr="FFFFFF"/>
              </a:solidFill>
              <a:latin typeface="微软雅黑" pitchFamily="34" charset="-122"/>
              <a:ea typeface="微软雅黑" pitchFamily="34" charset="-122"/>
            </a:endParaRPr>
          </a:p>
        </p:txBody>
      </p:sp>
      <p:sp>
        <p:nvSpPr>
          <p:cNvPr id="129" name="矩形 128"/>
          <p:cNvSpPr/>
          <p:nvPr/>
        </p:nvSpPr>
        <p:spPr>
          <a:xfrm>
            <a:off x="3744544" y="4114841"/>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项目决算</a:t>
            </a:r>
            <a:endParaRPr kumimoji="0" lang="zh-CN" altLang="en-US" sz="1400" kern="0" dirty="0">
              <a:solidFill>
                <a:sysClr val="window" lastClr="FFFFFF"/>
              </a:solidFill>
              <a:latin typeface="微软雅黑" pitchFamily="34" charset="-122"/>
              <a:ea typeface="微软雅黑" pitchFamily="34" charset="-122"/>
            </a:endParaRPr>
          </a:p>
        </p:txBody>
      </p:sp>
      <p:sp>
        <p:nvSpPr>
          <p:cNvPr id="130" name="TextBox 129"/>
          <p:cNvSpPr txBox="1"/>
          <p:nvPr/>
        </p:nvSpPr>
        <p:spPr>
          <a:xfrm>
            <a:off x="5917223" y="3269095"/>
            <a:ext cx="910948" cy="28508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400" b="1" dirty="0" smtClean="0">
                <a:latin typeface="微软雅黑" pitchFamily="34" charset="-122"/>
                <a:ea typeface="微软雅黑" pitchFamily="34" charset="-122"/>
              </a:rPr>
              <a:t>项目管理</a:t>
            </a:r>
            <a:endParaRPr lang="zh-CN" altLang="en-US" sz="1400" b="1" dirty="0">
              <a:latin typeface="微软雅黑" pitchFamily="34" charset="-122"/>
              <a:ea typeface="微软雅黑" pitchFamily="34" charset="-122"/>
            </a:endParaRPr>
          </a:p>
        </p:txBody>
      </p:sp>
      <p:sp>
        <p:nvSpPr>
          <p:cNvPr id="131" name="TextBox 130"/>
          <p:cNvSpPr txBox="1"/>
          <p:nvPr/>
        </p:nvSpPr>
        <p:spPr>
          <a:xfrm>
            <a:off x="8064536" y="4648387"/>
            <a:ext cx="910948" cy="28508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400" b="1" dirty="0" smtClean="0">
                <a:latin typeface="微软雅黑" pitchFamily="34" charset="-122"/>
                <a:ea typeface="微软雅黑" pitchFamily="34" charset="-122"/>
              </a:rPr>
              <a:t>统计分析</a:t>
            </a:r>
            <a:endParaRPr lang="zh-CN" altLang="en-US" sz="1400" b="1" dirty="0">
              <a:latin typeface="微软雅黑" pitchFamily="34" charset="-122"/>
              <a:ea typeface="微软雅黑" pitchFamily="34" charset="-122"/>
            </a:endParaRPr>
          </a:p>
        </p:txBody>
      </p:sp>
      <p:sp>
        <p:nvSpPr>
          <p:cNvPr id="132" name="矩形 131"/>
          <p:cNvSpPr/>
          <p:nvPr/>
        </p:nvSpPr>
        <p:spPr>
          <a:xfrm>
            <a:off x="5197433" y="4969311"/>
            <a:ext cx="1017085" cy="333452"/>
          </a:xfrm>
          <a:prstGeom prst="rect">
            <a:avLst/>
          </a:prstGeom>
          <a:solidFill>
            <a:schemeClr val="accent5"/>
          </a:solidFill>
          <a:ln w="12700" cap="flat" cmpd="sng" algn="ctr">
            <a:solidFill>
              <a:schemeClr val="accent5"/>
            </a:solid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400" kern="0" dirty="0" smtClean="0">
                <a:solidFill>
                  <a:sysClr val="window" lastClr="FFFFFF"/>
                </a:solidFill>
                <a:latin typeface="微软雅黑" pitchFamily="34" charset="-122"/>
                <a:ea typeface="微软雅黑" pitchFamily="34" charset="-122"/>
              </a:rPr>
              <a:t>系统公告</a:t>
            </a:r>
          </a:p>
        </p:txBody>
      </p:sp>
      <p:sp>
        <p:nvSpPr>
          <p:cNvPr id="133" name="矩形 132"/>
          <p:cNvSpPr/>
          <p:nvPr/>
        </p:nvSpPr>
        <p:spPr>
          <a:xfrm>
            <a:off x="6323774" y="4969311"/>
            <a:ext cx="1017085" cy="333452"/>
          </a:xfrm>
          <a:prstGeom prst="rect">
            <a:avLst/>
          </a:prstGeom>
          <a:solidFill>
            <a:schemeClr val="accent5"/>
          </a:solidFill>
          <a:ln w="12700" cap="flat" cmpd="sng" algn="ctr">
            <a:solidFill>
              <a:schemeClr val="accent5"/>
            </a:solid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400" kern="0" dirty="0" smtClean="0">
                <a:solidFill>
                  <a:sysClr val="window" lastClr="FFFFFF"/>
                </a:solidFill>
                <a:latin typeface="微软雅黑" pitchFamily="34" charset="-122"/>
                <a:ea typeface="微软雅黑" pitchFamily="34" charset="-122"/>
              </a:rPr>
              <a:t>规章制度</a:t>
            </a:r>
          </a:p>
        </p:txBody>
      </p:sp>
      <p:sp>
        <p:nvSpPr>
          <p:cNvPr id="134" name="矩形 133"/>
          <p:cNvSpPr/>
          <p:nvPr/>
        </p:nvSpPr>
        <p:spPr>
          <a:xfrm>
            <a:off x="5197433" y="5436144"/>
            <a:ext cx="1017085" cy="333452"/>
          </a:xfrm>
          <a:prstGeom prst="rect">
            <a:avLst/>
          </a:prstGeom>
          <a:solidFill>
            <a:schemeClr val="accent5"/>
          </a:solidFill>
          <a:ln w="12700" cap="flat" cmpd="sng" algn="ctr">
            <a:solidFill>
              <a:schemeClr val="accent5"/>
            </a:solid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400" kern="0" dirty="0" smtClean="0">
                <a:solidFill>
                  <a:sysClr val="window" lastClr="FFFFFF"/>
                </a:solidFill>
                <a:latin typeface="微软雅黑" pitchFamily="34" charset="-122"/>
                <a:ea typeface="微软雅黑" pitchFamily="34" charset="-122"/>
              </a:rPr>
              <a:t>系统消息</a:t>
            </a:r>
          </a:p>
        </p:txBody>
      </p:sp>
      <p:sp>
        <p:nvSpPr>
          <p:cNvPr id="135" name="矩形 134"/>
          <p:cNvSpPr/>
          <p:nvPr/>
        </p:nvSpPr>
        <p:spPr>
          <a:xfrm>
            <a:off x="6323774" y="5436144"/>
            <a:ext cx="1017085" cy="333452"/>
          </a:xfrm>
          <a:prstGeom prst="rect">
            <a:avLst/>
          </a:prstGeom>
          <a:solidFill>
            <a:schemeClr val="accent5"/>
          </a:solidFill>
          <a:ln w="12700" cap="flat" cmpd="sng" algn="ctr">
            <a:solidFill>
              <a:schemeClr val="accent5"/>
            </a:solid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400" kern="0" dirty="0" smtClean="0">
                <a:solidFill>
                  <a:sysClr val="window" lastClr="FFFFFF"/>
                </a:solidFill>
                <a:latin typeface="微软雅黑" pitchFamily="34" charset="-122"/>
                <a:ea typeface="微软雅黑" pitchFamily="34" charset="-122"/>
              </a:rPr>
              <a:t>文档管理</a:t>
            </a:r>
          </a:p>
        </p:txBody>
      </p:sp>
      <p:sp>
        <p:nvSpPr>
          <p:cNvPr id="136" name="矩形 135"/>
          <p:cNvSpPr/>
          <p:nvPr/>
        </p:nvSpPr>
        <p:spPr>
          <a:xfrm>
            <a:off x="8031055" y="4969311"/>
            <a:ext cx="1017085" cy="333452"/>
          </a:xfrm>
          <a:prstGeom prst="rect">
            <a:avLst/>
          </a:prstGeom>
          <a:solidFill>
            <a:schemeClr val="accent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图形报表</a:t>
            </a:r>
          </a:p>
        </p:txBody>
      </p:sp>
      <p:sp>
        <p:nvSpPr>
          <p:cNvPr id="137" name="矩形 136"/>
          <p:cNvSpPr/>
          <p:nvPr/>
        </p:nvSpPr>
        <p:spPr>
          <a:xfrm>
            <a:off x="8031055" y="5436144"/>
            <a:ext cx="1017085" cy="333452"/>
          </a:xfrm>
          <a:prstGeom prst="rect">
            <a:avLst/>
          </a:prstGeom>
          <a:solidFill>
            <a:schemeClr val="accent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表格报表</a:t>
            </a:r>
          </a:p>
        </p:txBody>
      </p:sp>
      <p:sp>
        <p:nvSpPr>
          <p:cNvPr id="138" name="矩形 137"/>
          <p:cNvSpPr/>
          <p:nvPr/>
        </p:nvSpPr>
        <p:spPr>
          <a:xfrm>
            <a:off x="4834398" y="3635512"/>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项目可研</a:t>
            </a:r>
            <a:endParaRPr kumimoji="0" lang="zh-CN" altLang="en-US" sz="1400" kern="0" dirty="0">
              <a:solidFill>
                <a:sysClr val="window" lastClr="FFFFFF"/>
              </a:solidFill>
              <a:latin typeface="微软雅黑" pitchFamily="34" charset="-122"/>
              <a:ea typeface="微软雅黑" pitchFamily="34" charset="-122"/>
            </a:endParaRPr>
          </a:p>
        </p:txBody>
      </p:sp>
      <p:sp>
        <p:nvSpPr>
          <p:cNvPr id="139" name="矩形 138"/>
          <p:cNvSpPr/>
          <p:nvPr/>
        </p:nvSpPr>
        <p:spPr>
          <a:xfrm>
            <a:off x="5924245" y="3635512"/>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项目设计</a:t>
            </a:r>
            <a:endParaRPr kumimoji="0" lang="zh-CN" altLang="en-US" sz="1400" kern="0" dirty="0">
              <a:solidFill>
                <a:sysClr val="window" lastClr="FFFFFF"/>
              </a:solidFill>
              <a:latin typeface="微软雅黑" pitchFamily="34" charset="-122"/>
              <a:ea typeface="微软雅黑" pitchFamily="34" charset="-122"/>
            </a:endParaRPr>
          </a:p>
        </p:txBody>
      </p:sp>
      <p:sp>
        <p:nvSpPr>
          <p:cNvPr id="140" name="矩形 139"/>
          <p:cNvSpPr/>
          <p:nvPr/>
        </p:nvSpPr>
        <p:spPr>
          <a:xfrm>
            <a:off x="5924253" y="4114841"/>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项目变更</a:t>
            </a:r>
            <a:endParaRPr kumimoji="0" lang="zh-CN" altLang="en-US" sz="1400" kern="0" dirty="0">
              <a:solidFill>
                <a:sysClr val="window" lastClr="FFFFFF"/>
              </a:solidFill>
              <a:latin typeface="微软雅黑" pitchFamily="34" charset="-122"/>
              <a:ea typeface="微软雅黑" pitchFamily="34" charset="-122"/>
            </a:endParaRPr>
          </a:p>
        </p:txBody>
      </p:sp>
      <p:sp>
        <p:nvSpPr>
          <p:cNvPr id="141" name="矩形 140"/>
          <p:cNvSpPr/>
          <p:nvPr/>
        </p:nvSpPr>
        <p:spPr>
          <a:xfrm>
            <a:off x="4834398" y="4114841"/>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R="0" lvl="0" indent="0" algn="ctr" fontAlgn="auto">
              <a:lnSpc>
                <a:spcPct val="100000"/>
              </a:lnSpc>
              <a:spcBef>
                <a:spcPts val="0"/>
              </a:spcBef>
              <a:spcAft>
                <a:spcPts val="0"/>
              </a:spcAft>
              <a:buClrTx/>
              <a:buSzTx/>
              <a:buFontTx/>
              <a:buNone/>
              <a:tabLst/>
              <a:defRPr/>
            </a:pPr>
            <a:r>
              <a:rPr kumimoji="0" lang="zh-CN" altLang="en-US" sz="1400" kern="0" dirty="0" smtClean="0">
                <a:solidFill>
                  <a:sysClr val="window" lastClr="FFFFFF"/>
                </a:solidFill>
                <a:latin typeface="微软雅黑" pitchFamily="34" charset="-122"/>
                <a:ea typeface="微软雅黑" pitchFamily="34" charset="-122"/>
              </a:rPr>
              <a:t>后评价</a:t>
            </a:r>
            <a:endParaRPr kumimoji="0" lang="zh-CN" altLang="en-US" sz="1400" kern="0" dirty="0">
              <a:solidFill>
                <a:sysClr val="window" lastClr="FFFFFF"/>
              </a:solidFill>
              <a:latin typeface="微软雅黑" pitchFamily="34" charset="-122"/>
              <a:ea typeface="微软雅黑" pitchFamily="34" charset="-122"/>
            </a:endParaRPr>
          </a:p>
        </p:txBody>
      </p:sp>
      <p:sp>
        <p:nvSpPr>
          <p:cNvPr id="142" name="矩形 141"/>
          <p:cNvSpPr/>
          <p:nvPr/>
        </p:nvSpPr>
        <p:spPr>
          <a:xfrm>
            <a:off x="8103712" y="4114841"/>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全视图</a:t>
            </a:r>
            <a:endParaRPr kumimoji="0" lang="zh-CN" altLang="en-US" sz="1400" kern="0" dirty="0">
              <a:solidFill>
                <a:sysClr val="window" lastClr="FFFFFF"/>
              </a:solidFill>
              <a:latin typeface="微软雅黑" pitchFamily="34" charset="-122"/>
              <a:ea typeface="微软雅黑" pitchFamily="34" charset="-122"/>
            </a:endParaRPr>
          </a:p>
        </p:txBody>
      </p:sp>
      <p:sp>
        <p:nvSpPr>
          <p:cNvPr id="143" name="矩形 142"/>
          <p:cNvSpPr/>
          <p:nvPr/>
        </p:nvSpPr>
        <p:spPr>
          <a:xfrm>
            <a:off x="7013979" y="3635512"/>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项目实施</a:t>
            </a:r>
            <a:endParaRPr kumimoji="0" lang="zh-CN" altLang="en-US" sz="1400" kern="0" dirty="0">
              <a:solidFill>
                <a:sysClr val="window" lastClr="FFFFFF"/>
              </a:solidFill>
              <a:latin typeface="微软雅黑" pitchFamily="34" charset="-122"/>
              <a:ea typeface="微软雅黑" pitchFamily="34" charset="-122"/>
            </a:endParaRPr>
          </a:p>
        </p:txBody>
      </p:sp>
      <p:sp>
        <p:nvSpPr>
          <p:cNvPr id="144" name="矩形 143"/>
          <p:cNvSpPr/>
          <p:nvPr/>
        </p:nvSpPr>
        <p:spPr>
          <a:xfrm>
            <a:off x="8103712" y="3635512"/>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项目验收</a:t>
            </a:r>
          </a:p>
        </p:txBody>
      </p:sp>
      <p:sp>
        <p:nvSpPr>
          <p:cNvPr id="145" name="矩形 144"/>
          <p:cNvSpPr/>
          <p:nvPr/>
        </p:nvSpPr>
        <p:spPr>
          <a:xfrm>
            <a:off x="7014108" y="4114841"/>
            <a:ext cx="1017085" cy="333452"/>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kumimoji="0" lang="zh-CN" altLang="en-US" sz="1400" kern="0" dirty="0" smtClean="0">
                <a:solidFill>
                  <a:sysClr val="window" lastClr="FFFFFF"/>
                </a:solidFill>
                <a:latin typeface="微软雅黑" pitchFamily="34" charset="-122"/>
                <a:ea typeface="微软雅黑" pitchFamily="34" charset="-122"/>
              </a:rPr>
              <a:t>项目销项</a:t>
            </a:r>
            <a:endParaRPr kumimoji="0" lang="zh-CN" altLang="en-US" sz="1400" kern="0" dirty="0">
              <a:solidFill>
                <a:sysClr val="window" lastClr="FFFFFF"/>
              </a:solidFill>
              <a:latin typeface="微软雅黑" pitchFamily="34" charset="-122"/>
              <a:ea typeface="微软雅黑" pitchFamily="34" charset="-122"/>
            </a:endParaRPr>
          </a:p>
        </p:txBody>
      </p:sp>
      <p:sp>
        <p:nvSpPr>
          <p:cNvPr id="146" name="TextBox 281"/>
          <p:cNvSpPr txBox="1"/>
          <p:nvPr/>
        </p:nvSpPr>
        <p:spPr>
          <a:xfrm>
            <a:off x="5863652" y="4648387"/>
            <a:ext cx="920243" cy="28508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微软雅黑" pitchFamily="34" charset="-122"/>
                <a:ea typeface="微软雅黑" pitchFamily="34" charset="-122"/>
              </a:rPr>
              <a:t>公共管理</a:t>
            </a:r>
            <a:endParaRPr lang="zh-CN" altLang="en-US" sz="1400" b="1" dirty="0">
              <a:latin typeface="微软雅黑" pitchFamily="34" charset="-122"/>
              <a:ea typeface="微软雅黑" pitchFamily="34" charset="-122"/>
            </a:endParaRPr>
          </a:p>
        </p:txBody>
      </p:sp>
      <p:sp>
        <p:nvSpPr>
          <p:cNvPr id="147" name="TextBox 254"/>
          <p:cNvSpPr txBox="1"/>
          <p:nvPr/>
        </p:nvSpPr>
        <p:spPr>
          <a:xfrm>
            <a:off x="1422153" y="6230807"/>
            <a:ext cx="910948" cy="285080"/>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1400" b="1" dirty="0" smtClean="0">
                <a:latin typeface="微软雅黑" pitchFamily="34" charset="-122"/>
                <a:ea typeface="微软雅黑" pitchFamily="34" charset="-122"/>
              </a:rPr>
              <a:t>系统管理</a:t>
            </a:r>
            <a:endParaRPr lang="zh-CN" altLang="en-US" sz="1400" b="1" dirty="0">
              <a:latin typeface="微软雅黑" pitchFamily="34" charset="-122"/>
              <a:ea typeface="微软雅黑" pitchFamily="34" charset="-122"/>
            </a:endParaRPr>
          </a:p>
        </p:txBody>
      </p:sp>
      <p:sp>
        <p:nvSpPr>
          <p:cNvPr id="148" name="TextBox 147"/>
          <p:cNvSpPr txBox="1"/>
          <p:nvPr/>
        </p:nvSpPr>
        <p:spPr>
          <a:xfrm>
            <a:off x="4611859" y="2247267"/>
            <a:ext cx="1739083" cy="370604"/>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rPr>
              <a:t>项目管理系统</a:t>
            </a:r>
            <a:endParaRPr lang="zh-CN" altLang="en-US" sz="20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9" name="Rectangle 4"/>
          <p:cNvSpPr>
            <a:spLocks noChangeArrowheads="1"/>
          </p:cNvSpPr>
          <p:nvPr/>
        </p:nvSpPr>
        <p:spPr bwMode="auto">
          <a:xfrm>
            <a:off x="1299189" y="6898695"/>
            <a:ext cx="8039577" cy="482336"/>
          </a:xfrm>
          <a:prstGeom prst="rect">
            <a:avLst/>
          </a:prstGeom>
          <a:solidFill>
            <a:schemeClr val="bg2">
              <a:lumMod val="75000"/>
            </a:schemeClr>
          </a:solidFill>
          <a:ln w="12700" cap="flat" cmpd="sng" algn="ctr">
            <a:solidFill>
              <a:schemeClr val="bg2">
                <a:lumMod val="75000"/>
              </a:schemeClr>
            </a:solidFill>
            <a:prstDash val="solid"/>
            <a:miter lim="800000"/>
          </a:ln>
          <a:effectLst>
            <a:outerShdw blurRad="50800" dist="38100" dir="2700000" algn="tl" rotWithShape="0">
              <a:prstClr val="black">
                <a:alpha val="40000"/>
              </a:prstClr>
            </a:outerShdw>
          </a:effectLst>
        </p:spPr>
        <p:txBody>
          <a:bodyPr rtlCol="0" anchor="ctr"/>
          <a:lstStyle/>
          <a:p>
            <a:pPr fontAlgn="auto">
              <a:spcBef>
                <a:spcPts val="0"/>
              </a:spcBef>
              <a:spcAft>
                <a:spcPts val="0"/>
              </a:spcAft>
              <a:defRPr/>
            </a:pPr>
            <a:r>
              <a:rPr lang="zh-CN" altLang="en-US" sz="1600" kern="0" dirty="0">
                <a:solidFill>
                  <a:sysClr val="window" lastClr="FFFFFF"/>
                </a:solidFill>
                <a:latin typeface="微软雅黑" pitchFamily="34" charset="-122"/>
                <a:ea typeface="微软雅黑" pitchFamily="34" charset="-122"/>
              </a:rPr>
              <a:t>   </a:t>
            </a:r>
            <a:r>
              <a:rPr lang="zh-CN" altLang="en-US" sz="1600" kern="0" dirty="0" smtClean="0">
                <a:solidFill>
                  <a:sysClr val="window" lastClr="FFFFFF"/>
                </a:solidFill>
                <a:latin typeface="微软雅黑" pitchFamily="34" charset="-122"/>
                <a:ea typeface="微软雅黑" pitchFamily="34" charset="-122"/>
              </a:rPr>
              <a:t>外部接口</a:t>
            </a:r>
            <a:endParaRPr lang="zh-CN" altLang="en-US" sz="1600" kern="0" dirty="0">
              <a:solidFill>
                <a:sysClr val="window" lastClr="FFFFFF"/>
              </a:solidFill>
              <a:latin typeface="微软雅黑" pitchFamily="34" charset="-122"/>
              <a:ea typeface="微软雅黑" pitchFamily="34" charset="-122"/>
            </a:endParaRPr>
          </a:p>
        </p:txBody>
      </p:sp>
      <p:sp>
        <p:nvSpPr>
          <p:cNvPr id="150" name="下箭头 149"/>
          <p:cNvSpPr/>
          <p:nvPr/>
        </p:nvSpPr>
        <p:spPr bwMode="auto">
          <a:xfrm rot="10800000">
            <a:off x="3326606" y="6753572"/>
            <a:ext cx="524829" cy="153927"/>
          </a:xfrm>
          <a:prstGeom prst="downArrow">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mn-ea"/>
            </a:endParaRPr>
          </a:p>
        </p:txBody>
      </p:sp>
      <p:sp>
        <p:nvSpPr>
          <p:cNvPr id="151" name="下箭头 150"/>
          <p:cNvSpPr/>
          <p:nvPr/>
        </p:nvSpPr>
        <p:spPr bwMode="auto">
          <a:xfrm rot="10800000">
            <a:off x="6906233" y="6753571"/>
            <a:ext cx="524829" cy="153927"/>
          </a:xfrm>
          <a:prstGeom prst="downArrow">
            <a:avLst/>
          </a:prstGeom>
          <a:solidFill>
            <a:schemeClr val="tx2">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mn-ea"/>
            </a:endParaRPr>
          </a:p>
        </p:txBody>
      </p:sp>
      <p:sp>
        <p:nvSpPr>
          <p:cNvPr id="152" name="Rectangle 73"/>
          <p:cNvSpPr>
            <a:spLocks noChangeArrowheads="1"/>
          </p:cNvSpPr>
          <p:nvPr/>
        </p:nvSpPr>
        <p:spPr bwMode="auto">
          <a:xfrm>
            <a:off x="2765147" y="6997274"/>
            <a:ext cx="1149432" cy="285177"/>
          </a:xfrm>
          <a:prstGeom prst="rect">
            <a:avLst/>
          </a:prstGeom>
          <a:solidFill>
            <a:sysClr val="window" lastClr="FFFFFF"/>
          </a:solidFill>
          <a:ln w="19050" algn="ctr">
            <a:solidFill>
              <a:schemeClr val="bg2">
                <a:lumMod val="75000"/>
              </a:schemeClr>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buFont typeface="Wingdings" pitchFamily="2" charset="2"/>
              <a:buNone/>
              <a:defRPr/>
            </a:pPr>
            <a:r>
              <a:rPr lang="en-US" altLang="zh-CN" sz="1200" kern="0" dirty="0" smtClean="0">
                <a:solidFill>
                  <a:sysClr val="windowText" lastClr="000000"/>
                </a:solidFill>
                <a:latin typeface="微软雅黑" pitchFamily="34" charset="-122"/>
                <a:ea typeface="微软雅黑" pitchFamily="34" charset="-122"/>
                <a:cs typeface="Times New Roman" pitchFamily="18" charset="0"/>
              </a:rPr>
              <a:t>4A</a:t>
            </a:r>
            <a:r>
              <a:rPr lang="zh-CN" altLang="en-US" sz="1200" kern="0" dirty="0" smtClean="0">
                <a:solidFill>
                  <a:sysClr val="windowText" lastClr="000000"/>
                </a:solidFill>
                <a:latin typeface="微软雅黑" pitchFamily="34" charset="-122"/>
                <a:ea typeface="微软雅黑" pitchFamily="34" charset="-122"/>
                <a:cs typeface="Times New Roman" pitchFamily="18" charset="0"/>
              </a:rPr>
              <a:t>管理系统</a:t>
            </a:r>
            <a:endParaRPr lang="zh-CN" altLang="en-US" sz="1200" kern="0" dirty="0">
              <a:solidFill>
                <a:sysClr val="windowText" lastClr="000000"/>
              </a:solidFill>
              <a:latin typeface="微软雅黑" pitchFamily="34" charset="-122"/>
              <a:ea typeface="微软雅黑" pitchFamily="34" charset="-122"/>
              <a:cs typeface="Times New Roman" pitchFamily="18" charset="0"/>
            </a:endParaRPr>
          </a:p>
        </p:txBody>
      </p:sp>
      <p:sp>
        <p:nvSpPr>
          <p:cNvPr id="153" name="Rectangle 73"/>
          <p:cNvSpPr>
            <a:spLocks noChangeArrowheads="1"/>
          </p:cNvSpPr>
          <p:nvPr/>
        </p:nvSpPr>
        <p:spPr bwMode="auto">
          <a:xfrm>
            <a:off x="4453281" y="6997274"/>
            <a:ext cx="1149432" cy="285177"/>
          </a:xfrm>
          <a:prstGeom prst="rect">
            <a:avLst/>
          </a:prstGeom>
          <a:solidFill>
            <a:sysClr val="window" lastClr="FFFFFF"/>
          </a:solidFill>
          <a:ln w="19050" algn="ctr">
            <a:solidFill>
              <a:schemeClr val="bg2">
                <a:lumMod val="75000"/>
              </a:schemeClr>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buFont typeface="Wingdings" pitchFamily="2" charset="2"/>
              <a:buNone/>
              <a:defRPr/>
            </a:pPr>
            <a:r>
              <a:rPr lang="en-US" altLang="zh-CN" sz="1200" kern="0" dirty="0" smtClean="0">
                <a:solidFill>
                  <a:sysClr val="windowText" lastClr="000000"/>
                </a:solidFill>
                <a:latin typeface="微软雅黑" pitchFamily="34" charset="-122"/>
                <a:ea typeface="微软雅黑" pitchFamily="34" charset="-122"/>
                <a:cs typeface="Times New Roman" pitchFamily="18" charset="0"/>
              </a:rPr>
              <a:t>CRM</a:t>
            </a:r>
            <a:r>
              <a:rPr lang="zh-CN" altLang="en-US" sz="1200" kern="0" dirty="0" smtClean="0">
                <a:solidFill>
                  <a:sysClr val="windowText" lastClr="000000"/>
                </a:solidFill>
                <a:latin typeface="微软雅黑" pitchFamily="34" charset="-122"/>
                <a:ea typeface="微软雅黑" pitchFamily="34" charset="-122"/>
                <a:cs typeface="Times New Roman" pitchFamily="18" charset="0"/>
              </a:rPr>
              <a:t>系统</a:t>
            </a:r>
            <a:endParaRPr lang="zh-CN" altLang="en-US" sz="1200" kern="0" dirty="0">
              <a:solidFill>
                <a:sysClr val="windowText" lastClr="000000"/>
              </a:solidFill>
              <a:latin typeface="微软雅黑" pitchFamily="34" charset="-122"/>
              <a:ea typeface="微软雅黑" pitchFamily="34" charset="-122"/>
              <a:cs typeface="Times New Roman" pitchFamily="18" charset="0"/>
            </a:endParaRPr>
          </a:p>
        </p:txBody>
      </p:sp>
      <p:sp>
        <p:nvSpPr>
          <p:cNvPr id="154" name="Rectangle 73"/>
          <p:cNvSpPr>
            <a:spLocks noChangeArrowheads="1"/>
          </p:cNvSpPr>
          <p:nvPr/>
        </p:nvSpPr>
        <p:spPr bwMode="auto">
          <a:xfrm>
            <a:off x="6141415" y="6997274"/>
            <a:ext cx="1149432" cy="285177"/>
          </a:xfrm>
          <a:prstGeom prst="rect">
            <a:avLst/>
          </a:prstGeom>
          <a:solidFill>
            <a:sysClr val="window" lastClr="FFFFFF"/>
          </a:solidFill>
          <a:ln w="19050" algn="ctr">
            <a:solidFill>
              <a:schemeClr val="bg2">
                <a:lumMod val="75000"/>
              </a:schemeClr>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buFont typeface="Wingdings" pitchFamily="2" charset="2"/>
              <a:buNone/>
              <a:defRPr/>
            </a:pPr>
            <a:r>
              <a:rPr lang="zh-CN" altLang="en-US" sz="1200" kern="0" dirty="0" smtClean="0">
                <a:solidFill>
                  <a:sysClr val="windowText" lastClr="000000"/>
                </a:solidFill>
                <a:latin typeface="微软雅黑" pitchFamily="34" charset="-122"/>
                <a:ea typeface="微软雅黑" pitchFamily="34" charset="-122"/>
                <a:cs typeface="Times New Roman" pitchFamily="18" charset="0"/>
              </a:rPr>
              <a:t>资源管理系统</a:t>
            </a:r>
            <a:endParaRPr lang="zh-CN" altLang="en-US" sz="1200" kern="0" dirty="0">
              <a:solidFill>
                <a:sysClr val="windowText" lastClr="000000"/>
              </a:solidFill>
              <a:latin typeface="微软雅黑" pitchFamily="34" charset="-122"/>
              <a:ea typeface="微软雅黑" pitchFamily="34" charset="-122"/>
              <a:cs typeface="Times New Roman" pitchFamily="18" charset="0"/>
            </a:endParaRPr>
          </a:p>
        </p:txBody>
      </p:sp>
      <p:sp>
        <p:nvSpPr>
          <p:cNvPr id="155" name="Rectangle 73"/>
          <p:cNvSpPr>
            <a:spLocks noChangeArrowheads="1"/>
          </p:cNvSpPr>
          <p:nvPr/>
        </p:nvSpPr>
        <p:spPr bwMode="auto">
          <a:xfrm>
            <a:off x="7829550" y="6997274"/>
            <a:ext cx="1149432" cy="285177"/>
          </a:xfrm>
          <a:prstGeom prst="rect">
            <a:avLst/>
          </a:prstGeom>
          <a:solidFill>
            <a:sysClr val="window" lastClr="FFFFFF"/>
          </a:solidFill>
          <a:ln w="19050" algn="ctr">
            <a:solidFill>
              <a:schemeClr val="bg2">
                <a:lumMod val="75000"/>
              </a:schemeClr>
            </a:solidFill>
            <a:miter lim="800000"/>
            <a:headEnd/>
            <a:tailEnd/>
          </a:ln>
          <a:effectLst>
            <a:outerShdw blurRad="50800" dist="38100" dir="2700000" algn="tl" rotWithShape="0">
              <a:prstClr val="black">
                <a:alpha val="40000"/>
              </a:prstClr>
            </a:outerShdw>
          </a:effectLst>
        </p:spPr>
        <p:txBody>
          <a:bodyPr wrap="none" anchor="ctr"/>
          <a:lstStyle/>
          <a:p>
            <a:pPr algn="ctr" fontAlgn="auto">
              <a:spcBef>
                <a:spcPts val="0"/>
              </a:spcBef>
              <a:spcAft>
                <a:spcPts val="0"/>
              </a:spcAft>
              <a:buFont typeface="Wingdings" pitchFamily="2" charset="2"/>
              <a:buNone/>
              <a:defRPr/>
            </a:pPr>
            <a:r>
              <a:rPr lang="zh-CN" altLang="en-US" sz="1200" kern="0" dirty="0" smtClean="0">
                <a:solidFill>
                  <a:sysClr val="windowText" lastClr="000000"/>
                </a:solidFill>
                <a:latin typeface="微软雅黑" pitchFamily="34" charset="-122"/>
                <a:ea typeface="微软雅黑" pitchFamily="34" charset="-122"/>
                <a:cs typeface="Times New Roman" pitchFamily="18" charset="0"/>
              </a:rPr>
              <a:t>主数据系统</a:t>
            </a:r>
            <a:endParaRPr lang="zh-CN" altLang="en-US" sz="1200" kern="0" dirty="0">
              <a:solidFill>
                <a:sysClr val="windowText" lastClr="000000"/>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33826472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431" y="2113396"/>
            <a:ext cx="6416040" cy="492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60</a:t>
            </a:fld>
            <a:endParaRPr lang="zh-CN" altLang="en-US" dirty="0"/>
          </a:p>
        </p:txBody>
      </p:sp>
      <p:sp>
        <p:nvSpPr>
          <p:cNvPr id="5" name="线形标注 2(带边框和强调线) 4"/>
          <p:cNvSpPr/>
          <p:nvPr/>
        </p:nvSpPr>
        <p:spPr bwMode="gray">
          <a:xfrm flipH="1">
            <a:off x="350878" y="2113396"/>
            <a:ext cx="3067081" cy="1111490"/>
          </a:xfrm>
          <a:prstGeom prst="accentBorderCallout2">
            <a:avLst>
              <a:gd name="adj1" fmla="val 18750"/>
              <a:gd name="adj2" fmla="val -8333"/>
              <a:gd name="adj3" fmla="val 18750"/>
              <a:gd name="adj4" fmla="val -16667"/>
              <a:gd name="adj5" fmla="val 15537"/>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smtClean="0">
                <a:latin typeface="微软雅黑" pitchFamily="34" charset="-122"/>
                <a:ea typeface="微软雅黑" pitchFamily="34" charset="-122"/>
                <a:cs typeface="Arial" charset="0"/>
              </a:rPr>
              <a:t>操作人员单击指定项目名称时，进入到决算阶段详细信息的展示区域，可以在这里查看</a:t>
            </a:r>
            <a:r>
              <a:rPr lang="zh-CN" altLang="en-US" sz="1800" dirty="0">
                <a:latin typeface="微软雅黑" pitchFamily="34" charset="-122"/>
                <a:ea typeface="微软雅黑" pitchFamily="34" charset="-122"/>
                <a:cs typeface="Arial" charset="0"/>
              </a:rPr>
              <a:t>决算</a:t>
            </a:r>
            <a:r>
              <a:rPr lang="zh-CN" altLang="en-US" sz="1800" dirty="0" smtClean="0">
                <a:latin typeface="微软雅黑" pitchFamily="34" charset="-122"/>
                <a:ea typeface="微软雅黑" pitchFamily="34" charset="-122"/>
                <a:cs typeface="Arial" charset="0"/>
              </a:rPr>
              <a:t>阶段的所有信息。</a:t>
            </a:r>
            <a:endParaRPr lang="en-US" altLang="zh-CN" sz="18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463063"/>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50878" y="5050906"/>
            <a:ext cx="3067081" cy="873314"/>
          </a:xfrm>
          <a:prstGeom prst="accentBorderCallout2">
            <a:avLst>
              <a:gd name="adj1" fmla="val 18750"/>
              <a:gd name="adj2" fmla="val -8333"/>
              <a:gd name="adj3" fmla="val 18750"/>
              <a:gd name="adj4" fmla="val -16667"/>
              <a:gd name="adj5" fmla="val -1445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决算信息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操作人员填写的初步竣工决算、工程终验等信息</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6162396"/>
            <a:ext cx="3067081" cy="873314"/>
          </a:xfrm>
          <a:prstGeom prst="accentBorderCallout2">
            <a:avLst>
              <a:gd name="adj1" fmla="val 18750"/>
              <a:gd name="adj2" fmla="val -8333"/>
              <a:gd name="adj3" fmla="val 18750"/>
              <a:gd name="adj4" fmla="val -16667"/>
              <a:gd name="adj5" fmla="val -165414"/>
              <a:gd name="adj6" fmla="val -3714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附件</a:t>
            </a:r>
            <a:r>
              <a:rPr lang="zh-CN" altLang="en-US" sz="1600" dirty="0" smtClean="0">
                <a:latin typeface="微软雅黑" pitchFamily="34" charset="-122"/>
                <a:ea typeface="微软雅黑" pitchFamily="34" charset="-122"/>
                <a:cs typeface="Arial" charset="0"/>
              </a:rPr>
              <a:t>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验收阶段各节点上传的附件文档信息</a:t>
            </a:r>
            <a:endParaRPr lang="en-US" altLang="zh-CN" sz="1600" dirty="0" smtClean="0">
              <a:latin typeface="微软雅黑" pitchFamily="34" charset="-122"/>
              <a:ea typeface="微软雅黑" pitchFamily="34" charset="-122"/>
              <a:cs typeface="Arial" charset="0"/>
            </a:endParaRPr>
          </a:p>
        </p:txBody>
      </p:sp>
      <p:sp>
        <p:nvSpPr>
          <p:cNvPr id="13"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详情查看</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83700473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113396"/>
            <a:ext cx="6416040" cy="476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61</a:t>
            </a:fld>
            <a:endParaRPr lang="zh-CN" altLang="en-US" dirty="0"/>
          </a:p>
        </p:txBody>
      </p:sp>
      <p:sp>
        <p:nvSpPr>
          <p:cNvPr id="5" name="线形标注 2(带边框和强调线) 4"/>
          <p:cNvSpPr/>
          <p:nvPr/>
        </p:nvSpPr>
        <p:spPr bwMode="gray">
          <a:xfrm flipH="1">
            <a:off x="350878" y="2113396"/>
            <a:ext cx="3067081" cy="1111490"/>
          </a:xfrm>
          <a:prstGeom prst="accentBorderCallout2">
            <a:avLst>
              <a:gd name="adj1" fmla="val 18750"/>
              <a:gd name="adj2" fmla="val -8333"/>
              <a:gd name="adj3" fmla="val 18750"/>
              <a:gd name="adj4" fmla="val -16667"/>
              <a:gd name="adj5" fmla="val 15537"/>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a:t>
            </a:r>
            <a:r>
              <a:rPr lang="zh-CN" altLang="en-US" sz="1800" dirty="0" smtClean="0">
                <a:latin typeface="微软雅黑" pitchFamily="34" charset="-122"/>
                <a:ea typeface="微软雅黑" pitchFamily="34" charset="-122"/>
                <a:cs typeface="Arial" charset="0"/>
              </a:rPr>
              <a:t>“决算编制”</a:t>
            </a:r>
            <a:r>
              <a:rPr lang="zh-CN" altLang="en-US" sz="1800" dirty="0">
                <a:latin typeface="微软雅黑" pitchFamily="34" charset="-122"/>
                <a:ea typeface="微软雅黑" pitchFamily="34" charset="-122"/>
                <a:cs typeface="Arial" charset="0"/>
              </a:rPr>
              <a:t>节点，通过点击待办</a:t>
            </a:r>
            <a:r>
              <a:rPr lang="zh-CN" altLang="en-US" sz="1800" dirty="0" smtClean="0">
                <a:latin typeface="微软雅黑" pitchFamily="34" charset="-122"/>
                <a:ea typeface="微软雅黑" pitchFamily="34" charset="-122"/>
                <a:cs typeface="Arial" charset="0"/>
              </a:rPr>
              <a:t>工作进入决算编制页面。填写初步竣工决算信息并</a:t>
            </a:r>
            <a:r>
              <a:rPr lang="zh-CN" altLang="en-US" sz="1800" dirty="0">
                <a:latin typeface="微软雅黑" pitchFamily="34" charset="-122"/>
                <a:ea typeface="微软雅黑" pitchFamily="34" charset="-122"/>
                <a:cs typeface="Arial" charset="0"/>
              </a:rPr>
              <a:t>上</a:t>
            </a:r>
            <a:r>
              <a:rPr lang="zh-CN" altLang="en-US" sz="1800" dirty="0" smtClean="0">
                <a:latin typeface="微软雅黑" pitchFamily="34" charset="-122"/>
                <a:ea typeface="微软雅黑" pitchFamily="34" charset="-122"/>
                <a:cs typeface="Arial" charset="0"/>
              </a:rPr>
              <a:t>传附件</a:t>
            </a:r>
            <a:r>
              <a:rPr lang="zh-CN" altLang="en-US" sz="1800" dirty="0">
                <a:latin typeface="微软雅黑" pitchFamily="34" charset="-122"/>
                <a:ea typeface="微软雅黑" pitchFamily="34" charset="-122"/>
                <a:cs typeface="Arial" charset="0"/>
              </a:rPr>
              <a:t>文档</a:t>
            </a:r>
            <a:r>
              <a:rPr lang="zh-CN" altLang="en-US" sz="1800" dirty="0" smtClean="0">
                <a:latin typeface="微软雅黑" pitchFamily="34" charset="-122"/>
                <a:ea typeface="微软雅黑" pitchFamily="34" charset="-122"/>
                <a:cs typeface="Arial" charset="0"/>
              </a:rPr>
              <a:t>，并完成后点击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保存</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按钮进行保存。</a:t>
            </a:r>
            <a:endParaRPr lang="en-US" altLang="zh-CN" sz="1800" dirty="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463063"/>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50878" y="5050906"/>
            <a:ext cx="3067081" cy="873314"/>
          </a:xfrm>
          <a:prstGeom prst="accentBorderCallout2">
            <a:avLst>
              <a:gd name="adj1" fmla="val 18750"/>
              <a:gd name="adj2" fmla="val -8333"/>
              <a:gd name="adj3" fmla="val 18750"/>
              <a:gd name="adj4" fmla="val -16667"/>
              <a:gd name="adj5" fmla="val -1445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初步竣工决算信息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操作人员填写的初步竣工决算相关信息项</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09919" y="6162396"/>
            <a:ext cx="3067081" cy="873314"/>
          </a:xfrm>
          <a:prstGeom prst="accentBorderCallout2">
            <a:avLst>
              <a:gd name="adj1" fmla="val 18750"/>
              <a:gd name="adj2" fmla="val -8333"/>
              <a:gd name="adj3" fmla="val 18750"/>
              <a:gd name="adj4" fmla="val -16667"/>
              <a:gd name="adj5" fmla="val -165414"/>
              <a:gd name="adj6" fmla="val -37144"/>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附件</a:t>
            </a:r>
            <a:r>
              <a:rPr lang="zh-CN" altLang="en-US" sz="1600" dirty="0" smtClean="0">
                <a:latin typeface="微软雅黑" pitchFamily="34" charset="-122"/>
                <a:ea typeface="微软雅黑" pitchFamily="34" charset="-122"/>
                <a:cs typeface="Arial" charset="0"/>
              </a:rPr>
              <a:t>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验收阶段各节点上传的附件文档信息</a:t>
            </a:r>
            <a:endParaRPr lang="en-US" altLang="zh-CN" sz="1600" dirty="0" smtClean="0">
              <a:latin typeface="微软雅黑" pitchFamily="34" charset="-122"/>
              <a:ea typeface="微软雅黑" pitchFamily="34" charset="-122"/>
              <a:cs typeface="Arial" charset="0"/>
            </a:endParaRPr>
          </a:p>
        </p:txBody>
      </p:sp>
      <p:sp>
        <p:nvSpPr>
          <p:cNvPr id="13"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初步竣工决算</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252609380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074370"/>
            <a:ext cx="6416040" cy="49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62</a:t>
            </a:fld>
            <a:endParaRPr lang="zh-CN" altLang="en-US" dirty="0"/>
          </a:p>
        </p:txBody>
      </p:sp>
      <p:sp>
        <p:nvSpPr>
          <p:cNvPr id="5" name="线形标注 2(带边框和强调线) 4"/>
          <p:cNvSpPr/>
          <p:nvPr/>
        </p:nvSpPr>
        <p:spPr bwMode="gray">
          <a:xfrm flipH="1">
            <a:off x="350878" y="2113396"/>
            <a:ext cx="3067081" cy="1111490"/>
          </a:xfrm>
          <a:prstGeom prst="accentBorderCallout2">
            <a:avLst>
              <a:gd name="adj1" fmla="val 18750"/>
              <a:gd name="adj2" fmla="val -8333"/>
              <a:gd name="adj3" fmla="val 18750"/>
              <a:gd name="adj4" fmla="val -16667"/>
              <a:gd name="adj5" fmla="val 15537"/>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项目基本信息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展示项目设计批复的基本信息项，包括项目名称、项目编码、年份等信息</a:t>
            </a:r>
            <a:endParaRPr lang="en-US" altLang="zh-CN" sz="1600" dirty="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50878" y="3383671"/>
            <a:ext cx="3067081" cy="1309972"/>
          </a:xfrm>
          <a:prstGeom prst="accentBorderCallout2">
            <a:avLst>
              <a:gd name="adj1" fmla="val 18750"/>
              <a:gd name="adj2" fmla="val -8333"/>
              <a:gd name="adj3" fmla="val 18750"/>
              <a:gd name="adj4" fmla="val -16667"/>
              <a:gd name="adj5" fmla="val -32335"/>
              <a:gd name="adj6" fmla="val -400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计划进度时间</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展示项目的整体计划进度，包括预计开工时间、预计完工时间、预计内部验收时间等信息</a:t>
            </a:r>
            <a:endParaRPr lang="en-US" altLang="zh-CN" sz="1600" dirty="0" smtClean="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50878" y="4892122"/>
            <a:ext cx="3067081" cy="873314"/>
          </a:xfrm>
          <a:prstGeom prst="accentBorderCallout2">
            <a:avLst>
              <a:gd name="adj1" fmla="val 18750"/>
              <a:gd name="adj2" fmla="val -8333"/>
              <a:gd name="adj3" fmla="val 18750"/>
              <a:gd name="adj4" fmla="val -16667"/>
              <a:gd name="adj5" fmla="val -1445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初步竣工决算信息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操作人员填写的初步竣工决算相关信息项</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458550" y="6479965"/>
            <a:ext cx="3067081" cy="873314"/>
          </a:xfrm>
          <a:prstGeom prst="accentBorderCallout2">
            <a:avLst>
              <a:gd name="adj1" fmla="val 18750"/>
              <a:gd name="adj2" fmla="val -8333"/>
              <a:gd name="adj3" fmla="val 18750"/>
              <a:gd name="adj4" fmla="val -16667"/>
              <a:gd name="adj5" fmla="val -162208"/>
              <a:gd name="adj6" fmla="val 229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附件</a:t>
            </a:r>
            <a:r>
              <a:rPr lang="zh-CN" altLang="en-US" sz="1600" dirty="0" smtClean="0">
                <a:latin typeface="微软雅黑" pitchFamily="34" charset="-122"/>
                <a:ea typeface="微软雅黑" pitchFamily="34" charset="-122"/>
                <a:cs typeface="Arial" charset="0"/>
              </a:rPr>
              <a:t>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验收阶段各节点上传的附件文档信息</a:t>
            </a:r>
            <a:endParaRPr lang="en-US" altLang="zh-CN" sz="1600" dirty="0" smtClean="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50878" y="6003612"/>
            <a:ext cx="3067081" cy="873314"/>
          </a:xfrm>
          <a:prstGeom prst="accentBorderCallout2">
            <a:avLst>
              <a:gd name="adj1" fmla="val 18750"/>
              <a:gd name="adj2" fmla="val -8333"/>
              <a:gd name="adj3" fmla="val 18750"/>
              <a:gd name="adj4" fmla="val -16667"/>
              <a:gd name="adj5" fmla="val -1445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工程终验信息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操作人员填写的工程终验相关信息项</a:t>
            </a:r>
            <a:endParaRPr lang="en-US" altLang="zh-CN" sz="1600" dirty="0" smtClean="0">
              <a:latin typeface="微软雅黑" pitchFamily="34" charset="-122"/>
              <a:ea typeface="微软雅黑" pitchFamily="34" charset="-122"/>
              <a:cs typeface="Arial" charset="0"/>
            </a:endParaRPr>
          </a:p>
        </p:txBody>
      </p:sp>
      <p:sp>
        <p:nvSpPr>
          <p:cNvPr id="14"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a:t>
            </a:r>
            <a:r>
              <a:rPr lang="zh-CN" altLang="en-US" sz="1800" dirty="0" smtClean="0">
                <a:latin typeface="微软雅黑" pitchFamily="34" charset="-122"/>
                <a:ea typeface="微软雅黑" pitchFamily="34" charset="-122"/>
                <a:cs typeface="Arial" charset="0"/>
              </a:rPr>
              <a:t>“决算编制”节点记录项目试运行与终验情况并</a:t>
            </a:r>
            <a:r>
              <a:rPr lang="zh-CN" altLang="en-US" sz="1800" dirty="0">
                <a:latin typeface="微软雅黑" pitchFamily="34" charset="-122"/>
                <a:ea typeface="微软雅黑" pitchFamily="34" charset="-122"/>
                <a:cs typeface="Arial" charset="0"/>
              </a:rPr>
              <a:t>上</a:t>
            </a:r>
            <a:r>
              <a:rPr lang="zh-CN" altLang="en-US" sz="1800" dirty="0" smtClean="0">
                <a:latin typeface="微软雅黑" pitchFamily="34" charset="-122"/>
                <a:ea typeface="微软雅黑" pitchFamily="34" charset="-122"/>
                <a:cs typeface="Arial" charset="0"/>
              </a:rPr>
              <a:t>传附件</a:t>
            </a:r>
            <a:r>
              <a:rPr lang="zh-CN" altLang="en-US" sz="1800" dirty="0">
                <a:latin typeface="微软雅黑" pitchFamily="34" charset="-122"/>
                <a:ea typeface="微软雅黑" pitchFamily="34" charset="-122"/>
                <a:cs typeface="Arial" charset="0"/>
              </a:rPr>
              <a:t>文档</a:t>
            </a:r>
            <a:r>
              <a:rPr lang="zh-CN" altLang="en-US" sz="1800" dirty="0" smtClean="0">
                <a:latin typeface="微软雅黑" pitchFamily="34" charset="-122"/>
                <a:ea typeface="微软雅黑" pitchFamily="34" charset="-122"/>
                <a:cs typeface="Arial" charset="0"/>
              </a:rPr>
              <a:t>，并完成后点击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保存</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按钮进行保存。</a:t>
            </a:r>
            <a:endParaRPr lang="en-US" altLang="zh-CN" sz="1800" dirty="0">
              <a:latin typeface="微软雅黑" pitchFamily="34" charset="-122"/>
              <a:ea typeface="微软雅黑" pitchFamily="34" charset="-122"/>
              <a:cs typeface="Arial" charset="0"/>
            </a:endParaRPr>
          </a:p>
        </p:txBody>
      </p:sp>
      <p:sp>
        <p:nvSpPr>
          <p:cNvPr id="15"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试运行与终验</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08840550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114216"/>
            <a:ext cx="6416040" cy="49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63</a:t>
            </a:fld>
            <a:endParaRPr lang="zh-CN" altLang="en-US" dirty="0"/>
          </a:p>
        </p:txBody>
      </p:sp>
      <p:sp>
        <p:nvSpPr>
          <p:cNvPr id="11" name="线形标注 2(带边框和强调线) 10"/>
          <p:cNvSpPr/>
          <p:nvPr/>
        </p:nvSpPr>
        <p:spPr bwMode="gray">
          <a:xfrm flipH="1">
            <a:off x="391469" y="2430965"/>
            <a:ext cx="3067081" cy="873314"/>
          </a:xfrm>
          <a:prstGeom prst="accentBorderCallout2">
            <a:avLst>
              <a:gd name="adj1" fmla="val 18750"/>
              <a:gd name="adj2" fmla="val -8333"/>
              <a:gd name="adj3" fmla="val 18750"/>
              <a:gd name="adj4" fmla="val -16667"/>
              <a:gd name="adj5" fmla="val 78296"/>
              <a:gd name="adj6" fmla="val -4440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初步竣工决算信息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操作人员填写的初步竣工决算相关信息项</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42804" y="4576330"/>
            <a:ext cx="3067081" cy="873314"/>
          </a:xfrm>
          <a:prstGeom prst="accentBorderCallout2">
            <a:avLst>
              <a:gd name="adj1" fmla="val 18750"/>
              <a:gd name="adj2" fmla="val -8333"/>
              <a:gd name="adj3" fmla="val 18750"/>
              <a:gd name="adj4" fmla="val -16667"/>
              <a:gd name="adj5" fmla="val 55849"/>
              <a:gd name="adj6" fmla="val -4150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工程</a:t>
            </a:r>
            <a:r>
              <a:rPr lang="zh-CN" altLang="en-US" sz="1600" dirty="0">
                <a:latin typeface="微软雅黑" pitchFamily="34" charset="-122"/>
                <a:ea typeface="微软雅黑" pitchFamily="34" charset="-122"/>
                <a:cs typeface="Arial" charset="0"/>
              </a:rPr>
              <a:t>审计</a:t>
            </a:r>
            <a:r>
              <a:rPr lang="zh-CN" altLang="en-US" sz="1600" dirty="0" smtClean="0">
                <a:latin typeface="微软雅黑" pitchFamily="34" charset="-122"/>
                <a:ea typeface="微软雅黑" pitchFamily="34" charset="-122"/>
                <a:cs typeface="Arial" charset="0"/>
              </a:rPr>
              <a:t>信息</a:t>
            </a:r>
            <a:r>
              <a:rPr lang="en-US" altLang="zh-CN" sz="1600" dirty="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的区域：</a:t>
            </a:r>
            <a:endParaRPr lang="en-US" altLang="zh-CN" sz="1600" dirty="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a:latin typeface="微软雅黑" pitchFamily="34" charset="-122"/>
                <a:ea typeface="微软雅黑" pitchFamily="34" charset="-122"/>
                <a:cs typeface="Arial" charset="0"/>
              </a:rPr>
              <a:t>操作人员填写的</a:t>
            </a:r>
            <a:r>
              <a:rPr lang="zh-CN" altLang="en-US" sz="1600" dirty="0" smtClean="0">
                <a:latin typeface="微软雅黑" pitchFamily="34" charset="-122"/>
                <a:ea typeface="微软雅黑" pitchFamily="34" charset="-122"/>
                <a:cs typeface="Arial" charset="0"/>
              </a:rPr>
              <a:t>工程审计相关</a:t>
            </a:r>
            <a:r>
              <a:rPr lang="zh-CN" altLang="en-US" sz="1600" dirty="0">
                <a:latin typeface="微软雅黑" pitchFamily="34" charset="-122"/>
                <a:ea typeface="微软雅黑" pitchFamily="34" charset="-122"/>
                <a:cs typeface="Arial" charset="0"/>
              </a:rPr>
              <a:t>信息项</a:t>
            </a:r>
            <a:endParaRPr lang="en-US" altLang="zh-CN" sz="1600" dirty="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50878" y="3463063"/>
            <a:ext cx="3067081" cy="873314"/>
          </a:xfrm>
          <a:prstGeom prst="accentBorderCallout2">
            <a:avLst>
              <a:gd name="adj1" fmla="val 18750"/>
              <a:gd name="adj2" fmla="val -8333"/>
              <a:gd name="adj3" fmla="val 18750"/>
              <a:gd name="adj4" fmla="val -16667"/>
              <a:gd name="adj5" fmla="val 126396"/>
              <a:gd name="adj6" fmla="val -37628"/>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工程终验信息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操作人员填写的工程终验相关信息项</a:t>
            </a:r>
            <a:endParaRPr lang="en-US" altLang="zh-CN" sz="1600" dirty="0" smtClean="0">
              <a:latin typeface="微软雅黑" pitchFamily="34" charset="-122"/>
              <a:ea typeface="微软雅黑" pitchFamily="34" charset="-122"/>
              <a:cs typeface="Arial" charset="0"/>
            </a:endParaRPr>
          </a:p>
        </p:txBody>
      </p:sp>
      <p:sp>
        <p:nvSpPr>
          <p:cNvPr id="9"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a:t>
            </a:r>
            <a:r>
              <a:rPr lang="zh-CN" altLang="en-US" sz="1800" dirty="0" smtClean="0">
                <a:latin typeface="微软雅黑" pitchFamily="34" charset="-122"/>
                <a:ea typeface="微软雅黑" pitchFamily="34" charset="-122"/>
                <a:cs typeface="Arial" charset="0"/>
              </a:rPr>
              <a:t>“决算编制”节点记录项目决算审计情况并</a:t>
            </a:r>
            <a:r>
              <a:rPr lang="zh-CN" altLang="en-US" sz="1800" dirty="0">
                <a:latin typeface="微软雅黑" pitchFamily="34" charset="-122"/>
                <a:ea typeface="微软雅黑" pitchFamily="34" charset="-122"/>
                <a:cs typeface="Arial" charset="0"/>
              </a:rPr>
              <a:t>上</a:t>
            </a:r>
            <a:r>
              <a:rPr lang="zh-CN" altLang="en-US" sz="1800" dirty="0" smtClean="0">
                <a:latin typeface="微软雅黑" pitchFamily="34" charset="-122"/>
                <a:ea typeface="微软雅黑" pitchFamily="34" charset="-122"/>
                <a:cs typeface="Arial" charset="0"/>
              </a:rPr>
              <a:t>传附件</a:t>
            </a:r>
            <a:r>
              <a:rPr lang="zh-CN" altLang="en-US" sz="1800" dirty="0">
                <a:latin typeface="微软雅黑" pitchFamily="34" charset="-122"/>
                <a:ea typeface="微软雅黑" pitchFamily="34" charset="-122"/>
                <a:cs typeface="Arial" charset="0"/>
              </a:rPr>
              <a:t>文档</a:t>
            </a:r>
            <a:r>
              <a:rPr lang="zh-CN" altLang="en-US" sz="1800" dirty="0" smtClean="0">
                <a:latin typeface="微软雅黑" pitchFamily="34" charset="-122"/>
                <a:ea typeface="微软雅黑" pitchFamily="34" charset="-122"/>
                <a:cs typeface="Arial" charset="0"/>
              </a:rPr>
              <a:t>，并完成后点击</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保存</a:t>
            </a:r>
            <a:r>
              <a:rPr lang="en-US" altLang="zh-CN" sz="1800" dirty="0" smtClean="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按钮进行保存。</a:t>
            </a:r>
            <a:endParaRPr lang="en-US" altLang="zh-CN" sz="1800" dirty="0">
              <a:latin typeface="微软雅黑" pitchFamily="34" charset="-122"/>
              <a:ea typeface="微软雅黑" pitchFamily="34" charset="-122"/>
              <a:cs typeface="Arial" charset="0"/>
            </a:endParaRPr>
          </a:p>
        </p:txBody>
      </p:sp>
      <p:sp>
        <p:nvSpPr>
          <p:cNvPr id="10"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决算审计</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9569627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60" y="2401729"/>
            <a:ext cx="6416040" cy="455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64</a:t>
            </a:fld>
            <a:endParaRPr lang="zh-CN" altLang="en-US" dirty="0"/>
          </a:p>
        </p:txBody>
      </p:sp>
      <p:sp>
        <p:nvSpPr>
          <p:cNvPr id="7" name="TextBox 56"/>
          <p:cNvSpPr txBox="1">
            <a:spLocks noChangeArrowheads="1"/>
          </p:cNvSpPr>
          <p:nvPr>
            <p:custDataLst>
              <p:tags r:id="rId1"/>
            </p:custDataLst>
          </p:nvPr>
        </p:nvSpPr>
        <p:spPr bwMode="auto">
          <a:xfrm>
            <a:off x="282188" y="1343164"/>
            <a:ext cx="10032865" cy="65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C00000"/>
              </a:buClr>
              <a:buFont typeface="Wingdings" pitchFamily="2" charset="2"/>
              <a:buChar char="q"/>
            </a:pPr>
            <a:r>
              <a:rPr lang="zh-CN" altLang="en-US" sz="1800" dirty="0">
                <a:latin typeface="微软雅黑" pitchFamily="34" charset="-122"/>
                <a:ea typeface="微软雅黑" pitchFamily="34" charset="-122"/>
                <a:cs typeface="Arial" charset="0"/>
              </a:rPr>
              <a:t>操作人员在当前</a:t>
            </a:r>
            <a:r>
              <a:rPr lang="zh-CN" altLang="en-US" sz="1800" dirty="0" smtClean="0">
                <a:latin typeface="微软雅黑" pitchFamily="34" charset="-122"/>
                <a:ea typeface="微软雅黑" pitchFamily="34" charset="-122"/>
                <a:cs typeface="Arial" charset="0"/>
              </a:rPr>
              <a:t>“决算编制”</a:t>
            </a:r>
            <a:r>
              <a:rPr lang="zh-CN" altLang="en-US" sz="1800" dirty="0">
                <a:latin typeface="微软雅黑" pitchFamily="34" charset="-122"/>
                <a:ea typeface="微软雅黑" pitchFamily="34" charset="-122"/>
                <a:cs typeface="Arial" charset="0"/>
              </a:rPr>
              <a:t>节点</a:t>
            </a:r>
            <a:r>
              <a:rPr lang="zh-CN" altLang="en-US" sz="1800" dirty="0" smtClean="0">
                <a:latin typeface="微软雅黑" pitchFamily="34" charset="-122"/>
                <a:ea typeface="微软雅黑" pitchFamily="34" charset="-122"/>
                <a:cs typeface="Arial" charset="0"/>
              </a:rPr>
              <a:t>，记录项目转资情况并上传附件文档，</a:t>
            </a:r>
            <a:r>
              <a:rPr lang="zh-CN" altLang="en-US" sz="1800" dirty="0">
                <a:latin typeface="微软雅黑" pitchFamily="34" charset="-122"/>
                <a:ea typeface="微软雅黑" pitchFamily="34" charset="-122"/>
                <a:cs typeface="Arial" charset="0"/>
              </a:rPr>
              <a:t>点击</a:t>
            </a:r>
            <a:r>
              <a:rPr lang="en-US" altLang="zh-CN" sz="1800" dirty="0">
                <a:latin typeface="微软雅黑" pitchFamily="34" charset="-122"/>
                <a:ea typeface="微软雅黑" pitchFamily="34" charset="-122"/>
                <a:cs typeface="Arial" charset="0"/>
              </a:rPr>
              <a:t>【</a:t>
            </a:r>
            <a:r>
              <a:rPr lang="zh-CN" altLang="en-US" sz="1800" dirty="0">
                <a:latin typeface="微软雅黑" pitchFamily="34" charset="-122"/>
                <a:ea typeface="微软雅黑" pitchFamily="34" charset="-122"/>
                <a:cs typeface="Arial" charset="0"/>
              </a:rPr>
              <a:t>下一步</a:t>
            </a:r>
            <a:r>
              <a:rPr lang="en-US" altLang="zh-CN" sz="1800" dirty="0">
                <a:latin typeface="微软雅黑" pitchFamily="34" charset="-122"/>
                <a:ea typeface="微软雅黑" pitchFamily="34" charset="-122"/>
                <a:cs typeface="Arial" charset="0"/>
              </a:rPr>
              <a:t>】</a:t>
            </a:r>
            <a:r>
              <a:rPr lang="zh-CN" altLang="en-US" sz="1800" dirty="0" smtClean="0">
                <a:latin typeface="微软雅黑" pitchFamily="34" charset="-122"/>
                <a:ea typeface="微软雅黑" pitchFamily="34" charset="-122"/>
                <a:cs typeface="Arial" charset="0"/>
              </a:rPr>
              <a:t>按钮并提交，结束决算流程。</a:t>
            </a:r>
            <a:endParaRPr lang="en-US" altLang="zh-CN" sz="1800" dirty="0">
              <a:latin typeface="微软雅黑" pitchFamily="34" charset="-122"/>
              <a:ea typeface="微软雅黑" pitchFamily="34" charset="-122"/>
              <a:cs typeface="Arial" charset="0"/>
            </a:endParaRPr>
          </a:p>
        </p:txBody>
      </p:sp>
      <p:sp>
        <p:nvSpPr>
          <p:cNvPr id="11" name="线形标注 2(带边框和强调线) 10"/>
          <p:cNvSpPr/>
          <p:nvPr/>
        </p:nvSpPr>
        <p:spPr bwMode="gray">
          <a:xfrm flipH="1">
            <a:off x="391469" y="2508580"/>
            <a:ext cx="3067081" cy="873314"/>
          </a:xfrm>
          <a:prstGeom prst="accentBorderCallout2">
            <a:avLst>
              <a:gd name="adj1" fmla="val 18750"/>
              <a:gd name="adj2" fmla="val -8333"/>
              <a:gd name="adj3" fmla="val 18750"/>
              <a:gd name="adj4" fmla="val -16667"/>
              <a:gd name="adj5" fmla="val 161671"/>
              <a:gd name="adj6" fmla="val -38112"/>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初步竣工决算信息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操作人员填写的初步竣工决算相关信息项</a:t>
            </a:r>
            <a:endParaRPr lang="en-US" altLang="zh-CN" sz="1600" dirty="0" smtClean="0">
              <a:latin typeface="微软雅黑" pitchFamily="34" charset="-122"/>
              <a:ea typeface="微软雅黑" pitchFamily="34" charset="-122"/>
              <a:cs typeface="Arial" charset="0"/>
            </a:endParaRPr>
          </a:p>
        </p:txBody>
      </p:sp>
      <p:sp>
        <p:nvSpPr>
          <p:cNvPr id="12" name="线形标注 2(带边框和强调线) 11"/>
          <p:cNvSpPr/>
          <p:nvPr/>
        </p:nvSpPr>
        <p:spPr bwMode="gray">
          <a:xfrm flipH="1">
            <a:off x="342804" y="4733337"/>
            <a:ext cx="3067081" cy="873314"/>
          </a:xfrm>
          <a:prstGeom prst="accentBorderCallout2">
            <a:avLst>
              <a:gd name="adj1" fmla="val 18750"/>
              <a:gd name="adj2" fmla="val -8333"/>
              <a:gd name="adj3" fmla="val 18750"/>
              <a:gd name="adj4" fmla="val -16667"/>
              <a:gd name="adj5" fmla="val 46229"/>
              <a:gd name="adj6" fmla="val -4343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工程</a:t>
            </a:r>
            <a:r>
              <a:rPr lang="zh-CN" altLang="en-US" sz="1600" dirty="0">
                <a:latin typeface="微软雅黑" pitchFamily="34" charset="-122"/>
                <a:ea typeface="微软雅黑" pitchFamily="34" charset="-122"/>
                <a:cs typeface="Arial" charset="0"/>
              </a:rPr>
              <a:t>审计</a:t>
            </a:r>
            <a:r>
              <a:rPr lang="zh-CN" altLang="en-US" sz="1600" dirty="0" smtClean="0">
                <a:latin typeface="微软雅黑" pitchFamily="34" charset="-122"/>
                <a:ea typeface="微软雅黑" pitchFamily="34" charset="-122"/>
                <a:cs typeface="Arial" charset="0"/>
              </a:rPr>
              <a:t>信息</a:t>
            </a:r>
            <a:r>
              <a:rPr lang="en-US" altLang="zh-CN" sz="1600" dirty="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的区域：</a:t>
            </a:r>
            <a:endParaRPr lang="en-US" altLang="zh-CN" sz="1600" dirty="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a:latin typeface="微软雅黑" pitchFamily="34" charset="-122"/>
                <a:ea typeface="微软雅黑" pitchFamily="34" charset="-122"/>
                <a:cs typeface="Arial" charset="0"/>
              </a:rPr>
              <a:t>操作人员填写的</a:t>
            </a:r>
            <a:r>
              <a:rPr lang="zh-CN" altLang="en-US" sz="1600" dirty="0" smtClean="0">
                <a:latin typeface="微软雅黑" pitchFamily="34" charset="-122"/>
                <a:ea typeface="微软雅黑" pitchFamily="34" charset="-122"/>
                <a:cs typeface="Arial" charset="0"/>
              </a:rPr>
              <a:t>工程审计相关</a:t>
            </a:r>
            <a:r>
              <a:rPr lang="zh-CN" altLang="en-US" sz="1600" dirty="0">
                <a:latin typeface="微软雅黑" pitchFamily="34" charset="-122"/>
                <a:ea typeface="微软雅黑" pitchFamily="34" charset="-122"/>
                <a:cs typeface="Arial" charset="0"/>
              </a:rPr>
              <a:t>信息项</a:t>
            </a:r>
            <a:endParaRPr lang="en-US" altLang="zh-CN" sz="1600" dirty="0">
              <a:latin typeface="微软雅黑" pitchFamily="34" charset="-122"/>
              <a:ea typeface="微软雅黑" pitchFamily="34" charset="-122"/>
              <a:cs typeface="Arial" charset="0"/>
            </a:endParaRPr>
          </a:p>
        </p:txBody>
      </p:sp>
      <p:sp>
        <p:nvSpPr>
          <p:cNvPr id="13" name="线形标注 2(带边框和强调线) 12"/>
          <p:cNvSpPr/>
          <p:nvPr/>
        </p:nvSpPr>
        <p:spPr bwMode="gray">
          <a:xfrm flipH="1">
            <a:off x="350878" y="3621847"/>
            <a:ext cx="3067081" cy="873314"/>
          </a:xfrm>
          <a:prstGeom prst="accentBorderCallout2">
            <a:avLst>
              <a:gd name="adj1" fmla="val 18750"/>
              <a:gd name="adj2" fmla="val -8333"/>
              <a:gd name="adj3" fmla="val 18750"/>
              <a:gd name="adj4" fmla="val -16667"/>
              <a:gd name="adj5" fmla="val 127999"/>
              <a:gd name="adj6" fmla="val -39565"/>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工程终验信息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操作人员填写的工程终验相关信息项</a:t>
            </a:r>
            <a:endParaRPr lang="en-US" altLang="zh-CN" sz="1600" dirty="0" smtClean="0">
              <a:latin typeface="微软雅黑" pitchFamily="34" charset="-122"/>
              <a:ea typeface="微软雅黑" pitchFamily="34" charset="-122"/>
              <a:cs typeface="Arial" charset="0"/>
            </a:endParaRPr>
          </a:p>
        </p:txBody>
      </p:sp>
      <p:sp>
        <p:nvSpPr>
          <p:cNvPr id="10" name="线形标注 2(带边框和强调线) 9"/>
          <p:cNvSpPr/>
          <p:nvPr/>
        </p:nvSpPr>
        <p:spPr bwMode="gray">
          <a:xfrm flipH="1">
            <a:off x="342804" y="5924220"/>
            <a:ext cx="3067081" cy="873314"/>
          </a:xfrm>
          <a:prstGeom prst="accentBorderCallout2">
            <a:avLst>
              <a:gd name="adj1" fmla="val 18750"/>
              <a:gd name="adj2" fmla="val -8333"/>
              <a:gd name="adj3" fmla="val 18750"/>
              <a:gd name="adj4" fmla="val -16667"/>
              <a:gd name="adj5" fmla="val -268"/>
              <a:gd name="adj6" fmla="val -4343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项目转资信息</a:t>
            </a:r>
            <a:r>
              <a:rPr lang="en-US" altLang="zh-CN" sz="1600" dirty="0">
                <a:latin typeface="微软雅黑" pitchFamily="34" charset="-122"/>
                <a:ea typeface="微软雅黑" pitchFamily="34" charset="-122"/>
                <a:cs typeface="Arial" charset="0"/>
              </a:rPr>
              <a:t>]</a:t>
            </a:r>
            <a:r>
              <a:rPr lang="zh-CN" altLang="en-US" sz="1600" dirty="0">
                <a:latin typeface="微软雅黑" pitchFamily="34" charset="-122"/>
                <a:ea typeface="微软雅黑" pitchFamily="34" charset="-122"/>
                <a:cs typeface="Arial" charset="0"/>
              </a:rPr>
              <a:t>的区域：</a:t>
            </a:r>
            <a:endParaRPr lang="en-US" altLang="zh-CN" sz="1600" dirty="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a:latin typeface="微软雅黑" pitchFamily="34" charset="-122"/>
                <a:ea typeface="微软雅黑" pitchFamily="34" charset="-122"/>
                <a:cs typeface="Arial" charset="0"/>
              </a:rPr>
              <a:t>操作人员填写</a:t>
            </a:r>
            <a:r>
              <a:rPr lang="zh-CN" altLang="en-US" sz="1600" dirty="0" smtClean="0">
                <a:latin typeface="微软雅黑" pitchFamily="34" charset="-122"/>
                <a:ea typeface="微软雅黑" pitchFamily="34" charset="-122"/>
                <a:cs typeface="Arial" charset="0"/>
              </a:rPr>
              <a:t>的项目转资相关</a:t>
            </a:r>
            <a:r>
              <a:rPr lang="zh-CN" altLang="en-US" sz="1600" dirty="0">
                <a:latin typeface="微软雅黑" pitchFamily="34" charset="-122"/>
                <a:ea typeface="微软雅黑" pitchFamily="34" charset="-122"/>
                <a:cs typeface="Arial" charset="0"/>
              </a:rPr>
              <a:t>信息项</a:t>
            </a:r>
            <a:endParaRPr lang="en-US" altLang="zh-CN" sz="1600" dirty="0">
              <a:latin typeface="微软雅黑" pitchFamily="34" charset="-122"/>
              <a:ea typeface="微软雅黑" pitchFamily="34" charset="-122"/>
              <a:cs typeface="Arial" charset="0"/>
            </a:endParaRPr>
          </a:p>
        </p:txBody>
      </p:sp>
      <p:sp>
        <p:nvSpPr>
          <p:cNvPr id="1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Arial" charset="0"/>
              </a:rPr>
              <a:t>决算管理</a:t>
            </a:r>
            <a:r>
              <a:rPr lang="en-US" altLang="zh-CN" sz="3200" dirty="0" smtClean="0">
                <a:latin typeface="微软雅黑" pitchFamily="34" charset="-122"/>
                <a:ea typeface="微软雅黑" pitchFamily="34" charset="-122"/>
                <a:cs typeface="Arial" charset="0"/>
              </a:rPr>
              <a:t>——</a:t>
            </a:r>
            <a:r>
              <a:rPr lang="zh-CN" altLang="en-US" sz="3200" dirty="0" smtClean="0">
                <a:latin typeface="微软雅黑" pitchFamily="34" charset="-122"/>
                <a:ea typeface="微软雅黑" pitchFamily="34" charset="-122"/>
                <a:cs typeface="Arial" charset="0"/>
              </a:rPr>
              <a:t>项目转资</a:t>
            </a:r>
            <a:endParaRPr lang="zh-CN" altLang="en-US" sz="32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44808203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65</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后评价管理</a:t>
                      </a:r>
                      <a:endParaRPr kumimoji="0" lang="en-US" altLang="zh-CN"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统计分析</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a:latin typeface="黑体" pitchFamily="49" charset="-122"/>
                <a:ea typeface="黑体" pitchFamily="49" charset="-122"/>
                <a:cs typeface="+mj-cs"/>
              </a:rPr>
              <a:t>后评价</a:t>
            </a:r>
            <a:endParaRPr lang="zh-CN" altLang="en-US" sz="2700" dirty="0">
              <a:latin typeface="黑体" pitchFamily="49" charset="-122"/>
              <a:ea typeface="黑体" pitchFamily="49" charset="-122"/>
              <a:cs typeface="Arial" pitchFamily="34"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66</a:t>
            </a:fld>
            <a:endParaRPr lang="zh-CN" altLang="en-US" dirty="0"/>
          </a:p>
        </p:txBody>
      </p:sp>
      <p:pic>
        <p:nvPicPr>
          <p:cNvPr id="18434" name="Picture 2"/>
          <p:cNvPicPr>
            <a:picLocks noChangeAspect="1" noChangeArrowheads="1"/>
          </p:cNvPicPr>
          <p:nvPr/>
        </p:nvPicPr>
        <p:blipFill>
          <a:blip r:embed="rId4" cstate="print"/>
          <a:srcRect/>
          <a:stretch>
            <a:fillRect/>
          </a:stretch>
        </p:blipFill>
        <p:spPr bwMode="auto">
          <a:xfrm>
            <a:off x="3662513" y="2510357"/>
            <a:ext cx="6820958" cy="2827712"/>
          </a:xfrm>
          <a:prstGeom prst="rect">
            <a:avLst/>
          </a:prstGeom>
          <a:noFill/>
          <a:ln w="9525">
            <a:noFill/>
            <a:miter lim="800000"/>
            <a:headEnd/>
            <a:tailEnd/>
          </a:ln>
        </p:spPr>
      </p:pic>
      <p:sp>
        <p:nvSpPr>
          <p:cNvPr id="5" name="线形标注 2(带边框和强调线) 4"/>
          <p:cNvSpPr/>
          <p:nvPr/>
        </p:nvSpPr>
        <p:spPr bwMode="gray">
          <a:xfrm flipH="1">
            <a:off x="174385" y="2510356"/>
            <a:ext cx="3067081" cy="1349668"/>
          </a:xfrm>
          <a:prstGeom prst="accentBorderCallout2">
            <a:avLst>
              <a:gd name="adj1" fmla="val 18750"/>
              <a:gd name="adj2" fmla="val -8333"/>
              <a:gd name="adj3" fmla="val 21862"/>
              <a:gd name="adj4" fmla="val -10372"/>
              <a:gd name="adj5" fmla="val 67262"/>
              <a:gd name="adj6" fmla="val -67651"/>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提供项目信息的查询。</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操作人员在“项目后评价”菜单中，单击相应的项目，查看项目的后评价信息。</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174385" y="4177593"/>
            <a:ext cx="3067081" cy="1349668"/>
          </a:xfrm>
          <a:prstGeom prst="accentBorderCallout2">
            <a:avLst>
              <a:gd name="adj1" fmla="val 18750"/>
              <a:gd name="adj2" fmla="val -8333"/>
              <a:gd name="adj3" fmla="val 22900"/>
              <a:gd name="adj4" fmla="val -10856"/>
              <a:gd name="adj5" fmla="val 54812"/>
              <a:gd name="adj6" fmla="val -67167"/>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查询结果</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根据不同的查询条件组合，对指定的项目进行筛选，单击项目名称可以查看项目后评价信息</a:t>
            </a:r>
            <a:endParaRPr lang="en-US" altLang="zh-CN" sz="16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07902502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4" cstate="print"/>
          <a:srcRect/>
          <a:stretch>
            <a:fillRect/>
          </a:stretch>
        </p:blipFill>
        <p:spPr bwMode="auto">
          <a:xfrm>
            <a:off x="3801431" y="3542456"/>
            <a:ext cx="6597831" cy="910303"/>
          </a:xfrm>
          <a:prstGeom prst="rect">
            <a:avLst/>
          </a:prstGeom>
          <a:noFill/>
          <a:ln w="9525">
            <a:noFill/>
            <a:miter lim="800000"/>
            <a:headEnd/>
            <a:tailEnd/>
          </a:ln>
        </p:spPr>
      </p:pic>
      <p:pic>
        <p:nvPicPr>
          <p:cNvPr id="19458" name="Picture 2"/>
          <p:cNvPicPr>
            <a:picLocks noChangeAspect="1" noChangeArrowheads="1"/>
          </p:cNvPicPr>
          <p:nvPr/>
        </p:nvPicPr>
        <p:blipFill>
          <a:blip r:embed="rId5" cstate="print"/>
          <a:srcRect/>
          <a:stretch>
            <a:fillRect/>
          </a:stretch>
        </p:blipFill>
        <p:spPr bwMode="auto">
          <a:xfrm>
            <a:off x="3740161" y="2587864"/>
            <a:ext cx="6659100" cy="875199"/>
          </a:xfrm>
          <a:prstGeom prst="rect">
            <a:avLst/>
          </a:prstGeom>
          <a:noFill/>
          <a:ln w="9525">
            <a:noFill/>
            <a:miter lim="800000"/>
            <a:headEnd/>
            <a:tailEnd/>
          </a:ln>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a:latin typeface="黑体" pitchFamily="49" charset="-122"/>
                <a:ea typeface="黑体" pitchFamily="49" charset="-122"/>
                <a:cs typeface="+mj-cs"/>
              </a:rPr>
              <a:t>后评价</a:t>
            </a:r>
            <a:endParaRPr lang="zh-CN" altLang="en-US" sz="2700" dirty="0">
              <a:latin typeface="黑体" pitchFamily="49" charset="-122"/>
              <a:ea typeface="黑体" pitchFamily="49" charset="-122"/>
              <a:cs typeface="Arial" pitchFamily="34"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67</a:t>
            </a:fld>
            <a:endParaRPr lang="zh-CN" altLang="en-US" dirty="0"/>
          </a:p>
        </p:txBody>
      </p:sp>
      <p:sp>
        <p:nvSpPr>
          <p:cNvPr id="5" name="线形标注 2(带边框和强调线) 4"/>
          <p:cNvSpPr/>
          <p:nvPr/>
        </p:nvSpPr>
        <p:spPr bwMode="gray">
          <a:xfrm flipH="1">
            <a:off x="174385" y="2510356"/>
            <a:ext cx="3067081" cy="1349668"/>
          </a:xfrm>
          <a:prstGeom prst="accentBorderCallout2">
            <a:avLst>
              <a:gd name="adj1" fmla="val 18750"/>
              <a:gd name="adj2" fmla="val -8333"/>
              <a:gd name="adj3" fmla="val 21862"/>
              <a:gd name="adj4" fmla="val -10372"/>
              <a:gd name="adj5" fmla="val 41325"/>
              <a:gd name="adj6" fmla="val -46829"/>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后评价信息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提供项目信息的后评价信息。</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操作人员在“项目后评价”菜单中，单击相应的项目，查看项目的后评价信息。</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174385" y="4177593"/>
            <a:ext cx="3067081" cy="1349668"/>
          </a:xfrm>
          <a:prstGeom prst="accentBorderCallout2">
            <a:avLst>
              <a:gd name="adj1" fmla="val 18750"/>
              <a:gd name="adj2" fmla="val -8333"/>
              <a:gd name="adj3" fmla="val 13563"/>
              <a:gd name="adj4" fmla="val -18120"/>
              <a:gd name="adj5" fmla="val 1901"/>
              <a:gd name="adj6" fmla="val -492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上传附件</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可上传该项目的后评价报告。</a:t>
            </a:r>
            <a:endParaRPr lang="en-US" altLang="zh-CN" sz="16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72471006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p:nvPr>
        </p:nvSpPr>
        <p:spPr/>
        <p:txBody>
          <a:bodyPr/>
          <a:lstStyle/>
          <a:p>
            <a:r>
              <a:rPr lang="zh-CN" altLang="en-US" sz="3200" dirty="0" smtClean="0">
                <a:latin typeface="微软雅黑" pitchFamily="34" charset="-122"/>
                <a:ea typeface="微软雅黑" pitchFamily="34" charset="-122"/>
                <a:cs typeface="Arial" charset="0"/>
              </a:rPr>
              <a:t>提纲</a:t>
            </a:r>
          </a:p>
        </p:txBody>
      </p:sp>
      <p:sp>
        <p:nvSpPr>
          <p:cNvPr id="10" name="灯片编号占位符 9"/>
          <p:cNvSpPr>
            <a:spLocks noGrp="1"/>
          </p:cNvSpPr>
          <p:nvPr>
            <p:ph type="sldNum" sz="quarter" idx="12"/>
          </p:nvPr>
        </p:nvSpPr>
        <p:spPr/>
        <p:txBody>
          <a:bodyPr/>
          <a:lstStyle/>
          <a:p>
            <a:pPr>
              <a:defRPr/>
            </a:pPr>
            <a:fld id="{604C2B93-7FEA-4C59-8700-576EC164EE19}" type="slidenum">
              <a:rPr lang="zh-CN" altLang="en-US" smtClean="0"/>
              <a:pPr>
                <a:defRPr/>
              </a:pPr>
              <a:t>68</a:t>
            </a:fld>
            <a:endParaRPr lang="zh-CN" altLang="en-US"/>
          </a:p>
        </p:txBody>
      </p:sp>
      <p:graphicFrame>
        <p:nvGraphicFramePr>
          <p:cNvPr id="11" name="Group 30"/>
          <p:cNvGraphicFramePr>
            <a:graphicFrameLocks noGrp="1"/>
          </p:cNvGraphicFramePr>
          <p:nvPr>
            <p:extLst>
              <p:ext uri="{D42A27DB-BD31-4B8C-83A1-F6EECF244321}">
                <p14:modId xmlns:p14="http://schemas.microsoft.com/office/powerpoint/2010/main" val="2912727575"/>
              </p:ext>
            </p:extLst>
          </p:nvPr>
        </p:nvGraphicFramePr>
        <p:xfrm>
          <a:off x="1674292" y="1404367"/>
          <a:ext cx="6736748" cy="4576186"/>
        </p:xfrm>
        <a:graphic>
          <a:graphicData uri="http://schemas.openxmlformats.org/drawingml/2006/table">
            <a:tbl>
              <a:tblPr/>
              <a:tblGrid>
                <a:gridCol w="6736748"/>
              </a:tblGrid>
              <a:tr h="642226">
                <a:tc>
                  <a:txBody>
                    <a:bodyPr/>
                    <a:lstStyle/>
                    <a:p>
                      <a:pPr marL="0" marR="0" lvl="0" indent="0" algn="l" defTabSz="914400" rtl="0" eaLnBrk="0" fontAlgn="base" latinLnBrk="0" hangingPunct="0">
                        <a:lnSpc>
                          <a:spcPct val="100000"/>
                        </a:lnSpc>
                        <a:spcBef>
                          <a:spcPct val="0"/>
                        </a:spcBef>
                        <a:spcAft>
                          <a:spcPct val="0"/>
                        </a:spcAft>
                        <a:buClr>
                          <a:srgbClr val="091D5D"/>
                        </a:buClr>
                        <a:buSzPct val="60000"/>
                        <a:buFont typeface="Wingdings" pitchFamily="2" charset="2"/>
                        <a:buNone/>
                        <a:tabLst>
                          <a:tab pos="3587750" algn="r"/>
                        </a:tabLst>
                      </a:pP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三</a:t>
                      </a:r>
                      <a:r>
                        <a:rPr kumimoji="0" lang="en-US" altLang="zh-CN" sz="22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2200" b="1" i="0" u="none" strike="noStrike" cap="none" normalizeH="0" baseline="0" dirty="0" smtClean="0">
                          <a:ln>
                            <a:noFill/>
                          </a:ln>
                          <a:solidFill>
                            <a:schemeClr val="bg1"/>
                          </a:solidFill>
                          <a:effectLst/>
                          <a:latin typeface="微软雅黑" pitchFamily="34" charset="-122"/>
                          <a:ea typeface="微软雅黑" pitchFamily="34" charset="-122"/>
                        </a:rPr>
                        <a:t>项目管理系统上线功能介绍</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lumMod val="95000"/>
                              <a:lumOff val="5000"/>
                            </a:schemeClr>
                          </a:solidFill>
                          <a:effectLst/>
                          <a:latin typeface="微软雅黑" pitchFamily="34" charset="-122"/>
                          <a:ea typeface="微软雅黑" pitchFamily="34" charset="-122"/>
                          <a:cs typeface="+mn-cs"/>
                        </a:rPr>
                        <a:t>  首页视图</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1" i="0" u="none" strike="noStrike" kern="1200" cap="none" normalizeH="0" baseline="0" dirty="0" smtClean="0">
                          <a:ln>
                            <a:noFill/>
                          </a:ln>
                          <a:solidFill>
                            <a:srgbClr val="FF0000"/>
                          </a:solidFill>
                          <a:effectLst/>
                          <a:latin typeface="微软雅黑" pitchFamily="34" charset="-122"/>
                          <a:ea typeface="微软雅黑" pitchFamily="34" charset="-122"/>
                          <a:cs typeface="+mn-cs"/>
                        </a:rPr>
                        <a:t>  </a:t>
                      </a: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需求订单管理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立项管理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可研管理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设计管理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实施管理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验收管理</a:t>
                      </a: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决算管理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defRPr/>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后评价管理</a:t>
                      </a:r>
                      <a:endParaRPr kumimoji="0" lang="en-US" altLang="zh-CN" sz="18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r h="387920">
                <a:tc>
                  <a:txBody>
                    <a:bodyPr/>
                    <a:lstStyle/>
                    <a:p>
                      <a:pPr marL="457200" marR="0" lvl="1" indent="0" algn="l" defTabSz="914400" rtl="0" eaLnBrk="0" fontAlgn="base" latinLnBrk="0" hangingPunct="0">
                        <a:lnSpc>
                          <a:spcPct val="100000"/>
                        </a:lnSpc>
                        <a:spcBef>
                          <a:spcPct val="0"/>
                        </a:spcBef>
                        <a:spcAft>
                          <a:spcPct val="0"/>
                        </a:spcAft>
                        <a:buClr>
                          <a:srgbClr val="C00000"/>
                        </a:buClr>
                        <a:buSzPct val="100000"/>
                        <a:buFont typeface="Wingdings" pitchFamily="2" charset="2"/>
                        <a:buChar char="Ø"/>
                        <a:tabLst>
                          <a:tab pos="3587750" algn="r"/>
                        </a:tabLst>
                      </a:pPr>
                      <a:r>
                        <a:rPr kumimoji="0" lang="zh-CN" altLang="en-US" sz="18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rPr>
                        <a:t>统计分析</a:t>
                      </a:r>
                      <a:endParaRPr kumimoji="0" lang="en-US" altLang="zh-CN" sz="1800" b="1" i="0" u="none" strike="noStrike" kern="1200" cap="none" normalizeH="0" baseline="0" dirty="0" smtClean="0">
                        <a:ln>
                          <a:noFill/>
                        </a:ln>
                        <a:solidFill>
                          <a:srgbClr val="C00000"/>
                        </a:solidFill>
                        <a:effectLst/>
                        <a:latin typeface="微软雅黑" pitchFamily="34" charset="-122"/>
                        <a:ea typeface="微软雅黑" pitchFamily="34" charset="-122"/>
                        <a:cs typeface="+mn-cs"/>
                      </a:endParaRPr>
                    </a:p>
                  </a:txBody>
                  <a:tcPr marL="0" marR="0" marT="59538" marB="59538" anchor="ctr" horzOverflow="overflow">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1163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4" cstate="print"/>
          <a:srcRect/>
          <a:stretch>
            <a:fillRect/>
          </a:stretch>
        </p:blipFill>
        <p:spPr bwMode="auto">
          <a:xfrm>
            <a:off x="3726605" y="2510359"/>
            <a:ext cx="6672657" cy="2787753"/>
          </a:xfrm>
          <a:prstGeom prst="rect">
            <a:avLst/>
          </a:prstGeom>
          <a:noFill/>
          <a:ln w="9525">
            <a:noFill/>
            <a:miter lim="800000"/>
            <a:headEnd/>
            <a:tailEnd/>
          </a:ln>
        </p:spPr>
      </p:pic>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2700" dirty="0" smtClean="0">
                <a:latin typeface="黑体" pitchFamily="49" charset="-122"/>
                <a:ea typeface="黑体" pitchFamily="49" charset="-122"/>
                <a:cs typeface="Arial" pitchFamily="34" charset="0"/>
              </a:rPr>
              <a:t>统计分析</a:t>
            </a:r>
            <a:endParaRPr lang="zh-CN" altLang="en-US" sz="2700" dirty="0">
              <a:latin typeface="黑体" pitchFamily="49" charset="-122"/>
              <a:ea typeface="黑体" pitchFamily="49" charset="-122"/>
              <a:cs typeface="Arial" pitchFamily="34" charset="0"/>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69</a:t>
            </a:fld>
            <a:endParaRPr lang="zh-CN" altLang="en-US" dirty="0"/>
          </a:p>
        </p:txBody>
      </p:sp>
      <p:sp>
        <p:nvSpPr>
          <p:cNvPr id="5" name="线形标注 2(带边框和强调线) 4"/>
          <p:cNvSpPr/>
          <p:nvPr/>
        </p:nvSpPr>
        <p:spPr bwMode="gray">
          <a:xfrm flipH="1">
            <a:off x="174385" y="2510356"/>
            <a:ext cx="3067081" cy="1349668"/>
          </a:xfrm>
          <a:prstGeom prst="accentBorderCallout2">
            <a:avLst>
              <a:gd name="adj1" fmla="val 18750"/>
              <a:gd name="adj2" fmla="val -8333"/>
              <a:gd name="adj3" fmla="val 21862"/>
              <a:gd name="adj4" fmla="val -10372"/>
              <a:gd name="adj5" fmla="val 67262"/>
              <a:gd name="adj6" fmla="val -177573"/>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统计分析表类型</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可选择不同的统计分析列表。</a:t>
            </a:r>
            <a:endParaRPr lang="en-US" altLang="zh-CN" sz="1600" dirty="0">
              <a:latin typeface="微软雅黑" pitchFamily="34" charset="-122"/>
              <a:ea typeface="微软雅黑" pitchFamily="34" charset="-122"/>
              <a:cs typeface="Arial" charset="0"/>
            </a:endParaRPr>
          </a:p>
        </p:txBody>
      </p:sp>
      <p:sp>
        <p:nvSpPr>
          <p:cNvPr id="6" name="TextBox 56"/>
          <p:cNvSpPr txBox="1">
            <a:spLocks noChangeArrowheads="1"/>
          </p:cNvSpPr>
          <p:nvPr>
            <p:custDataLst>
              <p:tags r:id="rId1"/>
            </p:custDataLst>
          </p:nvPr>
        </p:nvSpPr>
        <p:spPr bwMode="auto">
          <a:xfrm>
            <a:off x="282188" y="1343164"/>
            <a:ext cx="10032865" cy="38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q"/>
            </a:pPr>
            <a:r>
              <a:rPr lang="zh-CN" altLang="en-US" sz="1800" dirty="0" smtClean="0">
                <a:latin typeface="微软雅黑" pitchFamily="34" charset="-122"/>
                <a:ea typeface="微软雅黑" pitchFamily="34" charset="-122"/>
                <a:cs typeface="Arial" charset="0"/>
              </a:rPr>
              <a:t>操作人员在“统计分析”菜单中，选择统计分析表类型，点击“查询”即可统计</a:t>
            </a:r>
            <a:endParaRPr lang="en-US" altLang="zh-CN" sz="1800" dirty="0" smtClean="0">
              <a:latin typeface="微软雅黑" pitchFamily="34" charset="-122"/>
              <a:ea typeface="微软雅黑" pitchFamily="34" charset="-122"/>
              <a:cs typeface="Arial" charset="0"/>
            </a:endParaRPr>
          </a:p>
        </p:txBody>
      </p:sp>
      <p:sp>
        <p:nvSpPr>
          <p:cNvPr id="7" name="线形标注 2(带边框和强调线) 6"/>
          <p:cNvSpPr/>
          <p:nvPr/>
        </p:nvSpPr>
        <p:spPr bwMode="gray">
          <a:xfrm flipH="1">
            <a:off x="174385" y="4177593"/>
            <a:ext cx="3067081" cy="1349668"/>
          </a:xfrm>
          <a:prstGeom prst="accentBorderCallout2">
            <a:avLst>
              <a:gd name="adj1" fmla="val 18750"/>
              <a:gd name="adj2" fmla="val -8333"/>
              <a:gd name="adj3" fmla="val 13563"/>
              <a:gd name="adj4" fmla="val -18120"/>
              <a:gd name="adj5" fmla="val 1901"/>
              <a:gd name="adj6" fmla="val -49250"/>
            </a:avLst>
          </a:prstGeom>
          <a:solidFill>
            <a:schemeClr val="bg1"/>
          </a:solidFill>
          <a:ln w="9525" algn="ctr">
            <a:solidFill>
              <a:schemeClr val="tx2"/>
            </a:solidFill>
            <a:prstDash val="dashDot"/>
            <a:miter lim="800000"/>
            <a:headEnd/>
            <a:tailEnd/>
          </a:ln>
        </p:spPr>
        <p:txBody>
          <a:bodyPr lIns="41065" tIns="83444" rIns="41065" bIns="83444" rtlCol="0" anchor="t" anchorCtr="1"/>
          <a:lstStyle/>
          <a:p>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统计分析信息</a:t>
            </a:r>
            <a:r>
              <a:rPr lang="en-US" altLang="zh-CN" sz="1600" dirty="0" smtClean="0">
                <a:latin typeface="微软雅黑" pitchFamily="34" charset="-122"/>
                <a:ea typeface="微软雅黑" pitchFamily="34" charset="-122"/>
                <a:cs typeface="Arial" charset="0"/>
              </a:rPr>
              <a:t>]</a:t>
            </a:r>
            <a:r>
              <a:rPr lang="zh-CN" altLang="en-US" sz="1600" dirty="0" smtClean="0">
                <a:latin typeface="微软雅黑" pitchFamily="34" charset="-122"/>
                <a:ea typeface="微软雅黑" pitchFamily="34" charset="-122"/>
                <a:cs typeface="Arial" charset="0"/>
              </a:rPr>
              <a:t>的区域：</a:t>
            </a:r>
            <a:endParaRPr lang="en-US" altLang="zh-CN" sz="1600" dirty="0" smtClean="0">
              <a:latin typeface="微软雅黑" pitchFamily="34" charset="-122"/>
              <a:ea typeface="微软雅黑" pitchFamily="34" charset="-122"/>
              <a:cs typeface="Arial" charset="0"/>
            </a:endParaRPr>
          </a:p>
          <a:p>
            <a:pPr marL="325955" indent="-325955">
              <a:buFont typeface="Arial" pitchFamily="34" charset="0"/>
              <a:buChar char="•"/>
            </a:pPr>
            <a:r>
              <a:rPr lang="zh-CN" altLang="en-US" sz="1600" dirty="0" smtClean="0">
                <a:latin typeface="微软雅黑" pitchFamily="34" charset="-122"/>
                <a:ea typeface="微软雅黑" pitchFamily="34" charset="-122"/>
                <a:cs typeface="Arial" charset="0"/>
              </a:rPr>
              <a:t>可查看项目相应维度的统计信息。</a:t>
            </a:r>
            <a:endParaRPr lang="en-US" altLang="zh-CN" sz="160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val="37430658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mj-cs"/>
              </a:rPr>
              <a:t>系统业务全流程</a:t>
            </a:r>
            <a:endParaRPr lang="en-US" altLang="zh-CN" sz="3200" dirty="0" smtClean="0">
              <a:latin typeface="微软雅黑" pitchFamily="34" charset="-122"/>
              <a:ea typeface="微软雅黑" pitchFamily="34" charset="-122"/>
              <a:cs typeface="+mj-cs"/>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7</a:t>
            </a:fld>
            <a:endParaRPr lang="zh-CN" altLang="en-US" dirty="0"/>
          </a:p>
        </p:txBody>
      </p:sp>
      <p:sp>
        <p:nvSpPr>
          <p:cNvPr id="56" name="矩形 55"/>
          <p:cNvSpPr/>
          <p:nvPr/>
        </p:nvSpPr>
        <p:spPr bwMode="auto">
          <a:xfrm>
            <a:off x="142567" y="3124743"/>
            <a:ext cx="10340904" cy="2561301"/>
          </a:xfrm>
          <a:prstGeom prst="rect">
            <a:avLst/>
          </a:prstGeom>
          <a:solidFill>
            <a:srgbClr val="FFFFFF">
              <a:lumMod val="85000"/>
            </a:srgbClr>
          </a:solidFill>
          <a:ln w="9525" cap="flat" cmpd="sng" algn="ctr">
            <a:solidFill>
              <a:srgbClr val="000000"/>
            </a:solidFill>
            <a:prstDash val="solid"/>
            <a:round/>
            <a:headEnd type="none" w="med" len="med"/>
            <a:tailEnd type="none" w="med" len="med"/>
          </a:ln>
          <a:effectLst/>
        </p:spPr>
        <p:txBody>
          <a:bodyPr lIns="20530" tIns="52148" rIns="20530" bIns="52148"/>
          <a:lstStyle/>
          <a:p>
            <a:pPr algn="ctr">
              <a:defRPr/>
            </a:pPr>
            <a:r>
              <a:rPr lang="zh-CN" altLang="en-US" sz="1800" kern="0" dirty="0" smtClean="0">
                <a:solidFill>
                  <a:srgbClr val="000000"/>
                </a:solidFill>
                <a:latin typeface="微软雅黑" pitchFamily="34" charset="-122"/>
                <a:ea typeface="微软雅黑" pitchFamily="34" charset="-122"/>
              </a:rPr>
              <a:t>项目</a:t>
            </a:r>
            <a:r>
              <a:rPr lang="zh-CN" altLang="en-US" sz="1800" b="1" kern="0" dirty="0" smtClean="0">
                <a:solidFill>
                  <a:srgbClr val="000000"/>
                </a:solidFill>
                <a:latin typeface="微软雅黑" pitchFamily="34" charset="-122"/>
                <a:ea typeface="微软雅黑" pitchFamily="34" charset="-122"/>
              </a:rPr>
              <a:t>管理</a:t>
            </a:r>
            <a:r>
              <a:rPr lang="zh-CN" altLang="en-US" sz="1800" b="1" kern="0" dirty="0">
                <a:solidFill>
                  <a:srgbClr val="000000"/>
                </a:solidFill>
                <a:latin typeface="微软雅黑" pitchFamily="34" charset="-122"/>
                <a:ea typeface="微软雅黑" pitchFamily="34" charset="-122"/>
              </a:rPr>
              <a:t>全流程</a:t>
            </a:r>
            <a:endParaRPr lang="en-US" sz="1800" b="1" kern="0" dirty="0">
              <a:solidFill>
                <a:srgbClr val="000000"/>
              </a:solidFill>
              <a:latin typeface="微软雅黑" pitchFamily="34" charset="-122"/>
              <a:ea typeface="微软雅黑" pitchFamily="34" charset="-122"/>
            </a:endParaRPr>
          </a:p>
        </p:txBody>
      </p:sp>
      <p:sp>
        <p:nvSpPr>
          <p:cNvPr id="58" name="圆角矩形 57"/>
          <p:cNvSpPr/>
          <p:nvPr/>
        </p:nvSpPr>
        <p:spPr bwMode="auto">
          <a:xfrm>
            <a:off x="1161256" y="3666213"/>
            <a:ext cx="1051688"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kern="0" dirty="0" smtClean="0">
                <a:solidFill>
                  <a:srgbClr val="FFFFFF"/>
                </a:solidFill>
                <a:latin typeface="微软雅黑" pitchFamily="34" charset="-122"/>
                <a:ea typeface="微软雅黑" pitchFamily="34" charset="-122"/>
              </a:rPr>
              <a:t>需求订单</a:t>
            </a:r>
            <a:endParaRPr lang="en-US" sz="1500" b="1" kern="0" dirty="0">
              <a:solidFill>
                <a:srgbClr val="FFFFFF"/>
              </a:solidFill>
              <a:latin typeface="微软雅黑" pitchFamily="34" charset="-122"/>
              <a:ea typeface="微软雅黑" pitchFamily="34" charset="-122"/>
            </a:endParaRPr>
          </a:p>
        </p:txBody>
      </p:sp>
      <p:sp>
        <p:nvSpPr>
          <p:cNvPr id="59" name="圆角矩形 58"/>
          <p:cNvSpPr/>
          <p:nvPr/>
        </p:nvSpPr>
        <p:spPr bwMode="auto">
          <a:xfrm>
            <a:off x="2442196" y="3666213"/>
            <a:ext cx="1051690"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kern="0" dirty="0">
                <a:solidFill>
                  <a:srgbClr val="FFFFFF"/>
                </a:solidFill>
                <a:latin typeface="微软雅黑" pitchFamily="34" charset="-122"/>
                <a:ea typeface="微软雅黑" pitchFamily="34" charset="-122"/>
              </a:rPr>
              <a:t>立项</a:t>
            </a:r>
            <a:r>
              <a:rPr lang="en-US" altLang="zh-CN" sz="1500" b="1" kern="0" dirty="0" smtClean="0">
                <a:solidFill>
                  <a:srgbClr val="FFFFFF"/>
                </a:solidFill>
                <a:latin typeface="微软雅黑" pitchFamily="34" charset="-122"/>
                <a:ea typeface="微软雅黑" pitchFamily="34" charset="-122"/>
              </a:rPr>
              <a:t>/</a:t>
            </a:r>
            <a:r>
              <a:rPr lang="zh-CN" altLang="en-US" sz="1500" kern="0" dirty="0">
                <a:solidFill>
                  <a:srgbClr val="FFFFFF"/>
                </a:solidFill>
                <a:latin typeface="微软雅黑" pitchFamily="34" charset="-122"/>
                <a:ea typeface="微软雅黑" pitchFamily="34" charset="-122"/>
              </a:rPr>
              <a:t>可研</a:t>
            </a:r>
            <a:endParaRPr lang="en-US" sz="1500" b="1" kern="0" dirty="0">
              <a:solidFill>
                <a:srgbClr val="FFFFFF"/>
              </a:solidFill>
              <a:latin typeface="微软雅黑" pitchFamily="34" charset="-122"/>
              <a:ea typeface="微软雅黑" pitchFamily="34" charset="-122"/>
            </a:endParaRPr>
          </a:p>
        </p:txBody>
      </p:sp>
      <p:sp>
        <p:nvSpPr>
          <p:cNvPr id="60" name="圆角矩形 59"/>
          <p:cNvSpPr/>
          <p:nvPr/>
        </p:nvSpPr>
        <p:spPr bwMode="auto">
          <a:xfrm>
            <a:off x="3656767" y="3666213"/>
            <a:ext cx="1051690"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b="1" kern="0" dirty="0">
                <a:solidFill>
                  <a:srgbClr val="FFFFFF"/>
                </a:solidFill>
                <a:latin typeface="微软雅黑" pitchFamily="34" charset="-122"/>
                <a:ea typeface="微软雅黑" pitchFamily="34" charset="-122"/>
              </a:rPr>
              <a:t>设计</a:t>
            </a:r>
            <a:endParaRPr lang="en-US" sz="1500" b="1" kern="0" dirty="0">
              <a:solidFill>
                <a:srgbClr val="FFFFFF"/>
              </a:solidFill>
              <a:latin typeface="微软雅黑" pitchFamily="34" charset="-122"/>
              <a:ea typeface="微软雅黑" pitchFamily="34" charset="-122"/>
            </a:endParaRPr>
          </a:p>
        </p:txBody>
      </p:sp>
      <p:sp>
        <p:nvSpPr>
          <p:cNvPr id="63" name="圆角矩形 62"/>
          <p:cNvSpPr/>
          <p:nvPr/>
        </p:nvSpPr>
        <p:spPr bwMode="auto">
          <a:xfrm>
            <a:off x="4903511" y="3666213"/>
            <a:ext cx="1051690"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b="1" kern="0" dirty="0" smtClean="0">
                <a:solidFill>
                  <a:srgbClr val="FFFFFF"/>
                </a:solidFill>
                <a:latin typeface="微软雅黑" pitchFamily="34" charset="-122"/>
                <a:ea typeface="微软雅黑" pitchFamily="34" charset="-122"/>
              </a:rPr>
              <a:t>实施</a:t>
            </a:r>
            <a:endParaRPr lang="en-US" sz="1500" b="1" kern="0" dirty="0">
              <a:solidFill>
                <a:srgbClr val="FFFFFF"/>
              </a:solidFill>
              <a:latin typeface="微软雅黑" pitchFamily="34" charset="-122"/>
              <a:ea typeface="微软雅黑" pitchFamily="34" charset="-122"/>
            </a:endParaRPr>
          </a:p>
        </p:txBody>
      </p:sp>
      <p:sp>
        <p:nvSpPr>
          <p:cNvPr id="64" name="圆角矩形 63"/>
          <p:cNvSpPr/>
          <p:nvPr/>
        </p:nvSpPr>
        <p:spPr bwMode="auto">
          <a:xfrm>
            <a:off x="6128126" y="3666213"/>
            <a:ext cx="1051688"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b="1" kern="0" dirty="0">
                <a:solidFill>
                  <a:srgbClr val="FFFFFF"/>
                </a:solidFill>
                <a:latin typeface="微软雅黑" pitchFamily="34" charset="-122"/>
                <a:ea typeface="微软雅黑" pitchFamily="34" charset="-122"/>
              </a:rPr>
              <a:t>验收</a:t>
            </a:r>
            <a:endParaRPr lang="en-US" sz="1500" b="1" kern="0" dirty="0">
              <a:solidFill>
                <a:srgbClr val="FFFFFF"/>
              </a:solidFill>
              <a:latin typeface="微软雅黑" pitchFamily="34" charset="-122"/>
              <a:ea typeface="微软雅黑" pitchFamily="34" charset="-122"/>
            </a:endParaRPr>
          </a:p>
        </p:txBody>
      </p:sp>
      <p:sp>
        <p:nvSpPr>
          <p:cNvPr id="65" name="圆角矩形 64"/>
          <p:cNvSpPr/>
          <p:nvPr/>
        </p:nvSpPr>
        <p:spPr bwMode="auto">
          <a:xfrm>
            <a:off x="7374871" y="3666213"/>
            <a:ext cx="1051688" cy="554844"/>
          </a:xfrm>
          <a:prstGeom prst="roundRect">
            <a:avLst/>
          </a:prstGeom>
          <a:solidFill>
            <a:srgbClr val="CC0000"/>
          </a:solidFill>
          <a:ln w="9525" cap="flat" cmpd="sng" algn="ctr">
            <a:solidFill>
              <a:srgbClr val="FFFFFF">
                <a:lumMod val="65000"/>
              </a:srgbClr>
            </a:solidFill>
            <a:prstDash val="solid"/>
            <a:round/>
            <a:headEnd type="none" w="med" len="med"/>
            <a:tailEnd type="none" w="med" len="med"/>
          </a:ln>
          <a:effectLst/>
        </p:spPr>
        <p:txBody>
          <a:bodyPr lIns="20530" tIns="52148" rIns="20530" bIns="52148" anchor="ctr"/>
          <a:lstStyle/>
          <a:p>
            <a:pPr algn="ctr">
              <a:defRPr/>
            </a:pPr>
            <a:r>
              <a:rPr lang="zh-CN" altLang="en-US" sz="1500" kern="0" dirty="0">
                <a:solidFill>
                  <a:srgbClr val="FFFFFF"/>
                </a:solidFill>
                <a:latin typeface="微软雅黑" pitchFamily="34" charset="-122"/>
                <a:ea typeface="微软雅黑" pitchFamily="34" charset="-122"/>
              </a:rPr>
              <a:t>决算</a:t>
            </a:r>
            <a:endParaRPr lang="en-US" sz="1500" b="1" kern="0" dirty="0">
              <a:solidFill>
                <a:srgbClr val="FFFFFF"/>
              </a:solidFill>
              <a:latin typeface="微软雅黑" pitchFamily="34" charset="-122"/>
              <a:ea typeface="微软雅黑" pitchFamily="34" charset="-122"/>
            </a:endParaRPr>
          </a:p>
        </p:txBody>
      </p:sp>
      <p:sp>
        <p:nvSpPr>
          <p:cNvPr id="66" name="圆角矩形 65"/>
          <p:cNvSpPr/>
          <p:nvPr/>
        </p:nvSpPr>
        <p:spPr bwMode="auto">
          <a:xfrm>
            <a:off x="8671887" y="3666213"/>
            <a:ext cx="1053700" cy="554844"/>
          </a:xfrm>
          <a:prstGeom prst="roundRect">
            <a:avLst/>
          </a:prstGeom>
          <a:solidFill>
            <a:srgbClr val="CC0000"/>
          </a:solidFill>
          <a:ln w="9525" cap="flat" cmpd="sng" algn="ctr">
            <a:noFill/>
            <a:prstDash val="solid"/>
            <a:round/>
            <a:headEnd type="none" w="med" len="med"/>
            <a:tailEnd type="none" w="med" len="med"/>
          </a:ln>
          <a:effectLst/>
        </p:spPr>
        <p:txBody>
          <a:bodyPr lIns="20530" tIns="52148" rIns="20530" bIns="52148" anchor="ctr"/>
          <a:lstStyle/>
          <a:p>
            <a:pPr algn="ctr">
              <a:defRPr/>
            </a:pPr>
            <a:r>
              <a:rPr lang="zh-CN" altLang="en-US" sz="1500" b="1" kern="0" dirty="0">
                <a:solidFill>
                  <a:srgbClr val="FFFFFF"/>
                </a:solidFill>
                <a:latin typeface="微软雅黑" pitchFamily="34" charset="-122"/>
                <a:ea typeface="微软雅黑" pitchFamily="34" charset="-122"/>
              </a:rPr>
              <a:t>后评价</a:t>
            </a:r>
            <a:endParaRPr lang="en-US" sz="1500" b="1" kern="0" dirty="0">
              <a:solidFill>
                <a:srgbClr val="FFFFFF"/>
              </a:solidFill>
              <a:latin typeface="微软雅黑" pitchFamily="34" charset="-122"/>
              <a:ea typeface="微软雅黑" pitchFamily="34" charset="-122"/>
            </a:endParaRPr>
          </a:p>
        </p:txBody>
      </p:sp>
      <p:cxnSp>
        <p:nvCxnSpPr>
          <p:cNvPr id="68" name="直接箭头连接符 5"/>
          <p:cNvCxnSpPr>
            <a:cxnSpLocks noChangeShapeType="1"/>
            <a:stCxn id="58" idx="3"/>
            <a:endCxn id="59" idx="1"/>
          </p:cNvCxnSpPr>
          <p:nvPr/>
        </p:nvCxnSpPr>
        <p:spPr bwMode="auto">
          <a:xfrm>
            <a:off x="2212956" y="3944508"/>
            <a:ext cx="229240" cy="0"/>
          </a:xfrm>
          <a:prstGeom prst="straightConnector1">
            <a:avLst/>
          </a:prstGeom>
          <a:noFill/>
          <a:ln w="19050" algn="ctr">
            <a:solidFill>
              <a:srgbClr val="000000"/>
            </a:solidFill>
            <a:round/>
            <a:headEnd/>
            <a:tailEnd type="arrow" w="med" len="med"/>
          </a:ln>
        </p:spPr>
      </p:cxnSp>
      <p:cxnSp>
        <p:nvCxnSpPr>
          <p:cNvPr id="69" name="直接箭头连接符 95"/>
          <p:cNvCxnSpPr>
            <a:cxnSpLocks noChangeShapeType="1"/>
            <a:stCxn id="59" idx="3"/>
            <a:endCxn id="60" idx="1"/>
          </p:cNvCxnSpPr>
          <p:nvPr/>
        </p:nvCxnSpPr>
        <p:spPr bwMode="auto">
          <a:xfrm>
            <a:off x="3493876" y="3944508"/>
            <a:ext cx="162880" cy="0"/>
          </a:xfrm>
          <a:prstGeom prst="straightConnector1">
            <a:avLst/>
          </a:prstGeom>
          <a:noFill/>
          <a:ln w="19050" algn="ctr">
            <a:solidFill>
              <a:srgbClr val="000000"/>
            </a:solidFill>
            <a:round/>
            <a:headEnd/>
            <a:tailEnd type="arrow" w="med" len="med"/>
          </a:ln>
        </p:spPr>
      </p:cxnSp>
      <p:cxnSp>
        <p:nvCxnSpPr>
          <p:cNvPr id="70" name="直接箭头连接符 10"/>
          <p:cNvCxnSpPr>
            <a:cxnSpLocks noChangeShapeType="1"/>
            <a:stCxn id="60" idx="3"/>
          </p:cNvCxnSpPr>
          <p:nvPr/>
        </p:nvCxnSpPr>
        <p:spPr bwMode="auto">
          <a:xfrm>
            <a:off x="4708456" y="3944508"/>
            <a:ext cx="195055" cy="0"/>
          </a:xfrm>
          <a:prstGeom prst="straightConnector1">
            <a:avLst/>
          </a:prstGeom>
          <a:noFill/>
          <a:ln w="19050" algn="ctr">
            <a:solidFill>
              <a:srgbClr val="000000"/>
            </a:solidFill>
            <a:round/>
            <a:headEnd/>
            <a:tailEnd type="arrow" w="med" len="med"/>
          </a:ln>
        </p:spPr>
      </p:cxnSp>
      <p:cxnSp>
        <p:nvCxnSpPr>
          <p:cNvPr id="73" name="直接箭头连接符 18"/>
          <p:cNvCxnSpPr>
            <a:cxnSpLocks noChangeShapeType="1"/>
            <a:stCxn id="63" idx="3"/>
            <a:endCxn id="64" idx="1"/>
          </p:cNvCxnSpPr>
          <p:nvPr/>
        </p:nvCxnSpPr>
        <p:spPr bwMode="auto">
          <a:xfrm>
            <a:off x="5955191" y="3944508"/>
            <a:ext cx="172935" cy="0"/>
          </a:xfrm>
          <a:prstGeom prst="straightConnector1">
            <a:avLst/>
          </a:prstGeom>
          <a:noFill/>
          <a:ln w="19050" algn="ctr">
            <a:solidFill>
              <a:srgbClr val="000000"/>
            </a:solidFill>
            <a:round/>
            <a:headEnd/>
            <a:tailEnd type="arrow" w="med" len="med"/>
          </a:ln>
        </p:spPr>
      </p:cxnSp>
      <p:cxnSp>
        <p:nvCxnSpPr>
          <p:cNvPr id="74" name="直接箭头连接符 20"/>
          <p:cNvCxnSpPr>
            <a:cxnSpLocks noChangeShapeType="1"/>
            <a:stCxn id="64" idx="3"/>
            <a:endCxn id="65" idx="1"/>
          </p:cNvCxnSpPr>
          <p:nvPr/>
        </p:nvCxnSpPr>
        <p:spPr bwMode="auto">
          <a:xfrm>
            <a:off x="7179815" y="3944508"/>
            <a:ext cx="195056" cy="0"/>
          </a:xfrm>
          <a:prstGeom prst="straightConnector1">
            <a:avLst/>
          </a:prstGeom>
          <a:noFill/>
          <a:ln w="19050" algn="ctr">
            <a:solidFill>
              <a:srgbClr val="000000"/>
            </a:solidFill>
            <a:round/>
            <a:headEnd/>
            <a:tailEnd type="arrow" w="med" len="med"/>
          </a:ln>
        </p:spPr>
      </p:cxnSp>
      <p:cxnSp>
        <p:nvCxnSpPr>
          <p:cNvPr id="75" name="直接箭头连接符 22"/>
          <p:cNvCxnSpPr>
            <a:cxnSpLocks noChangeShapeType="1"/>
            <a:stCxn id="65" idx="3"/>
            <a:endCxn id="66" idx="1"/>
          </p:cNvCxnSpPr>
          <p:nvPr/>
        </p:nvCxnSpPr>
        <p:spPr bwMode="auto">
          <a:xfrm>
            <a:off x="8426571" y="3944508"/>
            <a:ext cx="245327" cy="0"/>
          </a:xfrm>
          <a:prstGeom prst="straightConnector1">
            <a:avLst/>
          </a:prstGeom>
          <a:noFill/>
          <a:ln w="19050" algn="ctr">
            <a:solidFill>
              <a:srgbClr val="000000"/>
            </a:solidFill>
            <a:round/>
            <a:headEnd/>
            <a:tailEnd type="arrow" w="med" len="med"/>
          </a:ln>
        </p:spPr>
      </p:cxnSp>
      <p:grpSp>
        <p:nvGrpSpPr>
          <p:cNvPr id="2" name="组合 78"/>
          <p:cNvGrpSpPr/>
          <p:nvPr/>
        </p:nvGrpSpPr>
        <p:grpSpPr>
          <a:xfrm>
            <a:off x="213154" y="2393838"/>
            <a:ext cx="10258468" cy="750875"/>
            <a:chOff x="168275" y="1542504"/>
            <a:chExt cx="8815388" cy="681037"/>
          </a:xfrm>
          <a:solidFill>
            <a:srgbClr val="C00000"/>
          </a:solidFill>
        </p:grpSpPr>
        <p:sp>
          <p:nvSpPr>
            <p:cNvPr id="80" name="AutoShape 17"/>
            <p:cNvSpPr>
              <a:spLocks noChangeArrowheads="1"/>
            </p:cNvSpPr>
            <p:nvPr/>
          </p:nvSpPr>
          <p:spPr bwMode="auto">
            <a:xfrm>
              <a:off x="168275" y="1542504"/>
              <a:ext cx="8815388" cy="681037"/>
            </a:xfrm>
            <a:prstGeom prst="notchedRightArrow">
              <a:avLst>
                <a:gd name="adj1" fmla="val 63639"/>
                <a:gd name="adj2" fmla="val 94473"/>
              </a:avLst>
            </a:prstGeom>
            <a:grpFill/>
            <a:ln w="9525" cap="flat" cmpd="sng" algn="ctr">
              <a:noFill/>
              <a:prstDash val="solid"/>
              <a:round/>
              <a:headEnd type="none" w="med" len="med"/>
              <a:tailEnd type="none" w="med" len="med"/>
            </a:ln>
            <a:effectLst/>
            <a:extLst/>
          </p:spPr>
          <p:txBody>
            <a:bodyPr vert="vert270" wrap="none" anchor="ctr"/>
            <a:lstStyle/>
            <a:p>
              <a:pPr algn="ctr">
                <a:defRPr/>
              </a:pPr>
              <a:endParaRPr lang="zh-CN" altLang="en-US" sz="1700" i="1" dirty="0">
                <a:solidFill>
                  <a:schemeClr val="bg1"/>
                </a:solidFill>
                <a:latin typeface="微软雅黑" pitchFamily="34" charset="-122"/>
                <a:ea typeface="微软雅黑" pitchFamily="34" charset="-122"/>
              </a:endParaRPr>
            </a:p>
          </p:txBody>
        </p:sp>
        <p:sp>
          <p:nvSpPr>
            <p:cNvPr id="81" name="TextBox 4"/>
            <p:cNvSpPr txBox="1">
              <a:spLocks noChangeArrowheads="1"/>
            </p:cNvSpPr>
            <p:nvPr/>
          </p:nvSpPr>
          <p:spPr bwMode="auto">
            <a:xfrm>
              <a:off x="2808070" y="1715664"/>
              <a:ext cx="3067485"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gn="ctr" eaLnBrk="1" hangingPunct="1"/>
              <a:r>
                <a:rPr lang="zh-CN" altLang="en-US" sz="1800" b="1" i="1" dirty="0" smtClean="0">
                  <a:solidFill>
                    <a:schemeClr val="bg1"/>
                  </a:solidFill>
                  <a:latin typeface="微软雅黑" pitchFamily="34" charset="-122"/>
                  <a:ea typeface="微软雅黑" pitchFamily="34" charset="-122"/>
                </a:rPr>
                <a:t>打通工程建设</a:t>
              </a:r>
              <a:r>
                <a:rPr lang="zh-CN" altLang="en-US" sz="1800" b="1" i="1" dirty="0">
                  <a:solidFill>
                    <a:schemeClr val="bg1"/>
                  </a:solidFill>
                  <a:latin typeface="微软雅黑" pitchFamily="34" charset="-122"/>
                  <a:ea typeface="微软雅黑" pitchFamily="34" charset="-122"/>
                </a:rPr>
                <a:t>管理全流程</a:t>
              </a:r>
            </a:p>
          </p:txBody>
        </p:sp>
      </p:grpSp>
      <p:sp>
        <p:nvSpPr>
          <p:cNvPr id="86" name="矩形 85"/>
          <p:cNvSpPr/>
          <p:nvPr/>
        </p:nvSpPr>
        <p:spPr bwMode="auto">
          <a:xfrm>
            <a:off x="6778259" y="6083004"/>
            <a:ext cx="1052500" cy="555745"/>
          </a:xfrm>
          <a:prstGeom prst="rect">
            <a:avLst/>
          </a:prstGeom>
          <a:solidFill>
            <a:schemeClr val="bg1">
              <a:lumMod val="85000"/>
            </a:schemeClr>
          </a:solidFill>
          <a:ln w="9525" cap="flat" cmpd="sng" algn="ctr">
            <a:solidFill>
              <a:srgbClr val="000000"/>
            </a:solidFill>
            <a:prstDash val="dash"/>
            <a:round/>
            <a:headEnd type="none" w="med" len="med"/>
            <a:tailEnd type="none" w="med" len="med"/>
          </a:ln>
          <a:effectLst/>
        </p:spPr>
        <p:txBody>
          <a:bodyPr lIns="20530" tIns="52148" rIns="20530" bIns="52148" anchor="ctr"/>
          <a:lstStyle/>
          <a:p>
            <a:pPr algn="ctr">
              <a:defRPr/>
            </a:pPr>
            <a:r>
              <a:rPr lang="en-US" altLang="zh-CN" sz="1600" b="1" kern="0" dirty="0" smtClean="0">
                <a:solidFill>
                  <a:srgbClr val="000000"/>
                </a:solidFill>
                <a:latin typeface="微软雅黑" pitchFamily="34" charset="-122"/>
                <a:ea typeface="微软雅黑" pitchFamily="34" charset="-122"/>
              </a:rPr>
              <a:t>CRM</a:t>
            </a:r>
            <a:r>
              <a:rPr lang="zh-CN" altLang="en-US" sz="1600" b="1" kern="0" dirty="0" smtClean="0">
                <a:solidFill>
                  <a:srgbClr val="000000"/>
                </a:solidFill>
                <a:latin typeface="微软雅黑" pitchFamily="34" charset="-122"/>
                <a:ea typeface="微软雅黑" pitchFamily="34" charset="-122"/>
              </a:rPr>
              <a:t>系统</a:t>
            </a:r>
            <a:endParaRPr lang="en-US" sz="1600" b="1" kern="0" dirty="0">
              <a:solidFill>
                <a:srgbClr val="000000"/>
              </a:solidFill>
              <a:latin typeface="微软雅黑" pitchFamily="34" charset="-122"/>
              <a:ea typeface="微软雅黑" pitchFamily="34" charset="-122"/>
            </a:endParaRPr>
          </a:p>
        </p:txBody>
      </p:sp>
      <p:sp>
        <p:nvSpPr>
          <p:cNvPr id="109" name="矩形 108"/>
          <p:cNvSpPr/>
          <p:nvPr/>
        </p:nvSpPr>
        <p:spPr bwMode="auto">
          <a:xfrm>
            <a:off x="1094244" y="6083004"/>
            <a:ext cx="1052500" cy="555745"/>
          </a:xfrm>
          <a:prstGeom prst="rect">
            <a:avLst/>
          </a:prstGeom>
          <a:solidFill>
            <a:schemeClr val="bg1">
              <a:lumMod val="85000"/>
            </a:schemeClr>
          </a:solidFill>
          <a:ln w="9525" cap="flat" cmpd="sng" algn="ctr">
            <a:solidFill>
              <a:srgbClr val="000000"/>
            </a:solidFill>
            <a:prstDash val="dash"/>
            <a:round/>
            <a:headEnd type="none" w="med" len="med"/>
            <a:tailEnd type="none" w="med" len="med"/>
          </a:ln>
          <a:effectLst/>
        </p:spPr>
        <p:txBody>
          <a:bodyPr lIns="20530" tIns="52148" rIns="20530" bIns="52148" anchor="ctr"/>
          <a:lstStyle/>
          <a:p>
            <a:pPr algn="ctr">
              <a:defRPr/>
            </a:pPr>
            <a:r>
              <a:rPr lang="en-US" sz="1600" b="1" kern="0" dirty="0" smtClean="0">
                <a:solidFill>
                  <a:srgbClr val="000000"/>
                </a:solidFill>
                <a:latin typeface="微软雅黑" pitchFamily="34" charset="-122"/>
                <a:ea typeface="微软雅黑" pitchFamily="34" charset="-122"/>
              </a:rPr>
              <a:t>CRM</a:t>
            </a:r>
            <a:r>
              <a:rPr lang="zh-CN" altLang="en-US" sz="1600" b="1" kern="0" dirty="0" smtClean="0">
                <a:solidFill>
                  <a:srgbClr val="000000"/>
                </a:solidFill>
                <a:latin typeface="微软雅黑" pitchFamily="34" charset="-122"/>
                <a:ea typeface="微软雅黑" pitchFamily="34" charset="-122"/>
              </a:rPr>
              <a:t>系统</a:t>
            </a:r>
            <a:endParaRPr lang="en-US" sz="1600" b="1" kern="0" dirty="0">
              <a:solidFill>
                <a:srgbClr val="000000"/>
              </a:solidFill>
              <a:latin typeface="微软雅黑" pitchFamily="34" charset="-122"/>
              <a:ea typeface="微软雅黑" pitchFamily="34" charset="-122"/>
            </a:endParaRPr>
          </a:p>
        </p:txBody>
      </p:sp>
      <p:cxnSp>
        <p:nvCxnSpPr>
          <p:cNvPr id="110" name="直接箭头连接符 177"/>
          <p:cNvCxnSpPr>
            <a:cxnSpLocks noChangeShapeType="1"/>
          </p:cNvCxnSpPr>
          <p:nvPr/>
        </p:nvCxnSpPr>
        <p:spPr bwMode="auto">
          <a:xfrm flipV="1">
            <a:off x="1641488" y="4232079"/>
            <a:ext cx="0" cy="1746433"/>
          </a:xfrm>
          <a:prstGeom prst="straightConnector1">
            <a:avLst/>
          </a:prstGeom>
          <a:noFill/>
          <a:ln w="19050" algn="ctr">
            <a:solidFill>
              <a:schemeClr val="tx1"/>
            </a:solidFill>
            <a:prstDash val="dash"/>
            <a:round/>
            <a:headEnd/>
            <a:tailEnd type="arrow" w="med" len="med"/>
          </a:ln>
        </p:spPr>
      </p:cxnSp>
      <p:sp>
        <p:nvSpPr>
          <p:cNvPr id="112" name="TextBox 104"/>
          <p:cNvSpPr txBox="1">
            <a:spLocks noChangeArrowheads="1"/>
          </p:cNvSpPr>
          <p:nvPr/>
        </p:nvSpPr>
        <p:spPr bwMode="auto">
          <a:xfrm>
            <a:off x="1304651" y="4621301"/>
            <a:ext cx="652288" cy="536202"/>
          </a:xfrm>
          <a:prstGeom prst="rect">
            <a:avLst/>
          </a:prstGeom>
          <a:solidFill>
            <a:schemeClr val="bg1">
              <a:lumMod val="95000"/>
            </a:schemeClr>
          </a:solidFill>
          <a:ln w="9525">
            <a:noFill/>
            <a:prstDash val="solid"/>
            <a:miter lim="800000"/>
            <a:headEnd/>
            <a:tailEnd/>
          </a:ln>
          <a:extLst/>
        </p:spPr>
        <p:txBody>
          <a:bodyPr wrap="square" lIns="41062" tIns="52148" rIns="41062" bIns="52148">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20000"/>
              </a:spcBef>
              <a:defRPr/>
            </a:pPr>
            <a:r>
              <a:rPr lang="zh-CN" altLang="en-US" sz="1400" kern="0" dirty="0">
                <a:solidFill>
                  <a:srgbClr val="000000"/>
                </a:solidFill>
                <a:latin typeface="微软雅黑" pitchFamily="34" charset="-122"/>
                <a:ea typeface="微软雅黑" pitchFamily="34" charset="-122"/>
                <a:cs typeface="Times New Roman" pitchFamily="18" charset="0"/>
              </a:rPr>
              <a:t>推</a:t>
            </a:r>
            <a:r>
              <a:rPr lang="zh-CN" altLang="en-US" sz="1400" kern="0" dirty="0" smtClean="0">
                <a:solidFill>
                  <a:srgbClr val="000000"/>
                </a:solidFill>
                <a:latin typeface="微软雅黑" pitchFamily="34" charset="-122"/>
                <a:ea typeface="微软雅黑" pitchFamily="34" charset="-122"/>
                <a:cs typeface="Times New Roman" pitchFamily="18" charset="0"/>
              </a:rPr>
              <a:t>送需求订单</a:t>
            </a:r>
            <a:endParaRPr lang="en-US" altLang="en-US" sz="1400" kern="0" dirty="0">
              <a:solidFill>
                <a:srgbClr val="000000"/>
              </a:solidFill>
              <a:latin typeface="微软雅黑" pitchFamily="34" charset="-122"/>
              <a:ea typeface="微软雅黑" pitchFamily="34" charset="-122"/>
              <a:cs typeface="Times New Roman" pitchFamily="18" charset="0"/>
            </a:endParaRPr>
          </a:p>
        </p:txBody>
      </p:sp>
      <p:sp>
        <p:nvSpPr>
          <p:cNvPr id="34" name="Rectangle 5"/>
          <p:cNvSpPr>
            <a:spLocks noChangeArrowheads="1"/>
          </p:cNvSpPr>
          <p:nvPr/>
        </p:nvSpPr>
        <p:spPr bwMode="auto">
          <a:xfrm>
            <a:off x="627495" y="1398867"/>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通过与其它应用进行集成，打通建设管理的全流程。承载项目全生命周期的管理，形成建设管理全业务视图。</a:t>
            </a:r>
            <a:endParaRPr lang="en-US" altLang="zh-CN" sz="1800"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5490716" y="6083004"/>
            <a:ext cx="1161112" cy="555745"/>
          </a:xfrm>
          <a:prstGeom prst="rect">
            <a:avLst/>
          </a:prstGeom>
          <a:solidFill>
            <a:schemeClr val="bg1">
              <a:lumMod val="85000"/>
            </a:schemeClr>
          </a:solidFill>
          <a:ln w="9525" cap="flat" cmpd="sng" algn="ctr">
            <a:solidFill>
              <a:srgbClr val="000000"/>
            </a:solidFill>
            <a:prstDash val="dash"/>
            <a:round/>
            <a:headEnd type="none" w="med" len="med"/>
            <a:tailEnd type="none" w="med" len="med"/>
          </a:ln>
          <a:effectLst/>
        </p:spPr>
        <p:txBody>
          <a:bodyPr lIns="20530" tIns="52148" rIns="20530" bIns="52148" anchor="ctr"/>
          <a:lstStyle/>
          <a:p>
            <a:pPr algn="ctr">
              <a:defRPr/>
            </a:pPr>
            <a:r>
              <a:rPr lang="zh-CN" altLang="en-US" sz="1600" kern="0" dirty="0" smtClean="0">
                <a:solidFill>
                  <a:srgbClr val="000000"/>
                </a:solidFill>
                <a:latin typeface="微软雅黑" pitchFamily="34" charset="-122"/>
                <a:ea typeface="微软雅黑" pitchFamily="34" charset="-122"/>
              </a:rPr>
              <a:t>资源系统</a:t>
            </a:r>
            <a:endParaRPr lang="en-US" sz="1600" b="1" kern="0" dirty="0">
              <a:solidFill>
                <a:srgbClr val="000000"/>
              </a:solidFill>
              <a:latin typeface="微软雅黑" pitchFamily="34" charset="-122"/>
              <a:ea typeface="微软雅黑" pitchFamily="34" charset="-122"/>
            </a:endParaRPr>
          </a:p>
        </p:txBody>
      </p:sp>
      <p:cxnSp>
        <p:nvCxnSpPr>
          <p:cNvPr id="42" name="直接箭头连接符 109"/>
          <p:cNvCxnSpPr>
            <a:cxnSpLocks noChangeShapeType="1"/>
          </p:cNvCxnSpPr>
          <p:nvPr/>
        </p:nvCxnSpPr>
        <p:spPr bwMode="auto">
          <a:xfrm rot="5400000">
            <a:off x="5443274" y="5169066"/>
            <a:ext cx="1826020" cy="1857"/>
          </a:xfrm>
          <a:prstGeom prst="straightConnector1">
            <a:avLst/>
          </a:prstGeom>
          <a:noFill/>
          <a:ln w="19050" algn="ctr">
            <a:solidFill>
              <a:srgbClr val="000000"/>
            </a:solidFill>
            <a:prstDash val="dash"/>
            <a:round/>
            <a:headEnd/>
            <a:tailEnd type="arrow" w="med" len="med"/>
          </a:ln>
        </p:spPr>
      </p:cxnSp>
      <p:cxnSp>
        <p:nvCxnSpPr>
          <p:cNvPr id="43" name="直接箭头连接符 109"/>
          <p:cNvCxnSpPr>
            <a:cxnSpLocks noChangeShapeType="1"/>
          </p:cNvCxnSpPr>
          <p:nvPr/>
        </p:nvCxnSpPr>
        <p:spPr bwMode="auto">
          <a:xfrm rot="5400000">
            <a:off x="6116949" y="5169066"/>
            <a:ext cx="1826020" cy="1857"/>
          </a:xfrm>
          <a:prstGeom prst="straightConnector1">
            <a:avLst/>
          </a:prstGeom>
          <a:noFill/>
          <a:ln w="19050" algn="ctr">
            <a:solidFill>
              <a:srgbClr val="000000"/>
            </a:solidFill>
            <a:prstDash val="dash"/>
            <a:round/>
            <a:headEnd/>
            <a:tailEnd type="arrow" w="med" len="med"/>
          </a:ln>
        </p:spPr>
      </p:cxnSp>
      <p:sp>
        <p:nvSpPr>
          <p:cNvPr id="44" name="TextBox 76"/>
          <p:cNvSpPr txBox="1">
            <a:spLocks noChangeArrowheads="1"/>
          </p:cNvSpPr>
          <p:nvPr/>
        </p:nvSpPr>
        <p:spPr bwMode="auto">
          <a:xfrm>
            <a:off x="6146638" y="4574554"/>
            <a:ext cx="659446" cy="536202"/>
          </a:xfrm>
          <a:prstGeom prst="rect">
            <a:avLst/>
          </a:prstGeom>
          <a:solidFill>
            <a:schemeClr val="bg1">
              <a:lumMod val="95000"/>
            </a:schemeClr>
          </a:solidFill>
          <a:ln w="9525">
            <a:noFill/>
            <a:prstDash val="solid"/>
            <a:miter lim="800000"/>
            <a:headEnd/>
            <a:tailEnd/>
          </a:ln>
          <a:extLst/>
        </p:spPr>
        <p:txBody>
          <a:bodyPr wrap="square" lIns="41062" tIns="52148" rIns="41062" bIns="52148">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20000"/>
              </a:spcBef>
              <a:defRPr/>
            </a:pPr>
            <a:r>
              <a:rPr lang="zh-CN" altLang="en-US" sz="1400" kern="0" dirty="0" smtClean="0">
                <a:solidFill>
                  <a:srgbClr val="000000"/>
                </a:solidFill>
                <a:latin typeface="微软雅黑" pitchFamily="34" charset="-122"/>
                <a:ea typeface="微软雅黑" pitchFamily="34" charset="-122"/>
                <a:cs typeface="Times New Roman" pitchFamily="18" charset="0"/>
              </a:rPr>
              <a:t>资源确认操作</a:t>
            </a:r>
            <a:endParaRPr lang="en-US" sz="1400" kern="0" dirty="0">
              <a:solidFill>
                <a:srgbClr val="000000"/>
              </a:solidFill>
              <a:latin typeface="微软雅黑" pitchFamily="34" charset="-122"/>
              <a:ea typeface="微软雅黑" pitchFamily="34" charset="-122"/>
              <a:cs typeface="Times New Roman" pitchFamily="18" charset="0"/>
            </a:endParaRPr>
          </a:p>
        </p:txBody>
      </p:sp>
      <p:sp>
        <p:nvSpPr>
          <p:cNvPr id="45" name="TextBox 76"/>
          <p:cNvSpPr txBox="1">
            <a:spLocks noChangeArrowheads="1"/>
          </p:cNvSpPr>
          <p:nvPr/>
        </p:nvSpPr>
        <p:spPr bwMode="auto">
          <a:xfrm>
            <a:off x="6876698" y="4574554"/>
            <a:ext cx="659446" cy="751645"/>
          </a:xfrm>
          <a:prstGeom prst="rect">
            <a:avLst/>
          </a:prstGeom>
          <a:solidFill>
            <a:schemeClr val="bg1">
              <a:lumMod val="95000"/>
            </a:schemeClr>
          </a:solidFill>
          <a:ln w="9525">
            <a:noFill/>
            <a:prstDash val="solid"/>
            <a:miter lim="800000"/>
            <a:headEnd/>
            <a:tailEnd/>
          </a:ln>
          <a:extLst/>
        </p:spPr>
        <p:txBody>
          <a:bodyPr wrap="square" lIns="41062" tIns="52148" rIns="41062" bIns="52148">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20000"/>
              </a:spcBef>
              <a:defRPr/>
            </a:pPr>
            <a:r>
              <a:rPr lang="zh-CN" altLang="en-US" sz="1400" kern="0" dirty="0" smtClean="0">
                <a:solidFill>
                  <a:srgbClr val="000000"/>
                </a:solidFill>
                <a:latin typeface="微软雅黑" pitchFamily="34" charset="-122"/>
                <a:ea typeface="微软雅黑" pitchFamily="34" charset="-122"/>
                <a:cs typeface="Times New Roman" pitchFamily="18" charset="0"/>
              </a:rPr>
              <a:t>推送项目完工情况</a:t>
            </a:r>
            <a:endParaRPr lang="en-US" sz="1400" kern="0" dirty="0">
              <a:solidFill>
                <a:srgbClr val="000000"/>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7274625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2"/>
          <p:cNvSpPr txBox="1">
            <a:spLocks/>
          </p:cNvSpPr>
          <p:nvPr/>
        </p:nvSpPr>
        <p:spPr>
          <a:xfrm>
            <a:off x="350878" y="302802"/>
            <a:ext cx="8755221" cy="563594"/>
          </a:xfrm>
          <a:prstGeom prst="rect">
            <a:avLst/>
          </a:prstGeom>
        </p:spPr>
        <p:txBody>
          <a:bodyPr lIns="104306" tIns="52153" rIns="104306" bIns="52153"/>
          <a:lstStyle/>
          <a:p>
            <a:pPr eaLnBrk="0" hangingPunct="0">
              <a:defRPr/>
            </a:pPr>
            <a:r>
              <a:rPr lang="zh-CN" altLang="en-US" sz="3200" dirty="0" smtClean="0">
                <a:latin typeface="微软雅黑" pitchFamily="34" charset="-122"/>
                <a:ea typeface="微软雅黑" pitchFamily="34" charset="-122"/>
                <a:cs typeface="+mj-cs"/>
              </a:rPr>
              <a:t>外围系统接口</a:t>
            </a:r>
            <a:endParaRPr lang="zh-CN" altLang="en-US" sz="3200" dirty="0">
              <a:latin typeface="微软雅黑" pitchFamily="34" charset="-122"/>
              <a:ea typeface="微软雅黑" pitchFamily="34" charset="-122"/>
              <a:cs typeface="+mj-cs"/>
            </a:endParaRPr>
          </a:p>
        </p:txBody>
      </p:sp>
      <p:sp>
        <p:nvSpPr>
          <p:cNvPr id="67" name="灯片编号占位符 66"/>
          <p:cNvSpPr>
            <a:spLocks noGrp="1"/>
          </p:cNvSpPr>
          <p:nvPr>
            <p:ph type="sldNum" sz="quarter" idx="12"/>
          </p:nvPr>
        </p:nvSpPr>
        <p:spPr>
          <a:xfrm>
            <a:off x="9913673" y="6955663"/>
            <a:ext cx="490114" cy="402567"/>
          </a:xfrm>
        </p:spPr>
        <p:txBody>
          <a:bodyPr/>
          <a:lstStyle/>
          <a:p>
            <a:pPr>
              <a:defRPr/>
            </a:pPr>
            <a:fld id="{D8F14781-F039-438F-A14A-964B64735C29}" type="slidenum">
              <a:rPr lang="zh-CN" altLang="en-US" smtClean="0"/>
              <a:pPr>
                <a:defRPr/>
              </a:pPr>
              <a:t>8</a:t>
            </a:fld>
            <a:endParaRPr lang="zh-CN" altLang="en-US" dirty="0"/>
          </a:p>
        </p:txBody>
      </p:sp>
      <p:sp>
        <p:nvSpPr>
          <p:cNvPr id="4" name="灯片编号占位符 66"/>
          <p:cNvSpPr txBox="1">
            <a:spLocks/>
          </p:cNvSpPr>
          <p:nvPr/>
        </p:nvSpPr>
        <p:spPr>
          <a:xfrm>
            <a:off x="9913673" y="6955663"/>
            <a:ext cx="490114" cy="402567"/>
          </a:xfrm>
          <a:prstGeom prst="rect">
            <a:avLst/>
          </a:prstGeom>
        </p:spPr>
        <p:txBody>
          <a:bodyPr vert="horz" wrap="square" lIns="104306" tIns="52153" rIns="104306" bIns="52153" numCol="1" rtlCol="0" anchor="ctr" anchorCtr="0" compatLnSpc="1">
            <a:prstTxWarp prst="textNoShape">
              <a:avLst/>
            </a:prstTxWarp>
          </a:bodyPr>
          <a:lstStyle>
            <a:defPPr>
              <a:defRPr lang="zh-CN"/>
            </a:defPPr>
            <a:lvl1pPr algn="r" rtl="0" fontAlgn="auto">
              <a:lnSpc>
                <a:spcPct val="100000"/>
              </a:lnSpc>
              <a:spcBef>
                <a:spcPts val="0"/>
              </a:spcBef>
              <a:spcAft>
                <a:spcPts val="0"/>
              </a:spcAft>
              <a:buClrTx/>
              <a:buFontTx/>
              <a:buNone/>
              <a:defRPr kumimoji="0" sz="1200" b="1" kern="1200">
                <a:solidFill>
                  <a:schemeClr val="tx1"/>
                </a:solidFill>
                <a:latin typeface="+mn-lt"/>
                <a:ea typeface="+mn-ea"/>
                <a:cs typeface="+mn-cs"/>
              </a:defRPr>
            </a:lvl1pPr>
            <a:lvl2pPr marL="457200" algn="l" rtl="0" fontAlgn="base">
              <a:spcBef>
                <a:spcPct val="0"/>
              </a:spcBef>
              <a:spcAft>
                <a:spcPct val="0"/>
              </a:spcAft>
              <a:defRPr kumimoji="1" sz="2000" b="1" kern="1200">
                <a:solidFill>
                  <a:schemeClr val="tx1"/>
                </a:solidFill>
                <a:latin typeface="华文细黑" pitchFamily="2" charset="-122"/>
                <a:ea typeface="宋体" pitchFamily="2" charset="-122"/>
                <a:cs typeface="+mn-cs"/>
              </a:defRPr>
            </a:lvl2pPr>
            <a:lvl3pPr marL="914400" algn="l" rtl="0" fontAlgn="base">
              <a:spcBef>
                <a:spcPct val="0"/>
              </a:spcBef>
              <a:spcAft>
                <a:spcPct val="0"/>
              </a:spcAft>
              <a:defRPr kumimoji="1" sz="2000" b="1" kern="1200">
                <a:solidFill>
                  <a:schemeClr val="tx1"/>
                </a:solidFill>
                <a:latin typeface="华文细黑" pitchFamily="2" charset="-122"/>
                <a:ea typeface="宋体" pitchFamily="2" charset="-122"/>
                <a:cs typeface="+mn-cs"/>
              </a:defRPr>
            </a:lvl3pPr>
            <a:lvl4pPr marL="1371600" algn="l" rtl="0" fontAlgn="base">
              <a:spcBef>
                <a:spcPct val="0"/>
              </a:spcBef>
              <a:spcAft>
                <a:spcPct val="0"/>
              </a:spcAft>
              <a:defRPr kumimoji="1" sz="2000" b="1" kern="1200">
                <a:solidFill>
                  <a:schemeClr val="tx1"/>
                </a:solidFill>
                <a:latin typeface="华文细黑" pitchFamily="2" charset="-122"/>
                <a:ea typeface="宋体" pitchFamily="2" charset="-122"/>
                <a:cs typeface="+mn-cs"/>
              </a:defRPr>
            </a:lvl4pPr>
            <a:lvl5pPr marL="1828800" algn="l" rtl="0" fontAlgn="base">
              <a:spcBef>
                <a:spcPct val="0"/>
              </a:spcBef>
              <a:spcAft>
                <a:spcPct val="0"/>
              </a:spcAft>
              <a:defRPr kumimoji="1" sz="2000" b="1" kern="1200">
                <a:solidFill>
                  <a:schemeClr val="tx1"/>
                </a:solidFill>
                <a:latin typeface="华文细黑" pitchFamily="2" charset="-122"/>
                <a:ea typeface="宋体" pitchFamily="2" charset="-122"/>
                <a:cs typeface="+mn-cs"/>
              </a:defRPr>
            </a:lvl5pPr>
            <a:lvl6pPr marL="2286000" algn="l" defTabSz="914400" rtl="0" eaLnBrk="1" latinLnBrk="0" hangingPunct="1">
              <a:defRPr kumimoji="1" sz="2000" b="1" kern="1200">
                <a:solidFill>
                  <a:schemeClr val="tx1"/>
                </a:solidFill>
                <a:latin typeface="华文细黑" pitchFamily="2" charset="-122"/>
                <a:ea typeface="宋体" pitchFamily="2" charset="-122"/>
                <a:cs typeface="+mn-cs"/>
              </a:defRPr>
            </a:lvl6pPr>
            <a:lvl7pPr marL="2743200" algn="l" defTabSz="914400" rtl="0" eaLnBrk="1" latinLnBrk="0" hangingPunct="1">
              <a:defRPr kumimoji="1" sz="2000" b="1" kern="1200">
                <a:solidFill>
                  <a:schemeClr val="tx1"/>
                </a:solidFill>
                <a:latin typeface="华文细黑" pitchFamily="2" charset="-122"/>
                <a:ea typeface="宋体" pitchFamily="2" charset="-122"/>
                <a:cs typeface="+mn-cs"/>
              </a:defRPr>
            </a:lvl7pPr>
            <a:lvl8pPr marL="3200400" algn="l" defTabSz="914400" rtl="0" eaLnBrk="1" latinLnBrk="0" hangingPunct="1">
              <a:defRPr kumimoji="1" sz="2000" b="1" kern="1200">
                <a:solidFill>
                  <a:schemeClr val="tx1"/>
                </a:solidFill>
                <a:latin typeface="华文细黑" pitchFamily="2" charset="-122"/>
                <a:ea typeface="宋体" pitchFamily="2" charset="-122"/>
                <a:cs typeface="+mn-cs"/>
              </a:defRPr>
            </a:lvl8pPr>
            <a:lvl9pPr marL="3657600" algn="l" defTabSz="914400" rtl="0" eaLnBrk="1" latinLnBrk="0" hangingPunct="1">
              <a:defRPr kumimoji="1" sz="2000" b="1" kern="1200">
                <a:solidFill>
                  <a:schemeClr val="tx1"/>
                </a:solidFill>
                <a:latin typeface="华文细黑" pitchFamily="2" charset="-122"/>
                <a:ea typeface="宋体" pitchFamily="2" charset="-122"/>
                <a:cs typeface="+mn-cs"/>
              </a:defRPr>
            </a:lvl9pPr>
          </a:lstStyle>
          <a:p>
            <a:pPr>
              <a:defRPr/>
            </a:pPr>
            <a:fld id="{D8F14781-F039-438F-A14A-964B64735C29}" type="slidenum">
              <a:rPr lang="zh-CN" altLang="en-US" smtClean="0"/>
              <a:pPr>
                <a:defRPr/>
              </a:pPr>
              <a:t>8</a:t>
            </a:fld>
            <a:endParaRPr lang="zh-CN" altLang="en-US" dirty="0"/>
          </a:p>
        </p:txBody>
      </p:sp>
      <p:grpSp>
        <p:nvGrpSpPr>
          <p:cNvPr id="2" name="组合 54"/>
          <p:cNvGrpSpPr/>
          <p:nvPr/>
        </p:nvGrpSpPr>
        <p:grpSpPr>
          <a:xfrm>
            <a:off x="1557279" y="2748534"/>
            <a:ext cx="7662967" cy="4067491"/>
            <a:chOff x="1403720" y="2404117"/>
            <a:chExt cx="6552656" cy="3689179"/>
          </a:xfrm>
        </p:grpSpPr>
        <p:sp>
          <p:nvSpPr>
            <p:cNvPr id="5" name="矩形 4"/>
            <p:cNvSpPr/>
            <p:nvPr/>
          </p:nvSpPr>
          <p:spPr>
            <a:xfrm>
              <a:off x="2889817" y="3398707"/>
              <a:ext cx="3554391" cy="1656000"/>
            </a:xfrm>
            <a:prstGeom prst="rect">
              <a:avLst/>
            </a:prstGeom>
            <a:solidFill>
              <a:schemeClr val="bg1"/>
            </a:solidFill>
            <a:ln w="19050" cap="flat" cmpd="sng" algn="ctr">
              <a:solidFill>
                <a:srgbClr val="C00000"/>
              </a:solidFill>
              <a:prstDash val="sysDash"/>
              <a:miter lim="800000"/>
            </a:ln>
            <a:effectLst/>
          </p:spPr>
          <p:txBody>
            <a:bodyPr rtlCol="0" anchor="ctr"/>
            <a:lstStyle/>
            <a:p>
              <a:pPr algn="ctr">
                <a:defRPr/>
              </a:pPr>
              <a:endParaRPr lang="zh-CN" altLang="en-US" sz="1800" b="1" kern="0" dirty="0">
                <a:solidFill>
                  <a:sysClr val="window" lastClr="FFFFFF"/>
                </a:solidFill>
                <a:latin typeface="微软雅黑" pitchFamily="34" charset="-122"/>
                <a:ea typeface="微软雅黑" pitchFamily="34" charset="-122"/>
              </a:endParaRPr>
            </a:p>
          </p:txBody>
        </p:sp>
        <p:sp>
          <p:nvSpPr>
            <p:cNvPr id="6" name="矩形 5"/>
            <p:cNvSpPr/>
            <p:nvPr/>
          </p:nvSpPr>
          <p:spPr>
            <a:xfrm>
              <a:off x="2986090" y="3985804"/>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kern="0" dirty="0">
                  <a:solidFill>
                    <a:sysClr val="window" lastClr="FFFFFF"/>
                  </a:solidFill>
                  <a:latin typeface="微软雅黑" pitchFamily="34" charset="-122"/>
                  <a:ea typeface="微软雅黑" pitchFamily="34" charset="-122"/>
                </a:rPr>
                <a:t>需求订单</a:t>
              </a:r>
              <a:endParaRPr lang="zh-CN" altLang="en-US" sz="1400" b="1" kern="0" dirty="0" smtClean="0">
                <a:solidFill>
                  <a:sysClr val="window" lastClr="FFFFFF"/>
                </a:solidFill>
                <a:latin typeface="微软雅黑" pitchFamily="34" charset="-122"/>
                <a:ea typeface="微软雅黑" pitchFamily="34" charset="-122"/>
              </a:endParaRPr>
            </a:p>
          </p:txBody>
        </p:sp>
        <p:sp>
          <p:nvSpPr>
            <p:cNvPr id="7" name="矩形 6"/>
            <p:cNvSpPr/>
            <p:nvPr/>
          </p:nvSpPr>
          <p:spPr>
            <a:xfrm>
              <a:off x="4105907" y="3985804"/>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kern="0" dirty="0" smtClean="0">
                  <a:solidFill>
                    <a:sysClr val="window" lastClr="FFFFFF"/>
                  </a:solidFill>
                  <a:latin typeface="微软雅黑" pitchFamily="34" charset="-122"/>
                  <a:ea typeface="微软雅黑" pitchFamily="34" charset="-122"/>
                </a:rPr>
                <a:t>立项</a:t>
              </a:r>
              <a:r>
                <a:rPr lang="en-US" altLang="zh-CN" sz="1400" kern="0" dirty="0" smtClean="0">
                  <a:solidFill>
                    <a:sysClr val="window" lastClr="FFFFFF"/>
                  </a:solidFill>
                  <a:latin typeface="微软雅黑" pitchFamily="34" charset="-122"/>
                  <a:ea typeface="微软雅黑" pitchFamily="34" charset="-122"/>
                </a:rPr>
                <a:t>/</a:t>
              </a:r>
              <a:r>
                <a:rPr lang="zh-CN" altLang="en-US" sz="1400" kern="0" dirty="0" smtClean="0">
                  <a:solidFill>
                    <a:sysClr val="window" lastClr="FFFFFF"/>
                  </a:solidFill>
                  <a:latin typeface="微软雅黑" pitchFamily="34" charset="-122"/>
                  <a:ea typeface="微软雅黑" pitchFamily="34" charset="-122"/>
                </a:rPr>
                <a:t>可研</a:t>
              </a:r>
              <a:endParaRPr lang="zh-CN" altLang="en-US" sz="1400" b="1" kern="0" dirty="0" smtClean="0">
                <a:solidFill>
                  <a:sysClr val="window" lastClr="FFFFFF"/>
                </a:solidFill>
                <a:latin typeface="微软雅黑" pitchFamily="34" charset="-122"/>
                <a:ea typeface="微软雅黑" pitchFamily="34" charset="-122"/>
              </a:endParaRPr>
            </a:p>
          </p:txBody>
        </p:sp>
        <p:sp>
          <p:nvSpPr>
            <p:cNvPr id="8" name="矩形 7"/>
            <p:cNvSpPr/>
            <p:nvPr/>
          </p:nvSpPr>
          <p:spPr>
            <a:xfrm>
              <a:off x="2986090" y="4320660"/>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kern="0" dirty="0" smtClean="0">
                  <a:solidFill>
                    <a:sysClr val="window" lastClr="FFFFFF"/>
                  </a:solidFill>
                  <a:latin typeface="微软雅黑" pitchFamily="34" charset="-122"/>
                  <a:ea typeface="微软雅黑" pitchFamily="34" charset="-122"/>
                </a:rPr>
                <a:t>实施</a:t>
              </a:r>
              <a:endParaRPr lang="zh-CN" altLang="en-US" sz="1400" b="1" kern="0" dirty="0" smtClean="0">
                <a:solidFill>
                  <a:sysClr val="window" lastClr="FFFFFF"/>
                </a:solidFill>
                <a:latin typeface="微软雅黑" pitchFamily="34" charset="-122"/>
                <a:ea typeface="微软雅黑" pitchFamily="34" charset="-122"/>
              </a:endParaRPr>
            </a:p>
          </p:txBody>
        </p:sp>
        <p:sp>
          <p:nvSpPr>
            <p:cNvPr id="9" name="矩形 8"/>
            <p:cNvSpPr/>
            <p:nvPr/>
          </p:nvSpPr>
          <p:spPr>
            <a:xfrm>
              <a:off x="4105907" y="4320660"/>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b="1" kern="0" dirty="0" smtClean="0">
                  <a:solidFill>
                    <a:sysClr val="window" lastClr="FFFFFF"/>
                  </a:solidFill>
                  <a:latin typeface="微软雅黑" pitchFamily="34" charset="-122"/>
                  <a:ea typeface="微软雅黑" pitchFamily="34" charset="-122"/>
                </a:rPr>
                <a:t>验收</a:t>
              </a:r>
            </a:p>
          </p:txBody>
        </p:sp>
        <p:sp>
          <p:nvSpPr>
            <p:cNvPr id="10" name="矩形 9"/>
            <p:cNvSpPr/>
            <p:nvPr/>
          </p:nvSpPr>
          <p:spPr>
            <a:xfrm>
              <a:off x="2995973" y="4646500"/>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b="1" kern="0" dirty="0" smtClean="0">
                  <a:solidFill>
                    <a:sysClr val="window" lastClr="FFFFFF"/>
                  </a:solidFill>
                  <a:latin typeface="微软雅黑" pitchFamily="34" charset="-122"/>
                  <a:ea typeface="微软雅黑" pitchFamily="34" charset="-122"/>
                </a:rPr>
                <a:t>后评价</a:t>
              </a:r>
            </a:p>
          </p:txBody>
        </p:sp>
        <p:sp>
          <p:nvSpPr>
            <p:cNvPr id="11" name="矩形 10"/>
            <p:cNvSpPr/>
            <p:nvPr/>
          </p:nvSpPr>
          <p:spPr>
            <a:xfrm>
              <a:off x="4105907" y="4646500"/>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b="1" kern="0" dirty="0" smtClean="0">
                  <a:solidFill>
                    <a:sysClr val="window" lastClr="FFFFFF"/>
                  </a:solidFill>
                  <a:latin typeface="微软雅黑" pitchFamily="34" charset="-122"/>
                  <a:ea typeface="微软雅黑" pitchFamily="34" charset="-122"/>
                </a:rPr>
                <a:t>统计分析</a:t>
              </a:r>
            </a:p>
          </p:txBody>
        </p:sp>
        <p:sp>
          <p:nvSpPr>
            <p:cNvPr id="12" name="矩形 11"/>
            <p:cNvSpPr/>
            <p:nvPr/>
          </p:nvSpPr>
          <p:spPr>
            <a:xfrm>
              <a:off x="5228346" y="3985804"/>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kern="0" dirty="0" smtClean="0">
                  <a:solidFill>
                    <a:sysClr val="window" lastClr="FFFFFF"/>
                  </a:solidFill>
                  <a:latin typeface="微软雅黑" pitchFamily="34" charset="-122"/>
                  <a:ea typeface="微软雅黑" pitchFamily="34" charset="-122"/>
                </a:rPr>
                <a:t>设计</a:t>
              </a:r>
              <a:endParaRPr lang="zh-CN" altLang="en-US" sz="1400" b="1" kern="0" dirty="0" smtClean="0">
                <a:solidFill>
                  <a:sysClr val="window" lastClr="FFFFFF"/>
                </a:solidFill>
                <a:latin typeface="微软雅黑" pitchFamily="34" charset="-122"/>
                <a:ea typeface="微软雅黑" pitchFamily="34" charset="-122"/>
              </a:endParaRPr>
            </a:p>
          </p:txBody>
        </p:sp>
        <p:sp>
          <p:nvSpPr>
            <p:cNvPr id="13" name="矩形 12"/>
            <p:cNvSpPr/>
            <p:nvPr/>
          </p:nvSpPr>
          <p:spPr>
            <a:xfrm>
              <a:off x="5228346" y="4310970"/>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kern="0" dirty="0">
                  <a:solidFill>
                    <a:sysClr val="window" lastClr="FFFFFF"/>
                  </a:solidFill>
                  <a:latin typeface="微软雅黑" pitchFamily="34" charset="-122"/>
                  <a:ea typeface="微软雅黑" pitchFamily="34" charset="-122"/>
                </a:rPr>
                <a:t>决算</a:t>
              </a:r>
              <a:endParaRPr lang="zh-CN" altLang="en-US" sz="1400" b="1" kern="0" dirty="0" smtClean="0">
                <a:solidFill>
                  <a:sysClr val="window" lastClr="FFFFFF"/>
                </a:solidFill>
                <a:latin typeface="微软雅黑" pitchFamily="34" charset="-122"/>
                <a:ea typeface="微软雅黑" pitchFamily="34" charset="-122"/>
              </a:endParaRPr>
            </a:p>
          </p:txBody>
        </p:sp>
        <p:sp>
          <p:nvSpPr>
            <p:cNvPr id="14" name="矩形 13"/>
            <p:cNvSpPr/>
            <p:nvPr/>
          </p:nvSpPr>
          <p:spPr>
            <a:xfrm>
              <a:off x="5228346" y="4631885"/>
              <a:ext cx="1059964" cy="276999"/>
            </a:xfrm>
            <a:prstGeom prst="rect">
              <a:avLst/>
            </a:prstGeom>
            <a:solidFill>
              <a:srgbClr val="C00000"/>
            </a:solidFill>
            <a:ln w="6350" cap="flat" cmpd="sng" algn="ctr">
              <a:solidFill>
                <a:srgbClr val="C00000"/>
              </a:solidFill>
              <a:prstDash val="solid"/>
              <a:miter lim="800000"/>
            </a:ln>
            <a:effectLst/>
          </p:spPr>
          <p:txBody>
            <a:bodyPr wrap="square">
              <a:spAutoFit/>
            </a:bodyPr>
            <a:lstStyle/>
            <a:p>
              <a:pPr algn="ctr">
                <a:defRPr/>
              </a:pPr>
              <a:r>
                <a:rPr lang="zh-CN" altLang="en-US" sz="1400" b="1" kern="0" dirty="0" smtClean="0">
                  <a:solidFill>
                    <a:sysClr val="window" lastClr="FFFFFF"/>
                  </a:solidFill>
                  <a:latin typeface="微软雅黑" pitchFamily="34" charset="-122"/>
                  <a:ea typeface="微软雅黑" pitchFamily="34" charset="-122"/>
                </a:rPr>
                <a:t>系统管理</a:t>
              </a:r>
            </a:p>
          </p:txBody>
        </p:sp>
        <p:sp>
          <p:nvSpPr>
            <p:cNvPr id="15" name="矩形 14"/>
            <p:cNvSpPr/>
            <p:nvPr/>
          </p:nvSpPr>
          <p:spPr>
            <a:xfrm>
              <a:off x="3513394" y="3533431"/>
              <a:ext cx="2244879" cy="376853"/>
            </a:xfrm>
            <a:prstGeom prst="rect">
              <a:avLst/>
            </a:prstGeom>
            <a:solidFill>
              <a:sysClr val="window" lastClr="FFFFFF"/>
            </a:solidFill>
          </p:spPr>
          <p:txBody>
            <a:bodyPr wrap="square">
              <a:spAutoFit/>
            </a:bodyPr>
            <a:lstStyle/>
            <a:p>
              <a:pPr algn="ctr">
                <a:defRPr/>
              </a:pPr>
              <a:r>
                <a:rPr lang="zh-CN" altLang="en-US" b="1" kern="0" dirty="0" smtClean="0">
                  <a:latin typeface="微软雅黑" pitchFamily="34" charset="-122"/>
                  <a:ea typeface="微软雅黑" pitchFamily="34" charset="-122"/>
                </a:rPr>
                <a:t>项目管理系统</a:t>
              </a:r>
            </a:p>
          </p:txBody>
        </p:sp>
        <p:sp>
          <p:nvSpPr>
            <p:cNvPr id="16" name="矩形 15"/>
            <p:cNvSpPr/>
            <p:nvPr/>
          </p:nvSpPr>
          <p:spPr>
            <a:xfrm>
              <a:off x="4894176" y="2404117"/>
              <a:ext cx="1800000" cy="540000"/>
            </a:xfrm>
            <a:prstGeom prst="rect">
              <a:avLst/>
            </a:prstGeom>
            <a:solidFill>
              <a:srgbClr val="F7787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defRPr/>
              </a:pPr>
              <a:r>
                <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4A</a:t>
              </a:r>
              <a:r>
                <a:rPr lang="zh-CN" altLang="en-US"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管理系统</a:t>
              </a:r>
              <a:endParaRPr lang="zh-CN" altLang="en-US" sz="18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7308376" y="3326899"/>
              <a:ext cx="648000" cy="1800000"/>
            </a:xfrm>
            <a:prstGeom prst="rect">
              <a:avLst/>
            </a:prstGeom>
            <a:solidFill>
              <a:srgbClr val="3DCE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defRPr/>
              </a:pPr>
              <a:r>
                <a:rPr lang="zh-CN" altLang="en-US"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资</a:t>
              </a:r>
              <a:endPar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源</a:t>
              </a:r>
              <a:endParaRPr lang="en-US" altLang="zh-CN"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系</a:t>
              </a:r>
              <a:endParaRPr lang="en-US" altLang="zh-CN"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统</a:t>
              </a:r>
              <a:endParaRPr lang="zh-CN" altLang="en-US" sz="18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3779984" y="5553296"/>
              <a:ext cx="1800000" cy="540000"/>
            </a:xfrm>
            <a:prstGeom prst="rect">
              <a:avLst/>
            </a:prstGeom>
            <a:solidFill>
              <a:srgbClr val="A788B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defRPr/>
              </a:pPr>
              <a:r>
                <a:rPr lang="zh-CN" altLang="en-US"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主数据系统</a:t>
              </a:r>
              <a:endParaRPr lang="zh-CN" altLang="en-US" sz="18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矩形 18"/>
            <p:cNvSpPr/>
            <p:nvPr/>
          </p:nvSpPr>
          <p:spPr>
            <a:xfrm>
              <a:off x="1403720" y="3340221"/>
              <a:ext cx="648000" cy="1800000"/>
            </a:xfrm>
            <a:prstGeom prst="rect">
              <a:avLst/>
            </a:prstGeom>
            <a:solidFill>
              <a:srgbClr val="FE910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defRPr/>
              </a:pPr>
              <a:r>
                <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C</a:t>
              </a:r>
            </a:p>
            <a:p>
              <a:pPr algn="ctr">
                <a:defRPr/>
              </a:pPr>
              <a:r>
                <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R</a:t>
              </a:r>
            </a:p>
            <a:p>
              <a:pPr algn="ctr">
                <a:defRPr/>
              </a:pPr>
              <a:r>
                <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M</a:t>
              </a:r>
            </a:p>
            <a:p>
              <a:pPr algn="ctr">
                <a:defRPr/>
              </a:pPr>
              <a:r>
                <a:rPr lang="zh-CN" altLang="en-US"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系</a:t>
              </a:r>
              <a:endParaRPr lang="en-US" altLang="zh-CN"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800"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统</a:t>
              </a:r>
              <a:endParaRPr lang="en-US" altLang="zh-CN"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2673609" y="2404117"/>
              <a:ext cx="1800000" cy="540000"/>
            </a:xfrm>
            <a:prstGeom prst="rect">
              <a:avLst/>
            </a:prstGeom>
            <a:solidFill>
              <a:schemeClr val="bg2">
                <a:lumMod val="75000"/>
              </a:schemeClr>
            </a:solidFill>
            <a:ln w="12700" cap="flat" cmpd="sng" algn="ctr">
              <a:solidFill>
                <a:schemeClr val="bg2">
                  <a:lumMod val="75000"/>
                </a:schemeClr>
              </a:solidFill>
              <a:prstDash val="solid"/>
              <a:miter lim="800000"/>
            </a:ln>
            <a:effectLst>
              <a:outerShdw blurRad="50800" dist="38100" dir="2700000" algn="tl" rotWithShape="0">
                <a:prstClr val="black">
                  <a:alpha val="40000"/>
                </a:prstClr>
              </a:outerShdw>
            </a:effectLst>
          </p:spPr>
          <p:txBody>
            <a:bodyPr rtlCol="0" anchor="ctr"/>
            <a:lstStyle/>
            <a:p>
              <a:pPr algn="ctr">
                <a:defRPr/>
              </a:pPr>
              <a:r>
                <a:rPr lang="zh-CN" altLang="en-US" sz="1800" b="1" kern="0" dirty="0" smtClean="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rPr>
                <a:t>门户系统</a:t>
              </a:r>
              <a:endParaRPr lang="zh-CN" altLang="en-US" sz="1800" b="1" kern="0" dirty="0">
                <a:solidFill>
                  <a:sysClr val="window" lastClr="FFFFFF"/>
                </a:solidFill>
                <a:effectLst>
                  <a:outerShdw blurRad="38100" dist="38100" dir="2700000" algn="tl">
                    <a:srgbClr val="000000">
                      <a:alpha val="43137"/>
                    </a:srgbClr>
                  </a:outerShdw>
                </a:effectLst>
                <a:latin typeface="微软雅黑" pitchFamily="34" charset="-122"/>
                <a:ea typeface="微软雅黑" pitchFamily="34" charset="-122"/>
              </a:endParaRPr>
            </a:p>
          </p:txBody>
        </p:sp>
        <p:cxnSp>
          <p:nvCxnSpPr>
            <p:cNvPr id="21" name="直接箭头连接符 20"/>
            <p:cNvCxnSpPr/>
            <p:nvPr/>
          </p:nvCxnSpPr>
          <p:spPr>
            <a:xfrm>
              <a:off x="2051720" y="4147492"/>
              <a:ext cx="79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0800000" flipV="1">
              <a:off x="6516304" y="4291508"/>
              <a:ext cx="79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3347094" y="3160117"/>
              <a:ext cx="43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5507334" y="3140150"/>
              <a:ext cx="43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4" name="TextBox 156"/>
            <p:cNvSpPr txBox="1">
              <a:spLocks noChangeArrowheads="1"/>
            </p:cNvSpPr>
            <p:nvPr/>
          </p:nvSpPr>
          <p:spPr bwMode="auto">
            <a:xfrm>
              <a:off x="4644080" y="5171357"/>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项目状态</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sp>
          <p:nvSpPr>
            <p:cNvPr id="36" name="TextBox 156"/>
            <p:cNvSpPr txBox="1">
              <a:spLocks noChangeArrowheads="1"/>
            </p:cNvSpPr>
            <p:nvPr/>
          </p:nvSpPr>
          <p:spPr bwMode="auto">
            <a:xfrm>
              <a:off x="1835696" y="3861048"/>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需求订单</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sp>
          <p:nvSpPr>
            <p:cNvPr id="37" name="TextBox 156"/>
            <p:cNvSpPr txBox="1">
              <a:spLocks noChangeArrowheads="1"/>
            </p:cNvSpPr>
            <p:nvPr/>
          </p:nvSpPr>
          <p:spPr bwMode="auto">
            <a:xfrm>
              <a:off x="6372200" y="3885085"/>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资源录入</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sp>
          <p:nvSpPr>
            <p:cNvPr id="40" name="TextBox 156"/>
            <p:cNvSpPr txBox="1">
              <a:spLocks noChangeArrowheads="1"/>
            </p:cNvSpPr>
            <p:nvPr/>
          </p:nvSpPr>
          <p:spPr bwMode="auto">
            <a:xfrm>
              <a:off x="2533886" y="3020989"/>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单点登录</a:t>
              </a:r>
              <a:endParaRPr lang="zh-CN" altLang="en-US" sz="1100" kern="0" dirty="0">
                <a:solidFill>
                  <a:schemeClr val="tx1">
                    <a:lumMod val="75000"/>
                    <a:lumOff val="25000"/>
                  </a:schemeClr>
                </a:solidFill>
                <a:latin typeface="微软雅黑" pitchFamily="34" charset="-122"/>
                <a:ea typeface="微软雅黑" pitchFamily="34" charset="-122"/>
              </a:endParaRPr>
            </a:p>
          </p:txBody>
        </p:sp>
        <p:sp>
          <p:nvSpPr>
            <p:cNvPr id="41" name="TextBox 156"/>
            <p:cNvSpPr txBox="1">
              <a:spLocks noChangeArrowheads="1"/>
            </p:cNvSpPr>
            <p:nvPr/>
          </p:nvSpPr>
          <p:spPr bwMode="auto">
            <a:xfrm>
              <a:off x="5652120" y="3020989"/>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组织与角色</a:t>
              </a:r>
              <a:endParaRPr lang="zh-CN" altLang="en-US" sz="1100" kern="0" dirty="0">
                <a:solidFill>
                  <a:schemeClr val="tx1">
                    <a:lumMod val="75000"/>
                    <a:lumOff val="25000"/>
                  </a:schemeClr>
                </a:solidFill>
                <a:latin typeface="微软雅黑" pitchFamily="34" charset="-122"/>
                <a:ea typeface="微软雅黑" pitchFamily="34" charset="-122"/>
              </a:endParaRPr>
            </a:p>
          </p:txBody>
        </p:sp>
        <p:cxnSp>
          <p:nvCxnSpPr>
            <p:cNvPr id="43" name="直接箭头连接符 42"/>
            <p:cNvCxnSpPr/>
            <p:nvPr/>
          </p:nvCxnSpPr>
          <p:spPr>
            <a:xfrm rot="16200000" flipV="1">
              <a:off x="4427286" y="5295826"/>
              <a:ext cx="43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V="1">
              <a:off x="5579342" y="3140151"/>
              <a:ext cx="43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0800000" flipV="1">
              <a:off x="2051720" y="4221088"/>
              <a:ext cx="79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156"/>
            <p:cNvSpPr txBox="1">
              <a:spLocks noChangeArrowheads="1"/>
            </p:cNvSpPr>
            <p:nvPr/>
          </p:nvSpPr>
          <p:spPr bwMode="auto">
            <a:xfrm>
              <a:off x="1835696" y="4293096"/>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竣工情况</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sp>
          <p:nvSpPr>
            <p:cNvPr id="46" name="TextBox 156"/>
            <p:cNvSpPr txBox="1">
              <a:spLocks noChangeArrowheads="1"/>
            </p:cNvSpPr>
            <p:nvPr/>
          </p:nvSpPr>
          <p:spPr bwMode="auto">
            <a:xfrm>
              <a:off x="4788024" y="2996952"/>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权限验证</a:t>
              </a:r>
              <a:endParaRPr lang="zh-CN" altLang="en-US" sz="1100" kern="0" dirty="0">
                <a:solidFill>
                  <a:schemeClr val="tx1">
                    <a:lumMod val="75000"/>
                    <a:lumOff val="25000"/>
                  </a:schemeClr>
                </a:solidFill>
                <a:latin typeface="微软雅黑" pitchFamily="34" charset="-122"/>
                <a:ea typeface="微软雅黑" pitchFamily="34" charset="-122"/>
              </a:endParaRPr>
            </a:p>
          </p:txBody>
        </p:sp>
        <p:cxnSp>
          <p:nvCxnSpPr>
            <p:cNvPr id="47" name="直接箭头连接符 46"/>
            <p:cNvCxnSpPr/>
            <p:nvPr/>
          </p:nvCxnSpPr>
          <p:spPr>
            <a:xfrm>
              <a:off x="6516304" y="4217912"/>
              <a:ext cx="79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8" name="TextBox 156"/>
            <p:cNvSpPr txBox="1">
              <a:spLocks noChangeArrowheads="1"/>
            </p:cNvSpPr>
            <p:nvPr/>
          </p:nvSpPr>
          <p:spPr bwMode="auto">
            <a:xfrm>
              <a:off x="6372200" y="4365104"/>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资源回传</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cxnSp>
          <p:nvCxnSpPr>
            <p:cNvPr id="49" name="直接箭头连接符 48"/>
            <p:cNvCxnSpPr/>
            <p:nvPr/>
          </p:nvCxnSpPr>
          <p:spPr>
            <a:xfrm rot="5400000">
              <a:off x="4499294" y="5300390"/>
              <a:ext cx="432000"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1" name="TextBox 156"/>
            <p:cNvSpPr txBox="1">
              <a:spLocks noChangeArrowheads="1"/>
            </p:cNvSpPr>
            <p:nvPr/>
          </p:nvSpPr>
          <p:spPr bwMode="auto">
            <a:xfrm>
              <a:off x="3635968" y="5157192"/>
              <a:ext cx="1152128" cy="253399"/>
            </a:xfrm>
            <a:prstGeom prst="rect">
              <a:avLst/>
            </a:prstGeom>
            <a:noFill/>
            <a:ln w="9525" algn="ctr">
              <a:noFill/>
              <a:miter lim="800000"/>
              <a:headEnd/>
              <a:tailEnd/>
            </a:ln>
            <a:effectLst/>
          </p:spPr>
          <p:txBody>
            <a:bodyPr wrap="square" lIns="109042" tIns="54521" rIns="109042" bIns="54521">
              <a:spAutoFit/>
            </a:bodyPr>
            <a:lstStyle/>
            <a:p>
              <a:pPr algn="ctr" defTabSz="1244062">
                <a:defRPr/>
              </a:pPr>
              <a:r>
                <a:rPr lang="zh-CN" altLang="en-US" sz="1100" kern="0" dirty="0" smtClean="0">
                  <a:solidFill>
                    <a:schemeClr val="tx1">
                      <a:lumMod val="75000"/>
                      <a:lumOff val="25000"/>
                    </a:schemeClr>
                  </a:solidFill>
                  <a:latin typeface="微软雅黑" pitchFamily="34" charset="-122"/>
                  <a:ea typeface="微软雅黑" pitchFamily="34" charset="-122"/>
                </a:rPr>
                <a:t>组织信息</a:t>
              </a:r>
              <a:endParaRPr lang="en-US" altLang="zh-CN" sz="1100" kern="0" dirty="0" smtClean="0">
                <a:solidFill>
                  <a:schemeClr val="tx1">
                    <a:lumMod val="75000"/>
                    <a:lumOff val="25000"/>
                  </a:schemeClr>
                </a:solidFill>
                <a:latin typeface="微软雅黑" pitchFamily="34" charset="-122"/>
                <a:ea typeface="微软雅黑" pitchFamily="34" charset="-122"/>
              </a:endParaRPr>
            </a:p>
          </p:txBody>
        </p:sp>
      </p:grpSp>
      <p:sp>
        <p:nvSpPr>
          <p:cNvPr id="53" name="Rectangle 5"/>
          <p:cNvSpPr>
            <a:spLocks noChangeArrowheads="1"/>
          </p:cNvSpPr>
          <p:nvPr/>
        </p:nvSpPr>
        <p:spPr bwMode="auto">
          <a:xfrm>
            <a:off x="627495" y="1398867"/>
            <a:ext cx="9266511" cy="93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6" tIns="52153" rIns="104306" bIns="52153">
            <a:spAutoFit/>
          </a:bodyPr>
          <a:lstStyle>
            <a:lvl1pPr>
              <a:buClr>
                <a:srgbClr val="777777"/>
              </a:buClr>
              <a:buSzPct val="85000"/>
              <a:buChar char="•"/>
              <a:defRPr sz="2000">
                <a:solidFill>
                  <a:schemeClr val="tx1"/>
                </a:solidFill>
                <a:latin typeface="Frutiger LT 55 Roman"/>
                <a:ea typeface="华文细黑" panose="02010600040101010101" pitchFamily="2" charset="-122"/>
              </a:defRPr>
            </a:lvl1pPr>
            <a:lvl2pPr marL="742950" indent="-285750">
              <a:buClr>
                <a:srgbClr val="777777"/>
              </a:buClr>
              <a:buSzPct val="85000"/>
              <a:buChar char="–"/>
              <a:defRPr sz="2000">
                <a:solidFill>
                  <a:schemeClr val="tx1"/>
                </a:solidFill>
                <a:latin typeface="Frutiger LT 55 Roman"/>
                <a:ea typeface="华文细黑" panose="02010600040101010101" pitchFamily="2" charset="-122"/>
              </a:defRPr>
            </a:lvl2pPr>
            <a:lvl3pPr marL="1143000" indent="-228600">
              <a:buClr>
                <a:srgbClr val="777777"/>
              </a:buClr>
              <a:buSzPct val="85000"/>
              <a:buChar char="•"/>
              <a:defRPr sz="2000">
                <a:solidFill>
                  <a:schemeClr val="tx1"/>
                </a:solidFill>
                <a:latin typeface="Frutiger LT 55 Roman"/>
                <a:ea typeface="华文细黑" panose="02010600040101010101" pitchFamily="2" charset="-122"/>
              </a:defRPr>
            </a:lvl3pPr>
            <a:lvl4pPr marL="1600200" indent="-228600">
              <a:buClr>
                <a:srgbClr val="777777"/>
              </a:buClr>
              <a:buSzPct val="85000"/>
              <a:buChar char="–"/>
              <a:defRPr sz="2000">
                <a:solidFill>
                  <a:schemeClr val="tx1"/>
                </a:solidFill>
                <a:latin typeface="Frutiger LT 55 Roman"/>
                <a:ea typeface="华文细黑" panose="02010600040101010101" pitchFamily="2" charset="-122"/>
              </a:defRPr>
            </a:lvl4pPr>
            <a:lvl5pPr marL="2057400" indent="-228600">
              <a:buClr>
                <a:srgbClr val="777777"/>
              </a:buClr>
              <a:buSzPct val="85000"/>
              <a:buChar char="»"/>
              <a:defRPr sz="2000">
                <a:solidFill>
                  <a:schemeClr val="tx1"/>
                </a:solidFill>
                <a:latin typeface="Frutiger LT 55 Roman"/>
                <a:ea typeface="华文细黑" panose="02010600040101010101" pitchFamily="2" charset="-122"/>
              </a:defRPr>
            </a:lvl5pPr>
            <a:lvl6pPr marL="25146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6pPr>
            <a:lvl7pPr marL="29718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7pPr>
            <a:lvl8pPr marL="34290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8pPr>
            <a:lvl9pPr marL="3886200" indent="-228600" eaLnBrk="0" fontAlgn="base" hangingPunct="0">
              <a:spcBef>
                <a:spcPct val="0"/>
              </a:spcBef>
              <a:spcAft>
                <a:spcPct val="0"/>
              </a:spcAft>
              <a:buClr>
                <a:srgbClr val="777777"/>
              </a:buClr>
              <a:buSzPct val="85000"/>
              <a:buChar char="»"/>
              <a:defRPr sz="2000">
                <a:solidFill>
                  <a:schemeClr val="tx1"/>
                </a:solidFill>
                <a:latin typeface="Frutiger LT 55 Roman"/>
                <a:ea typeface="华文细黑" panose="02010600040101010101" pitchFamily="2" charset="-122"/>
              </a:defRPr>
            </a:lvl9pPr>
          </a:lstStyle>
          <a:p>
            <a:pPr>
              <a:lnSpc>
                <a:spcPct val="150000"/>
              </a:lnSpc>
              <a:spcBef>
                <a:spcPct val="100000"/>
              </a:spcBef>
              <a:buClrTx/>
              <a:buSzTx/>
              <a:buFontTx/>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项目管理系统涵盖项目完整的业务过程，为保证数据信息的全面及业务过程的</a:t>
            </a:r>
            <a:r>
              <a:rPr lang="zh-CN" altLang="en-US" sz="1800" dirty="0">
                <a:latin typeface="微软雅黑" panose="020B0503020204020204" pitchFamily="34" charset="-122"/>
                <a:ea typeface="微软雅黑" panose="020B0503020204020204" pitchFamily="34" charset="-122"/>
              </a:rPr>
              <a:t>畅通</a:t>
            </a:r>
            <a:r>
              <a:rPr lang="zh-CN" altLang="en-US" sz="1800" dirty="0" smtClean="0">
                <a:latin typeface="微软雅黑" panose="020B0503020204020204" pitchFamily="34" charset="-122"/>
                <a:ea typeface="微软雅黑" panose="020B0503020204020204" pitchFamily="34" charset="-122"/>
              </a:rPr>
              <a:t>，需要与</a:t>
            </a:r>
            <a:r>
              <a:rPr lang="en-US" altLang="zh-CN" sz="1800" dirty="0" smtClean="0">
                <a:latin typeface="微软雅黑" panose="020B0503020204020204" pitchFamily="34" charset="-122"/>
                <a:ea typeface="微软雅黑" panose="020B0503020204020204" pitchFamily="34" charset="-122"/>
              </a:rPr>
              <a:t>CRM</a:t>
            </a:r>
            <a:r>
              <a:rPr lang="zh-CN" altLang="en-US" sz="1800" dirty="0" smtClean="0">
                <a:latin typeface="微软雅黑" panose="020B0503020204020204" pitchFamily="34" charset="-122"/>
                <a:ea typeface="微软雅黑" panose="020B0503020204020204" pitchFamily="34" charset="-122"/>
              </a:rPr>
              <a:t>、资源、主数据、</a:t>
            </a:r>
            <a:r>
              <a:rPr lang="en-US" altLang="zh-CN" sz="1800" dirty="0" smtClean="0">
                <a:latin typeface="微软雅黑" panose="020B0503020204020204" pitchFamily="34" charset="-122"/>
                <a:ea typeface="微软雅黑" panose="020B0503020204020204" pitchFamily="34" charset="-122"/>
              </a:rPr>
              <a:t>4A</a:t>
            </a:r>
            <a:r>
              <a:rPr lang="zh-CN" altLang="en-US" sz="1800" dirty="0" smtClean="0">
                <a:latin typeface="微软雅黑" panose="020B0503020204020204" pitchFamily="34" charset="-122"/>
                <a:ea typeface="微软雅黑" panose="020B0503020204020204" pitchFamily="34" charset="-122"/>
              </a:rPr>
              <a:t>、门户等系统进行接口数据交互</a:t>
            </a:r>
            <a:r>
              <a:rPr lang="en-US" altLang="zh-CN"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74625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545" y="3156892"/>
            <a:ext cx="5832475" cy="576263"/>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chemeClr val="tx1"/>
                </a:solidFill>
                <a:latin typeface="黑体" pitchFamily="49" charset="-122"/>
                <a:ea typeface="黑体" pitchFamily="49" charset="-122"/>
                <a:cs typeface="Arial" pitchFamily="34" charset="0"/>
              </a:rPr>
              <a:t>二、支撑核心业务流程说明</a:t>
            </a:r>
          </a:p>
        </p:txBody>
      </p:sp>
      <p:sp>
        <p:nvSpPr>
          <p:cNvPr id="4" name="矩形 3"/>
          <p:cNvSpPr/>
          <p:nvPr/>
        </p:nvSpPr>
        <p:spPr>
          <a:xfrm>
            <a:off x="2394545" y="4123680"/>
            <a:ext cx="5832475" cy="576262"/>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chemeClr val="bg1"/>
                </a:solidFill>
                <a:latin typeface="黑体" pitchFamily="49" charset="-122"/>
                <a:ea typeface="黑体" pitchFamily="49" charset="-122"/>
                <a:cs typeface="Arial" pitchFamily="34" charset="0"/>
              </a:rPr>
              <a:t>三、系统核心功能说明</a:t>
            </a:r>
          </a:p>
        </p:txBody>
      </p:sp>
      <p:sp>
        <p:nvSpPr>
          <p:cNvPr id="5" name="矩形 4"/>
          <p:cNvSpPr/>
          <p:nvPr/>
        </p:nvSpPr>
        <p:spPr>
          <a:xfrm>
            <a:off x="2394545" y="2196455"/>
            <a:ext cx="5832475" cy="57467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chemeClr val="tx1"/>
                </a:solidFill>
                <a:latin typeface="黑体" pitchFamily="49" charset="-122"/>
                <a:ea typeface="黑体" pitchFamily="49" charset="-122"/>
                <a:cs typeface="Arial" pitchFamily="34" charset="0"/>
              </a:rPr>
              <a:t>一、系统总体情况介绍</a:t>
            </a:r>
          </a:p>
        </p:txBody>
      </p:sp>
      <p:sp>
        <p:nvSpPr>
          <p:cNvPr id="6" name="矩形 5"/>
          <p:cNvSpPr/>
          <p:nvPr/>
        </p:nvSpPr>
        <p:spPr>
          <a:xfrm>
            <a:off x="2394545" y="5076577"/>
            <a:ext cx="5832475" cy="5762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b="1" dirty="0">
                <a:solidFill>
                  <a:schemeClr val="tx1"/>
                </a:solidFill>
                <a:latin typeface="黑体" pitchFamily="49" charset="-122"/>
                <a:ea typeface="黑体" pitchFamily="49" charset="-122"/>
                <a:cs typeface="Arial" pitchFamily="34" charset="0"/>
              </a:rPr>
              <a:t>四</a:t>
            </a:r>
            <a:r>
              <a:rPr lang="zh-CN" altLang="en-US" b="1" dirty="0" smtClean="0">
                <a:solidFill>
                  <a:schemeClr val="tx1"/>
                </a:solidFill>
                <a:latin typeface="黑体" pitchFamily="49" charset="-122"/>
                <a:ea typeface="黑体" pitchFamily="49" charset="-122"/>
                <a:cs typeface="Arial" pitchFamily="34" charset="0"/>
              </a:rPr>
              <a:t>、常见问题问答</a:t>
            </a:r>
            <a:endParaRPr lang="zh-CN" altLang="en-US" b="1" dirty="0">
              <a:solidFill>
                <a:schemeClr val="tx1"/>
              </a:solidFill>
              <a:latin typeface="黑体" pitchFamily="49" charset="-122"/>
              <a:ea typeface="黑体" pitchFamily="49" charset="-122"/>
              <a:cs typeface="Arial" pitchFamily="34" charset="0"/>
            </a:endParaRPr>
          </a:p>
        </p:txBody>
      </p:sp>
    </p:spTree>
    <p:extLst>
      <p:ext uri="{BB962C8B-B14F-4D97-AF65-F5344CB8AC3E}">
        <p14:creationId xmlns:p14="http://schemas.microsoft.com/office/powerpoint/2010/main" val="2575715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LA8XuK9A0GqN8XI02f.1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6109</Words>
  <Application>Microsoft Office PowerPoint</Application>
  <PresentationFormat>自定义</PresentationFormat>
  <Paragraphs>734</Paragraphs>
  <Slides>69</Slides>
  <Notes>53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Arial Unicode MS</vt: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提纲</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提纲</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yanglina</dc:creator>
  <cp:lastModifiedBy>lixin</cp:lastModifiedBy>
  <cp:revision>85</cp:revision>
  <dcterms:created xsi:type="dcterms:W3CDTF">2015-04-20T13:53:46Z</dcterms:created>
  <dcterms:modified xsi:type="dcterms:W3CDTF">2016-04-28T06:49:57Z</dcterms:modified>
</cp:coreProperties>
</file>