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handoutMasterIdLst>
    <p:handoutMasterId r:id="rId14"/>
  </p:handoutMasterIdLst>
  <p:sldIdLst>
    <p:sldId id="257" r:id="rId3"/>
    <p:sldId id="258" r:id="rId5"/>
    <p:sldId id="272" r:id="rId6"/>
    <p:sldId id="259" r:id="rId7"/>
    <p:sldId id="260" r:id="rId8"/>
    <p:sldId id="262" r:id="rId9"/>
    <p:sldId id="273" r:id="rId10"/>
    <p:sldId id="264" r:id="rId11"/>
    <p:sldId id="274" r:id="rId12"/>
    <p:sldId id="267" r:id="rId13"/>
  </p:sldIdLst>
  <p:sldSz cx="12192000" cy="6858000"/>
  <p:notesSz cx="6858000" cy="9144000"/>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44"/>
    <p:restoredTop sz="66259"/>
  </p:normalViewPr>
  <p:slideViewPr>
    <p:cSldViewPr snapToGrid="0" showGuides="1">
      <p:cViewPr varScale="1">
        <p:scale>
          <a:sx n="82" d="100"/>
          <a:sy n="82" d="100"/>
        </p:scale>
        <p:origin x="2800" y="176"/>
      </p:cViewPr>
      <p:guideLst>
        <p:guide orient="horz" pos="2160"/>
        <p:guide pos="39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A1A9B6-5D5B-424A-8DF4-E10815794C12}"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193C8A-23F2-2446-81C9-CB3C07DE0A90}" type="slidenum">
              <a:rPr lang="en-US" smtClean="0"/>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50190-722D-6549-9169-D638D4A704A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2DB826-5302-2A44-88FE-139C7A5FBE4E}" type="slidenum">
              <a:rPr lang="en-US" smtClean="0"/>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a:r>
              <a:rPr lang="zh-CN" altLang="en-US" dirty="0">
                <a:effectLst/>
                <a:latin typeface="Helvetica Neue" panose="02000503000000020004" pitchFamily="2" charset="0"/>
                <a:sym typeface="+mn-ea"/>
              </a:rPr>
              <a:t>在整个介绍语音大模型的开始，我将以</a:t>
            </a:r>
            <a:r>
              <a:rPr lang="en-US" dirty="0">
                <a:effectLst/>
                <a:latin typeface="Helvetica Neue" panose="02000503000000020004" pitchFamily="2" charset="0"/>
                <a:sym typeface="+mn-ea"/>
              </a:rPr>
              <a:t>Qwen2-Audio</a:t>
            </a:r>
            <a:r>
              <a:rPr lang="zh-CN" altLang="en-US" dirty="0">
                <a:effectLst/>
                <a:latin typeface="Helvetica Neue" panose="02000503000000020004" pitchFamily="2" charset="0"/>
                <a:sym typeface="+mn-ea"/>
              </a:rPr>
              <a:t>作为示例，来介绍语音大模型的框架思路，以及在</a:t>
            </a:r>
            <a:r>
              <a:rPr lang="en-US" altLang="zh-CN" dirty="0">
                <a:effectLst/>
                <a:latin typeface="Helvetica Neue" panose="02000503000000020004" pitchFamily="2" charset="0"/>
                <a:sym typeface="+mn-ea"/>
              </a:rPr>
              <a:t>audio encoder</a:t>
            </a:r>
            <a:r>
              <a:rPr lang="zh-CN" altLang="en-US" dirty="0">
                <a:effectLst/>
                <a:latin typeface="Helvetica Neue" panose="02000503000000020004" pitchFamily="2" charset="0"/>
                <a:sym typeface="+mn-ea"/>
              </a:rPr>
              <a:t>这里进行预训练时候的几种选择，和如果我们要做语音大模型，尤其是多方言混合大模型，如何训练，如何优化等</a:t>
            </a:r>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E72DB826-5302-2A44-88FE-139C7A5FBE4E}"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E72DB826-5302-2A44-88FE-139C7A5FBE4E}" type="slidenum">
              <a:rPr lang="en-US" smtClean="0"/>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a:r>
              <a:rPr lang="en-US" altLang="zh-CN" dirty="0">
                <a:effectLst/>
                <a:latin typeface="Helvetica Neue" panose="02000503000000020004" pitchFamily="2" charset="0"/>
              </a:rPr>
              <a:t>Qwen2-Audio</a:t>
            </a:r>
            <a:r>
              <a:rPr lang="zh-CN" altLang="en-US" dirty="0">
                <a:effectLst/>
                <a:latin typeface="Helvetica Neue" panose="02000503000000020004" pitchFamily="2" charset="0"/>
              </a:rPr>
              <a:t>，从结构上，也就是中间的</a:t>
            </a:r>
            <a:r>
              <a:rPr lang="en-US" altLang="zh-CN" dirty="0">
                <a:effectLst/>
                <a:latin typeface="Helvetica Neue" panose="02000503000000020004" pitchFamily="2" charset="0"/>
              </a:rPr>
              <a:t>framework</a:t>
            </a:r>
            <a:r>
              <a:rPr lang="zh-CN" altLang="en-US" dirty="0">
                <a:effectLst/>
                <a:latin typeface="Helvetica Neue" panose="02000503000000020004" pitchFamily="2" charset="0"/>
              </a:rPr>
              <a:t>，最主要的是两部分，一部分是</a:t>
            </a:r>
            <a:r>
              <a:rPr lang="en-US" altLang="zh-CN" dirty="0">
                <a:effectLst/>
                <a:latin typeface="Helvetica Neue" panose="02000503000000020004" pitchFamily="2" charset="0"/>
              </a:rPr>
              <a:t>audio encoder </a:t>
            </a:r>
            <a:r>
              <a:rPr lang="zh-CN" altLang="en-US" dirty="0">
                <a:effectLst/>
                <a:latin typeface="Helvetica Neue" panose="02000503000000020004" pitchFamily="2" charset="0"/>
              </a:rPr>
              <a:t>另一部分是</a:t>
            </a:r>
            <a:r>
              <a:rPr lang="en-US" altLang="zh-CN" dirty="0">
                <a:effectLst/>
                <a:latin typeface="Helvetica Neue" panose="02000503000000020004" pitchFamily="2" charset="0"/>
              </a:rPr>
              <a:t>QwenLM</a:t>
            </a:r>
            <a:r>
              <a:rPr lang="zh-CN" altLang="en-US" dirty="0">
                <a:effectLst/>
                <a:latin typeface="Helvetica Neue" panose="02000503000000020004" pitchFamily="2" charset="0"/>
              </a:rPr>
              <a:t>，这个也是现在大部分基础模型的结构架构，由一个音频模块加上一个大模型，那么在方言的问题上，我们都可以提取出声纹特征，难点也</a:t>
            </a:r>
            <a:r>
              <a:rPr lang="zh-CN" altLang="en-US" dirty="0">
                <a:effectLst/>
                <a:latin typeface="Helvetica Neue" panose="02000503000000020004" pitchFamily="2" charset="0"/>
                <a:sym typeface="+mn-ea"/>
              </a:rPr>
              <a:t>最关键的点在于，怎么基于提取出的方言声纹进行建模。</a:t>
            </a:r>
            <a:endParaRPr lang="zh-CN" altLang="en-US" dirty="0">
              <a:effectLst/>
              <a:latin typeface="Helvetica Neue" panose="02000503000000020004" pitchFamily="2" charset="0"/>
              <a:sym typeface="+mn-ea"/>
            </a:endParaRPr>
          </a:p>
          <a:p>
            <a:pPr indent="457200"/>
            <a:r>
              <a:rPr lang="zh-CN" altLang="en-US" dirty="0">
                <a:effectLst/>
                <a:latin typeface="Helvetica Neue" panose="02000503000000020004" pitchFamily="2" charset="0"/>
                <a:sym typeface="+mn-ea"/>
              </a:rPr>
              <a:t>回到</a:t>
            </a:r>
            <a:r>
              <a:rPr lang="en-US" altLang="zh-CN" dirty="0">
                <a:effectLst/>
                <a:latin typeface="Helvetica Neue" panose="02000503000000020004" pitchFamily="2" charset="0"/>
                <a:sym typeface="+mn-ea"/>
              </a:rPr>
              <a:t>Qwen2-Audio</a:t>
            </a:r>
            <a:r>
              <a:rPr lang="zh-CN" altLang="en-US" dirty="0">
                <a:effectLst/>
                <a:latin typeface="Helvetica Neue" panose="02000503000000020004" pitchFamily="2" charset="0"/>
                <a:sym typeface="+mn-ea"/>
              </a:rPr>
              <a:t>，它</a:t>
            </a:r>
            <a:r>
              <a:rPr lang="zh-CN" altLang="en-US" dirty="0">
                <a:effectLst/>
                <a:latin typeface="Helvetica Neue" panose="02000503000000020004" pitchFamily="2" charset="0"/>
              </a:rPr>
              <a:t>是一个三阶段训练模型，他会首先经过预训练阶段，</a:t>
            </a:r>
            <a:r>
              <a:rPr lang="en-US" altLang="zh-CN" dirty="0">
                <a:effectLst/>
                <a:latin typeface="Helvetica Neue" panose="02000503000000020004" pitchFamily="2" charset="0"/>
              </a:rPr>
              <a:t>SFT</a:t>
            </a:r>
            <a:r>
              <a:rPr lang="zh-CN" altLang="en-US" dirty="0">
                <a:effectLst/>
                <a:latin typeface="Helvetica Neue" panose="02000503000000020004" pitchFamily="2" charset="0"/>
              </a:rPr>
              <a:t>有监督微调，最后经过用户偏好对齐。</a:t>
            </a:r>
            <a:endParaRPr lang="zh-CN" altLang="en-US" dirty="0">
              <a:effectLst/>
              <a:latin typeface="Helvetica Neue" panose="02000503000000020004" pitchFamily="2" charset="0"/>
            </a:endParaRPr>
          </a:p>
          <a:p>
            <a:pPr indent="457200"/>
            <a:r>
              <a:rPr lang="zh-CN" altLang="en-US" dirty="0">
                <a:effectLst/>
                <a:latin typeface="Helvetica Neue" panose="02000503000000020004" pitchFamily="2" charset="0"/>
              </a:rPr>
              <a:t>在预训练阶段，模型从传统的层级标签（粤语、普通话、英语等这种层级标签）转变为使用自然语言提示，他的基础模型是</a:t>
            </a:r>
            <a:r>
              <a:rPr lang="en-US" altLang="zh-CN" dirty="0">
                <a:effectLst/>
                <a:latin typeface="Helvetica Neue" panose="02000503000000020004" pitchFamily="2" charset="0"/>
              </a:rPr>
              <a:t>Whisper</a:t>
            </a:r>
            <a:r>
              <a:rPr lang="zh-CN" altLang="en-US" dirty="0">
                <a:effectLst/>
                <a:latin typeface="Helvetica Neue" panose="02000503000000020004" pitchFamily="2" charset="0"/>
              </a:rPr>
              <a:t>，使用</a:t>
            </a:r>
            <a:r>
              <a:rPr lang="en-US" altLang="zh-CN" dirty="0">
                <a:effectLst/>
                <a:latin typeface="Helvetica Neue" panose="02000503000000020004" pitchFamily="2" charset="0"/>
              </a:rPr>
              <a:t>propmt</a:t>
            </a:r>
            <a:r>
              <a:rPr lang="zh-CN" altLang="en-US" dirty="0">
                <a:effectLst/>
                <a:latin typeface="Helvetica Neue" panose="02000503000000020004" pitchFamily="2" charset="0"/>
              </a:rPr>
              <a:t>也是</a:t>
            </a:r>
            <a:r>
              <a:rPr lang="en-US" altLang="zh-CN" dirty="0">
                <a:effectLst/>
                <a:latin typeface="Helvetica Neue" panose="02000503000000020004" pitchFamily="2" charset="0"/>
              </a:rPr>
              <a:t>whisper</a:t>
            </a:r>
            <a:r>
              <a:rPr lang="zh-CN" altLang="en-US" dirty="0">
                <a:effectLst/>
                <a:latin typeface="Helvetica Neue" panose="02000503000000020004" pitchFamily="2" charset="0"/>
              </a:rPr>
              <a:t>的一个特点；那么所谓使用自然语言提示，我们可以看到这里有两个例子，一个是</a:t>
            </a:r>
            <a:r>
              <a:rPr lang="en-US" altLang="zh-CN" dirty="0">
                <a:effectLst/>
                <a:latin typeface="Helvetica Neue" panose="02000503000000020004" pitchFamily="2" charset="0"/>
              </a:rPr>
              <a:t>asr</a:t>
            </a:r>
            <a:r>
              <a:rPr lang="zh-CN" altLang="en-US" dirty="0">
                <a:effectLst/>
                <a:latin typeface="Helvetica Neue" panose="02000503000000020004" pitchFamily="2" charset="0"/>
              </a:rPr>
              <a:t>的一个是</a:t>
            </a:r>
            <a:r>
              <a:rPr lang="en-US" altLang="zh-CN" dirty="0">
                <a:effectLst/>
                <a:latin typeface="Helvetica Neue" panose="02000503000000020004" pitchFamily="2" charset="0"/>
              </a:rPr>
              <a:t>aac</a:t>
            </a:r>
            <a:r>
              <a:rPr lang="zh-CN" altLang="en-US" dirty="0">
                <a:effectLst/>
                <a:latin typeface="Helvetica Neue" panose="02000503000000020004" pitchFamily="2" charset="0"/>
              </a:rPr>
              <a:t>的他们通过层级标签进行</a:t>
            </a:r>
            <a:r>
              <a:rPr lang="zh-CN" altLang="en-US" dirty="0">
                <a:effectLst/>
                <a:latin typeface="Helvetica Neue" panose="02000503000000020004" pitchFamily="2" charset="0"/>
              </a:rPr>
              <a:t>划分</a:t>
            </a:r>
            <a:endParaRPr lang="zh-CN" altLang="en-US" dirty="0">
              <a:effectLst/>
              <a:latin typeface="Helvetica Neue" panose="02000503000000020004" pitchFamily="2" charset="0"/>
            </a:endParaRPr>
          </a:p>
          <a:p>
            <a:pPr indent="457200"/>
            <a:endParaRPr lang="zh-CN" altLang="en-US" dirty="0">
              <a:effectLst/>
              <a:latin typeface="Helvetica Neue" panose="02000503000000020004" pitchFamily="2" charset="0"/>
            </a:endParaRPr>
          </a:p>
          <a:p>
            <a:pPr indent="457200"/>
            <a:endParaRPr lang="zh-CN" altLang="en-US" dirty="0">
              <a:effectLst/>
              <a:latin typeface="Helvetica Neue" panose="02000503000000020004" pitchFamily="2" charset="0"/>
            </a:endParaRPr>
          </a:p>
          <a:p>
            <a:pPr indent="457200"/>
            <a:r>
              <a:rPr lang="zh-CN" altLang="en-US" dirty="0">
                <a:effectLst/>
                <a:latin typeface="Helvetica Neue" panose="02000503000000020004" pitchFamily="2" charset="0"/>
              </a:rPr>
              <a:t>紧接着经过预训练后，采用基于指令的微调技术，提升模型与人类意图对齐的能力，进而形成一个交互式的聊天模型，同样这里也有两个例子，实际上也是他们设定的两种用户交互模式，一个是音频分析模式，这里的用户指令可以通过音频或文本；另一个语言聊天模式，可以将其视为语音聊天助手，并可以进行在线互动，在训练时，两种模式被联合训练，用户在使用中不会体会到模式区分，也无需通过系统提示</a:t>
            </a:r>
            <a:r>
              <a:rPr lang="zh-CN" altLang="en-US" dirty="0">
                <a:effectLst/>
                <a:latin typeface="Helvetica Neue" panose="02000503000000020004" pitchFamily="2" charset="0"/>
              </a:rPr>
              <a:t>切换模式，</a:t>
            </a:r>
            <a:endParaRPr lang="zh-CN" altLang="en-US" dirty="0">
              <a:effectLst/>
              <a:latin typeface="Helvetica Neue" panose="02000503000000020004" pitchFamily="2" charset="0"/>
            </a:endParaRPr>
          </a:p>
          <a:p>
            <a:pPr indent="457200"/>
            <a:r>
              <a:rPr lang="zh-CN" altLang="en-US" dirty="0">
                <a:effectLst/>
                <a:latin typeface="Helvetica Neue" panose="02000503000000020004" pitchFamily="2" charset="0"/>
              </a:rPr>
              <a:t>在最后的优化用户偏好阶段通过人工标注好的反应和坏的反应，来进一步推理得分，并形成反馈，由于进一步优化，这里的这个优化算法，没有什么特别之处，直接使用的</a:t>
            </a:r>
            <a:r>
              <a:rPr lang="en-US" altLang="zh-CN" dirty="0">
                <a:effectLst/>
                <a:latin typeface="Helvetica Neue" panose="02000503000000020004" pitchFamily="2" charset="0"/>
              </a:rPr>
              <a:t>DPO</a:t>
            </a:r>
            <a:r>
              <a:rPr lang="zh-CN" altLang="en-US" dirty="0">
                <a:effectLst/>
                <a:latin typeface="Helvetica Neue" panose="02000503000000020004" pitchFamily="2" charset="0"/>
              </a:rPr>
              <a:t>算法的</a:t>
            </a:r>
            <a:r>
              <a:rPr lang="en-US" altLang="zh-CN" dirty="0">
                <a:effectLst/>
                <a:latin typeface="Helvetica Neue" panose="02000503000000020004" pitchFamily="2" charset="0"/>
              </a:rPr>
              <a:t>loss</a:t>
            </a:r>
            <a:r>
              <a:rPr lang="zh-CN" altLang="en-US" dirty="0">
                <a:effectLst/>
                <a:latin typeface="Helvetica Neue" panose="02000503000000020004" pitchFamily="2" charset="0"/>
              </a:rPr>
              <a:t>函数</a:t>
            </a:r>
            <a:endParaRPr lang="zh-CN" altLang="en-US" dirty="0">
              <a:effectLst/>
              <a:latin typeface="Helvetica Neue" panose="02000503000000020004" pitchFamily="2" charset="0"/>
            </a:endParaRPr>
          </a:p>
          <a:p>
            <a:pPr indent="457200"/>
            <a:endParaRPr lang="zh-CN" altLang="en-US" dirty="0">
              <a:effectLst/>
              <a:latin typeface="Helvetica Neue" panose="02000503000000020004" pitchFamily="2" charset="0"/>
            </a:endParaRPr>
          </a:p>
          <a:p>
            <a:pPr indent="457200"/>
            <a:endParaRPr lang="zh-CN" altLang="en-US" dirty="0">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E72DB826-5302-2A44-88FE-139C7A5FBE4E}" type="slidenum">
              <a:rPr lang="en-US" smtClean="0"/>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a:r>
              <a:rPr lang="en-US" altLang="zh-CN" dirty="0">
                <a:effectLst/>
                <a:latin typeface="Helvetica Neue" panose="02000503000000020004" pitchFamily="2" charset="0"/>
              </a:rPr>
              <a:t>Qwen2-Audio</a:t>
            </a:r>
            <a:r>
              <a:rPr lang="zh-CN" altLang="en-US" dirty="0">
                <a:effectLst/>
                <a:latin typeface="Helvetica Neue" panose="02000503000000020004" pitchFamily="2" charset="0"/>
              </a:rPr>
              <a:t>，从结构上，也就是中间的</a:t>
            </a:r>
            <a:r>
              <a:rPr lang="en-US" altLang="zh-CN" dirty="0">
                <a:effectLst/>
                <a:latin typeface="Helvetica Neue" panose="02000503000000020004" pitchFamily="2" charset="0"/>
              </a:rPr>
              <a:t>framework</a:t>
            </a:r>
            <a:r>
              <a:rPr lang="zh-CN" altLang="en-US" dirty="0">
                <a:effectLst/>
                <a:latin typeface="Helvetica Neue" panose="02000503000000020004" pitchFamily="2" charset="0"/>
              </a:rPr>
              <a:t>，最主要的是两部分，一部分是</a:t>
            </a:r>
            <a:r>
              <a:rPr lang="en-US" altLang="zh-CN" dirty="0">
                <a:effectLst/>
                <a:latin typeface="Helvetica Neue" panose="02000503000000020004" pitchFamily="2" charset="0"/>
              </a:rPr>
              <a:t>audio encoder </a:t>
            </a:r>
            <a:r>
              <a:rPr lang="zh-CN" altLang="en-US" dirty="0">
                <a:effectLst/>
                <a:latin typeface="Helvetica Neue" panose="02000503000000020004" pitchFamily="2" charset="0"/>
              </a:rPr>
              <a:t>另一部分是</a:t>
            </a:r>
            <a:r>
              <a:rPr lang="en-US" altLang="zh-CN" dirty="0">
                <a:effectLst/>
                <a:latin typeface="Helvetica Neue" panose="02000503000000020004" pitchFamily="2" charset="0"/>
              </a:rPr>
              <a:t>QwenLM</a:t>
            </a:r>
            <a:r>
              <a:rPr lang="zh-CN" altLang="en-US" dirty="0">
                <a:effectLst/>
                <a:latin typeface="Helvetica Neue" panose="02000503000000020004" pitchFamily="2" charset="0"/>
              </a:rPr>
              <a:t>，这个也是现在大部分基础模型的结构架构，由一个音频模块加上一个大模型，那么在方言的问题上，我们都可以提取出声纹特征，难点也</a:t>
            </a:r>
            <a:r>
              <a:rPr lang="zh-CN" altLang="en-US" dirty="0">
                <a:effectLst/>
                <a:latin typeface="Helvetica Neue" panose="02000503000000020004" pitchFamily="2" charset="0"/>
                <a:sym typeface="+mn-ea"/>
              </a:rPr>
              <a:t>最关键的点在于，怎么基于提取出的方言声纹进行建模。</a:t>
            </a:r>
            <a:endParaRPr lang="zh-CN" altLang="en-US" dirty="0">
              <a:effectLst/>
              <a:latin typeface="Helvetica Neue" panose="02000503000000020004" pitchFamily="2" charset="0"/>
              <a:sym typeface="+mn-ea"/>
            </a:endParaRPr>
          </a:p>
          <a:p>
            <a:pPr indent="457200"/>
            <a:r>
              <a:rPr lang="zh-CN" altLang="en-US" dirty="0">
                <a:effectLst/>
                <a:latin typeface="Helvetica Neue" panose="02000503000000020004" pitchFamily="2" charset="0"/>
                <a:sym typeface="+mn-ea"/>
              </a:rPr>
              <a:t>回到</a:t>
            </a:r>
            <a:r>
              <a:rPr lang="en-US" altLang="zh-CN" dirty="0">
                <a:effectLst/>
                <a:latin typeface="Helvetica Neue" panose="02000503000000020004" pitchFamily="2" charset="0"/>
                <a:sym typeface="+mn-ea"/>
              </a:rPr>
              <a:t>Qwen2-Audio</a:t>
            </a:r>
            <a:r>
              <a:rPr lang="zh-CN" altLang="en-US" dirty="0">
                <a:effectLst/>
                <a:latin typeface="Helvetica Neue" panose="02000503000000020004" pitchFamily="2" charset="0"/>
                <a:sym typeface="+mn-ea"/>
              </a:rPr>
              <a:t>，它</a:t>
            </a:r>
            <a:r>
              <a:rPr lang="zh-CN" altLang="en-US" dirty="0">
                <a:effectLst/>
                <a:latin typeface="Helvetica Neue" panose="02000503000000020004" pitchFamily="2" charset="0"/>
              </a:rPr>
              <a:t>是一个三阶段训练模型，他会首先经过预训练阶段，</a:t>
            </a:r>
            <a:r>
              <a:rPr lang="en-US" altLang="zh-CN" dirty="0">
                <a:effectLst/>
                <a:latin typeface="Helvetica Neue" panose="02000503000000020004" pitchFamily="2" charset="0"/>
              </a:rPr>
              <a:t>SFT</a:t>
            </a:r>
            <a:r>
              <a:rPr lang="zh-CN" altLang="en-US" dirty="0">
                <a:effectLst/>
                <a:latin typeface="Helvetica Neue" panose="02000503000000020004" pitchFamily="2" charset="0"/>
              </a:rPr>
              <a:t>有监督微调，最后经过用户偏好对齐。</a:t>
            </a:r>
            <a:endParaRPr lang="zh-CN" altLang="en-US" dirty="0">
              <a:effectLst/>
              <a:latin typeface="Helvetica Neue" panose="02000503000000020004" pitchFamily="2" charset="0"/>
            </a:endParaRPr>
          </a:p>
          <a:p>
            <a:pPr indent="457200"/>
            <a:r>
              <a:rPr lang="zh-CN" altLang="en-US" dirty="0">
                <a:effectLst/>
                <a:latin typeface="Helvetica Neue" panose="02000503000000020004" pitchFamily="2" charset="0"/>
              </a:rPr>
              <a:t>在预训练阶段，模型从传统的层级标签（粤语、普通话、英语等这种层级标签）转变为使用自然语言提示，他的基础模型是</a:t>
            </a:r>
            <a:r>
              <a:rPr lang="en-US" altLang="zh-CN" dirty="0">
                <a:effectLst/>
                <a:latin typeface="Helvetica Neue" panose="02000503000000020004" pitchFamily="2" charset="0"/>
              </a:rPr>
              <a:t>Whisper</a:t>
            </a:r>
            <a:r>
              <a:rPr lang="zh-CN" altLang="en-US" dirty="0">
                <a:effectLst/>
                <a:latin typeface="Helvetica Neue" panose="02000503000000020004" pitchFamily="2" charset="0"/>
              </a:rPr>
              <a:t>，使用</a:t>
            </a:r>
            <a:r>
              <a:rPr lang="en-US" altLang="zh-CN" dirty="0">
                <a:effectLst/>
                <a:latin typeface="Helvetica Neue" panose="02000503000000020004" pitchFamily="2" charset="0"/>
              </a:rPr>
              <a:t>propmt</a:t>
            </a:r>
            <a:r>
              <a:rPr lang="zh-CN" altLang="en-US" dirty="0">
                <a:effectLst/>
                <a:latin typeface="Helvetica Neue" panose="02000503000000020004" pitchFamily="2" charset="0"/>
              </a:rPr>
              <a:t>也是</a:t>
            </a:r>
            <a:r>
              <a:rPr lang="en-US" altLang="zh-CN" dirty="0">
                <a:effectLst/>
                <a:latin typeface="Helvetica Neue" panose="02000503000000020004" pitchFamily="2" charset="0"/>
              </a:rPr>
              <a:t>whisper</a:t>
            </a:r>
            <a:r>
              <a:rPr lang="zh-CN" altLang="en-US" dirty="0">
                <a:effectLst/>
                <a:latin typeface="Helvetica Neue" panose="02000503000000020004" pitchFamily="2" charset="0"/>
              </a:rPr>
              <a:t>的一个特点；那么所谓使用自然语言提示，我们可以看到这里有两个例子，一个是</a:t>
            </a:r>
            <a:r>
              <a:rPr lang="en-US" altLang="zh-CN" dirty="0">
                <a:effectLst/>
                <a:latin typeface="Helvetica Neue" panose="02000503000000020004" pitchFamily="2" charset="0"/>
              </a:rPr>
              <a:t>asr</a:t>
            </a:r>
            <a:r>
              <a:rPr lang="zh-CN" altLang="en-US" dirty="0">
                <a:effectLst/>
                <a:latin typeface="Helvetica Neue" panose="02000503000000020004" pitchFamily="2" charset="0"/>
              </a:rPr>
              <a:t>的一个是</a:t>
            </a:r>
            <a:r>
              <a:rPr lang="en-US" altLang="zh-CN" dirty="0">
                <a:effectLst/>
                <a:latin typeface="Helvetica Neue" panose="02000503000000020004" pitchFamily="2" charset="0"/>
              </a:rPr>
              <a:t>aac</a:t>
            </a:r>
            <a:r>
              <a:rPr lang="zh-CN" altLang="en-US" dirty="0">
                <a:effectLst/>
                <a:latin typeface="Helvetica Neue" panose="02000503000000020004" pitchFamily="2" charset="0"/>
              </a:rPr>
              <a:t>的他们通过层级标签进行</a:t>
            </a:r>
            <a:r>
              <a:rPr lang="zh-CN" altLang="en-US" dirty="0">
                <a:effectLst/>
                <a:latin typeface="Helvetica Neue" panose="02000503000000020004" pitchFamily="2" charset="0"/>
              </a:rPr>
              <a:t>划分</a:t>
            </a:r>
            <a:endParaRPr lang="zh-CN" altLang="en-US" dirty="0">
              <a:effectLst/>
              <a:latin typeface="Helvetica Neue" panose="02000503000000020004" pitchFamily="2" charset="0"/>
            </a:endParaRPr>
          </a:p>
          <a:p>
            <a:pPr indent="457200"/>
            <a:endParaRPr lang="zh-CN" altLang="en-US" dirty="0">
              <a:effectLst/>
              <a:latin typeface="Helvetica Neue" panose="02000503000000020004" pitchFamily="2" charset="0"/>
            </a:endParaRPr>
          </a:p>
          <a:p>
            <a:pPr indent="457200"/>
            <a:endParaRPr lang="zh-CN" altLang="en-US" dirty="0">
              <a:effectLst/>
              <a:latin typeface="Helvetica Neue" panose="02000503000000020004" pitchFamily="2" charset="0"/>
            </a:endParaRPr>
          </a:p>
          <a:p>
            <a:pPr indent="457200"/>
            <a:r>
              <a:rPr lang="zh-CN" altLang="en-US" dirty="0">
                <a:effectLst/>
                <a:latin typeface="Helvetica Neue" panose="02000503000000020004" pitchFamily="2" charset="0"/>
              </a:rPr>
              <a:t>紧接着经过预训练后，采用基于指令的微调技术，提升模型与人类意图对齐的能力，进而形成一个交互式的聊天模型，同样这里也有两个例子，实际上也是他们设定的两种用户交互模式，一个是音频分析模式，这里的用户指令可以通过音频或文本；另一个语言聊天模式，可以将其视为语音聊天助手，并可以进行在线互动，在训练时，两种模式被联合训练，用户在使用中不会体会到模式区分，也无需通过系统提示</a:t>
            </a:r>
            <a:r>
              <a:rPr lang="zh-CN" altLang="en-US" dirty="0">
                <a:effectLst/>
                <a:latin typeface="Helvetica Neue" panose="02000503000000020004" pitchFamily="2" charset="0"/>
              </a:rPr>
              <a:t>切换模式，</a:t>
            </a:r>
            <a:endParaRPr lang="zh-CN" altLang="en-US" dirty="0">
              <a:effectLst/>
              <a:latin typeface="Helvetica Neue" panose="02000503000000020004" pitchFamily="2" charset="0"/>
            </a:endParaRPr>
          </a:p>
          <a:p>
            <a:pPr indent="457200"/>
            <a:r>
              <a:rPr lang="zh-CN" altLang="en-US" dirty="0">
                <a:effectLst/>
                <a:latin typeface="Helvetica Neue" panose="02000503000000020004" pitchFamily="2" charset="0"/>
              </a:rPr>
              <a:t>在最后的优化用户偏好阶段通过人工标注好的反应和坏的反应，来进一步推理得分，并形成反馈，由于进一步优化，这里的这个优化算法，没有什么特别之处，直接使用的</a:t>
            </a:r>
            <a:r>
              <a:rPr lang="en-US" altLang="zh-CN" dirty="0">
                <a:effectLst/>
                <a:latin typeface="Helvetica Neue" panose="02000503000000020004" pitchFamily="2" charset="0"/>
              </a:rPr>
              <a:t>DPO</a:t>
            </a:r>
            <a:r>
              <a:rPr lang="zh-CN" altLang="en-US" dirty="0">
                <a:effectLst/>
                <a:latin typeface="Helvetica Neue" panose="02000503000000020004" pitchFamily="2" charset="0"/>
              </a:rPr>
              <a:t>算法的</a:t>
            </a:r>
            <a:r>
              <a:rPr lang="en-US" altLang="zh-CN" dirty="0">
                <a:effectLst/>
                <a:latin typeface="Helvetica Neue" panose="02000503000000020004" pitchFamily="2" charset="0"/>
              </a:rPr>
              <a:t>loss</a:t>
            </a:r>
            <a:r>
              <a:rPr lang="zh-CN" altLang="en-US" dirty="0">
                <a:effectLst/>
                <a:latin typeface="Helvetica Neue" panose="02000503000000020004" pitchFamily="2" charset="0"/>
              </a:rPr>
              <a:t>函数</a:t>
            </a:r>
            <a:endParaRPr lang="zh-CN" altLang="en-US" dirty="0">
              <a:effectLst/>
              <a:latin typeface="Helvetica Neue" panose="02000503000000020004" pitchFamily="2" charset="0"/>
            </a:endParaRPr>
          </a:p>
          <a:p>
            <a:pPr indent="457200"/>
            <a:endParaRPr lang="zh-CN" altLang="en-US" dirty="0">
              <a:effectLst/>
              <a:latin typeface="Helvetica Neue" panose="02000503000000020004" pitchFamily="2" charset="0"/>
            </a:endParaRPr>
          </a:p>
          <a:p>
            <a:pPr indent="457200"/>
            <a:endParaRPr lang="zh-CN" altLang="en-US" dirty="0">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E72DB826-5302-2A44-88FE-139C7A5FBE4E}" type="slidenum">
              <a:rPr lang="en-US" smtClean="0"/>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Whisper </a:t>
            </a:r>
            <a:r>
              <a:rPr lang="zh-CN" altLang="en-US" dirty="0"/>
              <a:t>使用的是弱监督</a:t>
            </a:r>
            <a:r>
              <a:rPr lang="zh-CN" altLang="en-US" dirty="0"/>
              <a:t>训练方法：</a:t>
            </a:r>
            <a:endParaRPr lang="zh-CN" altLang="en-US" dirty="0"/>
          </a:p>
          <a:p>
            <a:pPr indent="457200"/>
            <a:r>
              <a:rPr lang="zh-CN" altLang="en-US" dirty="0"/>
              <a:t>从数据</a:t>
            </a:r>
            <a:r>
              <a:rPr lang="zh-CN" altLang="en-US" dirty="0"/>
              <a:t>上：</a:t>
            </a:r>
            <a:endParaRPr lang="zh-CN" altLang="en-US" dirty="0"/>
          </a:p>
          <a:p>
            <a:pPr indent="457200"/>
            <a:r>
              <a:rPr lang="zh-CN" altLang="en-US" dirty="0"/>
              <a:t>    - 数据来源于网络，总量68w小时，其中65%的数据是英文语音和对应标注文本，18%（12.6w小时）的数据是非英文音频和对应的英文标注文本，剩下的17%（11.7W小时，包括98种语言）是非英文音频和对应的非英文标注文本；</a:t>
            </a:r>
            <a:endParaRPr lang="zh-CN" altLang="en-US" dirty="0"/>
          </a:p>
          <a:p>
            <a:pPr indent="457200"/>
            <a:r>
              <a:rPr lang="zh-CN" altLang="en-US" dirty="0"/>
              <a:t>    - 网络上音频对应的文本有大量的来自于其他ASR模型的转录，需要剔除掉这部分数据，剔除方法主要是根据ASR模型转录文本的一些特点，如首字母不会大写、没有标点符号或只有有限的几种标点符号等；</a:t>
            </a:r>
            <a:endParaRPr lang="zh-CN" altLang="en-US" dirty="0"/>
          </a:p>
          <a:p>
            <a:pPr indent="457200"/>
            <a:r>
              <a:rPr lang="zh-CN" altLang="en-US" dirty="0"/>
              <a:t>    - 不对标注文本进行归一化处理，如数字符号的表达不会处理成文本的表达，这样的好处是模型推理的输出也无需再进行逆处理；</a:t>
            </a:r>
            <a:endParaRPr lang="zh-CN" altLang="en-US" dirty="0"/>
          </a:p>
          <a:p>
            <a:pPr indent="457200"/>
            <a:r>
              <a:rPr lang="zh-CN" altLang="en-US" dirty="0"/>
              <a:t>    - 最终将所有音频切片成30s一个片段，并进行去重和清洗低质量的标注数据。</a:t>
            </a:r>
            <a:endParaRPr lang="zh-CN" altLang="en-US" dirty="0"/>
          </a:p>
          <a:p>
            <a:pPr indent="457200"/>
            <a:r>
              <a:rPr lang="zh-CN" altLang="en-US" dirty="0"/>
              <a:t>音频</a:t>
            </a:r>
            <a:r>
              <a:rPr lang="zh-CN" altLang="en-US" dirty="0"/>
              <a:t>特征上：</a:t>
            </a:r>
            <a:endParaRPr lang="zh-CN" altLang="en-US" dirty="0"/>
          </a:p>
          <a:p>
            <a:pPr marL="457200" lvl="1" indent="457200"/>
            <a:r>
              <a:rPr lang="zh-CN" altLang="en-US" dirty="0"/>
              <a:t>采样率16KHZ，80维的log-mel谱特征，帧长25ms，帧移10ms</a:t>
            </a:r>
            <a:endParaRPr lang="zh-CN" altLang="en-US" dirty="0"/>
          </a:p>
          <a:p>
            <a:pPr indent="457200"/>
            <a:r>
              <a:rPr lang="zh-CN" altLang="en-US" dirty="0"/>
              <a:t>模型结构：</a:t>
            </a:r>
            <a:endParaRPr lang="zh-CN" altLang="en-US" dirty="0"/>
          </a:p>
          <a:p>
            <a:pPr marL="457200" lvl="1" indent="457200"/>
            <a:r>
              <a:rPr lang="zh-CN" altLang="en-US" dirty="0"/>
              <a:t>传统</a:t>
            </a:r>
            <a:r>
              <a:rPr lang="en-US" altLang="zh-CN" dirty="0"/>
              <a:t>transformer</a:t>
            </a:r>
            <a:endParaRPr lang="en-US" altLang="zh-CN" dirty="0"/>
          </a:p>
          <a:p>
            <a:pPr indent="457200"/>
            <a:r>
              <a:rPr lang="zh-CN" altLang="en-US" dirty="0"/>
              <a:t>在层级标签</a:t>
            </a:r>
            <a:r>
              <a:rPr lang="zh-CN" altLang="en-US" dirty="0"/>
              <a:t>上：</a:t>
            </a:r>
            <a:endParaRPr lang="zh-CN" altLang="en-US" dirty="0"/>
          </a:p>
          <a:p>
            <a:pPr marL="457200" lvl="1" indent="457200"/>
            <a:r>
              <a:rPr lang="zh-CN" altLang="en-US" dirty="0"/>
              <a:t>    - prompt技术解决多任务联合训练过程不同任务数据格式的兼容性，实现方式是在一个统一设计prompt的格式下通过special-token来指定训练数据实例所属的特定语种和任务。prompt的多任务格式如下图，为了简洁性我们忽略SOT之前的previous-text-tokens内容和绿色可选的时间戳，然后解析一下prompt格式设计协议。</a:t>
            </a:r>
            <a:endParaRPr lang="zh-CN" altLang="en-US" dirty="0"/>
          </a:p>
          <a:p>
            <a:pPr marL="457200" lvl="1" indent="457200"/>
            <a:r>
              <a:rPr lang="zh-CN" altLang="en-US" dirty="0"/>
              <a:t>      - 第一种任务类型是语音活动检测：对应图中最后一条横向箭头所指的数据格式，数据格式包含代表任务起始的SOT、没有语音的NO-SPEECH和任务结束的EOT；</a:t>
            </a:r>
            <a:endParaRPr lang="zh-CN" altLang="en-US" dirty="0"/>
          </a:p>
          <a:p>
            <a:pPr marL="457200" lvl="1" indent="457200"/>
            <a:r>
              <a:rPr lang="zh-CN" altLang="en-US" dirty="0"/>
              <a:t>      - 第二种任务类型是语音识别：包含代表任务起始的SOT、语种LANGUAGE-TAG、任务实例为识别的TRANSCRIBE、实际标签的text-tokens（蓝色部分）和任务结束的EOT；</a:t>
            </a:r>
            <a:endParaRPr lang="zh-CN" altLang="en-US" dirty="0"/>
          </a:p>
          <a:p>
            <a:pPr marL="457200" lvl="1" indent="457200"/>
            <a:r>
              <a:rPr lang="zh-CN" altLang="en-US" dirty="0"/>
              <a:t>      - 第三种任务类型是语音翻译：包含代表起始的SOT、语种LANGUAGE-TAG、任务实例为翻译TRANSLATE、实际标签的text-tokens（蓝色部分）和任务结束的EOT。</a:t>
            </a:r>
            <a:endParaRPr lang="zh-CN" altLang="en-US" dirty="0"/>
          </a:p>
          <a:p>
            <a:pPr marL="457200" lvl="1" indent="457200"/>
            <a:r>
              <a:rPr lang="zh-CN" altLang="en-US" dirty="0"/>
              <a:t>      - 第四种任务类型是语种检测：相对于前三种任务语种预测有些特殊，因为训练阶段是语种检测是作为语音识别和翻译的子任务进行训练，但推理时候是可以独立去预测语种分类标签的。</a:t>
            </a:r>
            <a:endParaRPr lang="zh-CN" altLang="en-US" dirty="0"/>
          </a:p>
        </p:txBody>
      </p:sp>
      <p:sp>
        <p:nvSpPr>
          <p:cNvPr id="4" name="Slide Number Placeholder 3"/>
          <p:cNvSpPr>
            <a:spLocks noGrp="1"/>
          </p:cNvSpPr>
          <p:nvPr>
            <p:ph type="sldNum" sz="quarter" idx="5"/>
          </p:nvPr>
        </p:nvSpPr>
        <p:spPr/>
        <p:txBody>
          <a:bodyPr/>
          <a:lstStyle/>
          <a:p>
            <a:fld id="{E72DB826-5302-2A44-88FE-139C7A5FBE4E}" type="slidenum">
              <a:rPr lang="en-US" smtClean="0"/>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他整体做的是一个两阶段的架构，因为现在没有官方的技术报告，所以这里的框架是我对它代码的</a:t>
            </a:r>
            <a:r>
              <a:rPr lang="zh-CN" altLang="en-US" dirty="0"/>
              <a:t>一些理解，</a:t>
            </a:r>
            <a:endParaRPr lang="zh-CN" altLang="en-US" dirty="0"/>
          </a:p>
          <a:p>
            <a:endParaRPr lang="zh-CN" altLang="en-US" dirty="0"/>
          </a:p>
          <a:p>
            <a:r>
              <a:rPr lang="zh-CN" altLang="en-US" dirty="0"/>
              <a:t>整体可以分为两部分，预训练</a:t>
            </a:r>
            <a:r>
              <a:rPr lang="en-US" altLang="zh-CN" dirty="0"/>
              <a:t>+</a:t>
            </a:r>
            <a:r>
              <a:rPr lang="zh-CN" altLang="en-US" dirty="0"/>
              <a:t>标注微调</a:t>
            </a:r>
            <a:endParaRPr lang="zh-CN" altLang="en-US" dirty="0"/>
          </a:p>
          <a:p>
            <a:endParaRPr lang="zh-CN" altLang="en-US" dirty="0"/>
          </a:p>
          <a:p>
            <a:endParaRPr lang="zh-CN" altLang="en-US" dirty="0"/>
          </a:p>
          <a:p>
            <a:r>
              <a:rPr lang="zh-CN" altLang="en-US" dirty="0"/>
              <a:t>第一阶段是采取了一个类似于修改过的</a:t>
            </a:r>
            <a:r>
              <a:rPr lang="en-US" altLang="zh-CN" dirty="0"/>
              <a:t>data2vec</a:t>
            </a:r>
            <a:r>
              <a:rPr lang="zh-CN" altLang="en-US" dirty="0"/>
              <a:t>，使其具有了类似</a:t>
            </a:r>
            <a:r>
              <a:rPr lang="en-US" altLang="zh-CN" dirty="0"/>
              <a:t>wav2vec_ctc</a:t>
            </a:r>
            <a:r>
              <a:rPr lang="zh-CN" altLang="en-US" dirty="0"/>
              <a:t>的功能，该项目</a:t>
            </a:r>
            <a:r>
              <a:rPr lang="zh-CN" altLang="en-US" dirty="0"/>
              <a:t>非常依赖fairseq和kaldi预处理，</a:t>
            </a:r>
            <a:endParaRPr lang="zh-CN" altLang="en-US" dirty="0"/>
          </a:p>
          <a:p>
            <a:endParaRPr lang="zh-CN" altLang="en-US" dirty="0"/>
          </a:p>
          <a:p>
            <a:r>
              <a:rPr lang="zh-CN" altLang="en-US" dirty="0"/>
              <a:t>data2vec 是 Meta AI 提出的一个通用表示学习模型，能够在不同的模态（如语音、图像、文本）上进行自监督学习。</a:t>
            </a:r>
            <a:endParaRPr lang="zh-CN" altLang="en-US" dirty="0"/>
          </a:p>
          <a:p>
            <a:r>
              <a:rPr lang="zh-CN" altLang="en-US" dirty="0"/>
              <a:t>wav2vec 是一种用于语音表示学习的模型，旨在通过从未标注的语音数据中学习高质量的音频特征表示。</a:t>
            </a:r>
            <a:endParaRPr lang="zh-CN" altLang="en-US" dirty="0"/>
          </a:p>
          <a:p>
            <a:endParaRPr lang="zh-CN" altLang="en-US" dirty="0"/>
          </a:p>
          <a:p>
            <a:r>
              <a:rPr lang="zh-CN" altLang="en-US" dirty="0"/>
              <a:t>1) 基于fairseq的预训练模型微调； 2) 基于wenet的表征提取（特征提取器）训练下游ASR模型</a:t>
            </a:r>
            <a:endParaRPr lang="zh-CN" altLang="en-US" dirty="0"/>
          </a:p>
        </p:txBody>
      </p:sp>
      <p:sp>
        <p:nvSpPr>
          <p:cNvPr id="4" name="Slide Number Placeholder 3"/>
          <p:cNvSpPr>
            <a:spLocks noGrp="1"/>
          </p:cNvSpPr>
          <p:nvPr>
            <p:ph type="sldNum" sz="quarter" idx="5"/>
          </p:nvPr>
        </p:nvSpPr>
        <p:spPr/>
        <p:txBody>
          <a:bodyPr/>
          <a:lstStyle/>
          <a:p>
            <a:fld id="{E72DB826-5302-2A44-88FE-139C7A5FBE4E}" type="slidenum">
              <a:rPr lang="en-US" smtClean="0"/>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b="0" i="0" u="none" strike="noStrike" dirty="0">
                <a:solidFill>
                  <a:srgbClr val="2F3238"/>
                </a:solidFill>
                <a:effectLst/>
                <a:latin typeface="Helvetica" pitchFamily="2" charset="0"/>
              </a:rPr>
              <a:t>5.2.1 共享编码器 (Shared Encoder)</a:t>
            </a:r>
            <a:endParaRPr lang="en-US" altLang="zh-CN" b="0" i="0" u="none" strike="noStrike" dirty="0">
              <a:solidFill>
                <a:srgbClr val="2F3238"/>
              </a:solidFill>
              <a:effectLst/>
              <a:latin typeface="Helvetica" pitchFamily="2" charset="0"/>
            </a:endParaRPr>
          </a:p>
          <a:p>
            <a:pPr algn="l"/>
            <a:r>
              <a:rPr lang="en-US" altLang="zh-CN" b="0" i="0" u="none" strike="noStrike" dirty="0">
                <a:solidFill>
                  <a:srgbClr val="2F3238"/>
                </a:solidFill>
                <a:effectLst/>
                <a:latin typeface="Helvetica" pitchFamily="2" charset="0"/>
              </a:rPr>
              <a:t>    - 组成：共享编码器由多个Transformer或Conformer层组成。这些层是现代深度学习语音识别技术中常用的组件，特别适用于处理时间序列数据。</a:t>
            </a:r>
            <a:endParaRPr lang="en-US" altLang="zh-CN" b="0" i="0" u="none" strike="noStrike" dirty="0">
              <a:solidFill>
                <a:srgbClr val="2F3238"/>
              </a:solidFill>
              <a:effectLst/>
              <a:latin typeface="Helvetica" pitchFamily="2" charset="0"/>
            </a:endParaRPr>
          </a:p>
          <a:p>
            <a:pPr algn="l"/>
            <a:r>
              <a:rPr lang="en-US" altLang="zh-CN" b="0" i="0" u="none" strike="noStrike" dirty="0">
                <a:solidFill>
                  <a:srgbClr val="2F3238"/>
                </a:solidFill>
                <a:effectLst/>
                <a:latin typeface="Helvetica" pitchFamily="2" charset="0"/>
              </a:rPr>
              <a:t>    - 功能：编码器处理输入的语音信号，将其转换成中间表示。在设计时考虑了有限的右侧上下文（right contexts），这是为了保持延迟与性能之间的平衡。</a:t>
            </a:r>
            <a:endParaRPr lang="en-US" altLang="zh-CN" b="0" i="0" u="none" strike="noStrike" dirty="0">
              <a:solidFill>
                <a:srgbClr val="2F3238"/>
              </a:solidFill>
              <a:effectLst/>
              <a:latin typeface="Helvetica" pitchFamily="2" charset="0"/>
            </a:endParaRPr>
          </a:p>
          <a:p>
            <a:pPr algn="l"/>
            <a:r>
              <a:rPr lang="en-US" altLang="zh-CN" b="0" i="0" u="none" strike="noStrike" dirty="0">
                <a:solidFill>
                  <a:srgbClr val="2F3238"/>
                </a:solidFill>
                <a:effectLst/>
                <a:latin typeface="Helvetica" pitchFamily="2" charset="0"/>
              </a:rPr>
              <a:t>5.2.2  CTC解码器 (CTC Decoder)</a:t>
            </a:r>
            <a:endParaRPr lang="en-US" altLang="zh-CN" b="0" i="0" u="none" strike="noStrike" dirty="0">
              <a:solidFill>
                <a:srgbClr val="2F3238"/>
              </a:solidFill>
              <a:effectLst/>
              <a:latin typeface="Helvetica" pitchFamily="2" charset="0"/>
            </a:endParaRPr>
          </a:p>
          <a:p>
            <a:pPr algn="l"/>
            <a:r>
              <a:rPr lang="en-US" altLang="zh-CN" b="0" i="0" u="none" strike="noStrike" dirty="0">
                <a:solidFill>
                  <a:srgbClr val="2F3238"/>
                </a:solidFill>
                <a:effectLst/>
                <a:latin typeface="Helvetica" pitchFamily="2" charset="0"/>
              </a:rPr>
              <a:t>    - 组成：CTC解码器主要由一个线性层组成。</a:t>
            </a:r>
            <a:endParaRPr lang="en-US" altLang="zh-CN" b="0" i="0" u="none" strike="noStrike" dirty="0">
              <a:solidFill>
                <a:srgbClr val="2F3238"/>
              </a:solidFill>
              <a:effectLst/>
              <a:latin typeface="Helvetica" pitchFamily="2" charset="0"/>
            </a:endParaRPr>
          </a:p>
          <a:p>
            <a:pPr algn="l"/>
            <a:r>
              <a:rPr lang="en-US" altLang="zh-CN" b="0" i="0" u="none" strike="noStrike" dirty="0">
                <a:solidFill>
                  <a:srgbClr val="2F3238"/>
                </a:solidFill>
                <a:effectLst/>
                <a:latin typeface="Helvetica" pitchFamily="2" charset="0"/>
              </a:rPr>
              <a:t>    - 功能：通过时间顺序对齐，将输入特征序列直接映射到输出序列。CTC解码器不要求输入和输出的长度一一对应，适合处理语音识别中的不对齐问题。这个线性层将共享编码器的输出转换为CTC激活。在解码过程的第一阶段，CTC解码器以流式模式运行，快速提供初步的识别结果，这对于实时应用非常关键。</a:t>
            </a:r>
            <a:endParaRPr lang="en-US" altLang="zh-CN" b="0" i="0" u="none" strike="noStrike" dirty="0">
              <a:solidFill>
                <a:srgbClr val="2F3238"/>
              </a:solidFill>
              <a:effectLst/>
              <a:latin typeface="Helvetica" pitchFamily="2" charset="0"/>
            </a:endParaRPr>
          </a:p>
          <a:p>
            <a:pPr algn="l"/>
            <a:r>
              <a:rPr lang="en-US" altLang="zh-CN" b="0" i="0" u="none" strike="noStrike" dirty="0">
                <a:solidFill>
                  <a:srgbClr val="2F3238"/>
                </a:solidFill>
                <a:effectLst/>
                <a:latin typeface="Helvetica" pitchFamily="2" charset="0"/>
              </a:rPr>
              <a:t>5.2.3 注意力解码器 (Attention Decoder)</a:t>
            </a:r>
            <a:endParaRPr lang="en-US" altLang="zh-CN" b="0" i="0" u="none" strike="noStrike" dirty="0">
              <a:solidFill>
                <a:srgbClr val="2F3238"/>
              </a:solidFill>
              <a:effectLst/>
              <a:latin typeface="Helvetica" pitchFamily="2" charset="0"/>
            </a:endParaRPr>
          </a:p>
          <a:p>
            <a:pPr algn="l"/>
            <a:r>
              <a:rPr lang="en-US" altLang="zh-CN" b="0" i="0" u="none" strike="noStrike" dirty="0">
                <a:solidFill>
                  <a:srgbClr val="2F3238"/>
                </a:solidFill>
                <a:effectLst/>
                <a:latin typeface="Helvetica" pitchFamily="2" charset="0"/>
              </a:rPr>
              <a:t>    - 组成：由多个Transformer解码器层构成。</a:t>
            </a:r>
            <a:endParaRPr lang="en-US" altLang="zh-CN" b="0" i="0" u="none" strike="noStrike" dirty="0">
              <a:solidFill>
                <a:srgbClr val="2F3238"/>
              </a:solidFill>
              <a:effectLst/>
              <a:latin typeface="Helvetica" pitchFamily="2" charset="0"/>
            </a:endParaRPr>
          </a:p>
          <a:p>
            <a:pPr algn="l"/>
            <a:r>
              <a:rPr lang="en-US" altLang="zh-CN" b="0" i="0" u="none" strike="noStrike" dirty="0">
                <a:solidFill>
                  <a:srgbClr val="2F3238"/>
                </a:solidFill>
                <a:effectLst/>
                <a:latin typeface="Helvetica" pitchFamily="2" charset="0"/>
              </a:rPr>
              <a:t>    - 功能：在解码过程的第二阶段使用，通过对先前阶段的输出进行更深层次的处理，来提供更精确的结果。这一阶段不以流式进行，允许模型使用更全面的上下文信息来优化输出。</a:t>
            </a:r>
            <a:endParaRPr lang="en-US" altLang="zh-CN" b="0" i="0" u="none" strike="noStrike" dirty="0">
              <a:solidFill>
                <a:srgbClr val="2F3238"/>
              </a:solidFill>
              <a:effectLst/>
              <a:latin typeface="Helvetica" pitchFamily="2" charset="0"/>
            </a:endParaRPr>
          </a:p>
          <a:p>
            <a:pPr algn="l"/>
            <a:r>
              <a:rPr lang="en-US" altLang="zh-CN" b="0" i="0" u="none" strike="noStrike" dirty="0">
                <a:solidFill>
                  <a:srgbClr val="2F3238"/>
                </a:solidFill>
                <a:effectLst/>
                <a:latin typeface="Helvetica" pitchFamily="2" charset="0"/>
              </a:rPr>
              <a:t>5.2.4 解码过程</a:t>
            </a:r>
            <a:endParaRPr lang="en-US" altLang="zh-CN" b="0" i="0" u="none" strike="noStrike" dirty="0">
              <a:solidFill>
                <a:srgbClr val="2F3238"/>
              </a:solidFill>
              <a:effectLst/>
              <a:latin typeface="Helvetica" pitchFamily="2" charset="0"/>
            </a:endParaRPr>
          </a:p>
          <a:p>
            <a:pPr algn="l"/>
            <a:r>
              <a:rPr lang="en-US" altLang="zh-CN" b="0" i="0" u="none" strike="noStrike" dirty="0">
                <a:solidFill>
                  <a:srgbClr val="2F3238"/>
                </a:solidFill>
                <a:effectLst/>
                <a:latin typeface="Helvetica" pitchFamily="2" charset="0"/>
              </a:rPr>
              <a:t>    - 双通道解码：U2模型的一个关键特性是其双通道解码策略。在第一通道中，模型使用CTC解码器快速生成一个粗略的译文。然后，在第二通道中，注意力解码器对这一初步译文进行校正和细化，利用更复杂的上下文关系来提高识别准确率</a:t>
            </a:r>
            <a:endParaRPr lang="en-US" altLang="zh-CN" b="0" i="0" u="none" strike="noStrike" dirty="0">
              <a:solidFill>
                <a:srgbClr val="2F3238"/>
              </a:solidFill>
              <a:effectLst/>
              <a:latin typeface="Helvetica" pitchFamily="2" charset="0"/>
            </a:endParaRPr>
          </a:p>
        </p:txBody>
      </p:sp>
      <p:sp>
        <p:nvSpPr>
          <p:cNvPr id="4" name="Slide Number Placeholder 3"/>
          <p:cNvSpPr>
            <a:spLocks noGrp="1"/>
          </p:cNvSpPr>
          <p:nvPr>
            <p:ph type="sldNum" sz="quarter" idx="5"/>
          </p:nvPr>
        </p:nvSpPr>
        <p:spPr/>
        <p:txBody>
          <a:bodyPr/>
          <a:lstStyle/>
          <a:p>
            <a:fld id="{E72DB826-5302-2A44-88FE-139C7A5FBE4E}" type="slidenum">
              <a:rPr lang="en-US" smtClean="0"/>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b="0" i="0" u="none" strike="noStrike" dirty="0">
                <a:solidFill>
                  <a:srgbClr val="2F3238"/>
                </a:solidFill>
                <a:effectLst/>
                <a:latin typeface="Helvetica" pitchFamily="2" charset="0"/>
              </a:rPr>
              <a:t>1. 输入阶段原始音频信号：模型从未处理的音频信号开始，这通常是一个连续的波形数据。它是模型的初始输入，包含所有的语音信息。</a:t>
            </a:r>
            <a:endParaRPr lang="en-US" altLang="zh-CN" b="0" i="0" u="none" strike="noStrike" dirty="0">
              <a:solidFill>
                <a:srgbClr val="2F3238"/>
              </a:solidFill>
              <a:effectLst/>
              <a:latin typeface="Helvetica" pitchFamily="2" charset="0"/>
            </a:endParaRPr>
          </a:p>
          <a:p>
            <a:pPr algn="l"/>
            <a:r>
              <a:rPr lang="en-US" altLang="zh-CN" b="0" i="0" u="none" strike="noStrike" dirty="0">
                <a:solidFill>
                  <a:srgbClr val="2F3238"/>
                </a:solidFill>
                <a:effectLst/>
                <a:latin typeface="Helvetica" pitchFamily="2" charset="0"/>
              </a:rPr>
              <a:t>2. </a:t>
            </a:r>
            <a:r>
              <a:rPr lang="zh-CN" altLang="en-US" b="0" i="0" u="none" strike="noStrike" dirty="0">
                <a:solidFill>
                  <a:srgbClr val="2F3238"/>
                </a:solidFill>
                <a:effectLst/>
                <a:latin typeface="Helvetica" pitchFamily="2" charset="0"/>
              </a:rPr>
              <a:t>首先进行</a:t>
            </a:r>
            <a:r>
              <a:rPr lang="en-US" altLang="zh-CN" b="0" i="0" u="none" strike="noStrike" dirty="0">
                <a:solidFill>
                  <a:srgbClr val="2F3238"/>
                </a:solidFill>
                <a:effectLst/>
                <a:latin typeface="Helvetica" pitchFamily="2" charset="0"/>
              </a:rPr>
              <a:t>特征提取</a:t>
            </a:r>
            <a:r>
              <a:rPr lang="zh-CN" altLang="en-US" b="0" i="0" u="none" strike="noStrike" dirty="0">
                <a:solidFill>
                  <a:srgbClr val="2F3238"/>
                </a:solidFill>
                <a:effectLst/>
                <a:latin typeface="Helvetica" pitchFamily="2" charset="0"/>
              </a:rPr>
              <a:t>，使用一个</a:t>
            </a:r>
            <a:r>
              <a:rPr lang="en-US" altLang="zh-CN" b="0" i="0" u="none" strike="noStrike" dirty="0">
                <a:solidFill>
                  <a:srgbClr val="2F3238"/>
                </a:solidFill>
                <a:effectLst/>
                <a:latin typeface="Helvetica" pitchFamily="2" charset="0"/>
              </a:rPr>
              <a:t>卷积神经网络（CNN）</a:t>
            </a:r>
            <a:r>
              <a:rPr lang="zh-CN" altLang="en-US" b="0" i="0" u="none" strike="noStrike" dirty="0">
                <a:solidFill>
                  <a:srgbClr val="2F3238"/>
                </a:solidFill>
                <a:effectLst/>
                <a:latin typeface="Helvetica" pitchFamily="2" charset="0"/>
              </a:rPr>
              <a:t>，</a:t>
            </a:r>
            <a:r>
              <a:rPr lang="en-US" altLang="zh-CN" b="0" i="0" u="none" strike="noStrike" dirty="0">
                <a:solidFill>
                  <a:srgbClr val="2F3238"/>
                </a:solidFill>
                <a:effectLst/>
                <a:latin typeface="Helvetica" pitchFamily="2" charset="0"/>
              </a:rPr>
              <a:t>用来提取音频的低级别特征。</a:t>
            </a:r>
            <a:r>
              <a:rPr lang="zh-CN" altLang="en-US" b="0" i="0" u="none" strike="noStrike" dirty="0">
                <a:solidFill>
                  <a:srgbClr val="2F3238"/>
                </a:solidFill>
                <a:effectLst/>
                <a:latin typeface="Helvetica" pitchFamily="2" charset="0"/>
              </a:rPr>
              <a:t>也就这个</a:t>
            </a:r>
            <a:r>
              <a:rPr lang="en-US" altLang="zh-CN" b="0" i="0" u="none" strike="noStrike" dirty="0">
                <a:solidFill>
                  <a:srgbClr val="2F3238"/>
                </a:solidFill>
                <a:effectLst/>
                <a:latin typeface="Helvetica" pitchFamily="2" charset="0"/>
              </a:rPr>
              <a:t>z</a:t>
            </a:r>
            <a:r>
              <a:rPr lang="zh-CN" altLang="en-US" b="0" i="0" u="none" strike="noStrike" dirty="0">
                <a:solidFill>
                  <a:srgbClr val="2F3238"/>
                </a:solidFill>
                <a:effectLst/>
                <a:latin typeface="Helvetica" pitchFamily="2" charset="0"/>
              </a:rPr>
              <a:t>潜在语音</a:t>
            </a:r>
            <a:r>
              <a:rPr lang="zh-CN" altLang="en-US" b="0" i="0" u="none" strike="noStrike" dirty="0">
                <a:solidFill>
                  <a:srgbClr val="2F3238"/>
                </a:solidFill>
                <a:effectLst/>
                <a:latin typeface="Helvetica" pitchFamily="2" charset="0"/>
              </a:rPr>
              <a:t>表示，</a:t>
            </a:r>
            <a:r>
              <a:rPr lang="en-US" altLang="zh-CN" b="0" i="0" u="none" strike="noStrike" dirty="0">
                <a:solidFill>
                  <a:srgbClr val="2F3238"/>
                </a:solidFill>
                <a:effectLst/>
                <a:latin typeface="Helvetica" pitchFamily="2" charset="0"/>
              </a:rPr>
              <a:t>它们包含了音频的局部信息，如频率、音调等特征。这些特征是较为底层的、时间步长的表示。</a:t>
            </a:r>
            <a:endParaRPr lang="en-US" altLang="zh-CN" b="0" i="0" u="none" strike="noStrike" dirty="0">
              <a:solidFill>
                <a:srgbClr val="2F3238"/>
              </a:solidFill>
              <a:effectLst/>
              <a:latin typeface="Helvetica" pitchFamily="2" charset="0"/>
            </a:endParaRPr>
          </a:p>
          <a:p>
            <a:pPr algn="l"/>
            <a:r>
              <a:rPr lang="en-US" altLang="zh-CN" b="0" i="0" u="none" strike="noStrike" dirty="0">
                <a:solidFill>
                  <a:srgbClr val="2F3238"/>
                </a:solidFill>
                <a:effectLst/>
                <a:latin typeface="Helvetica" pitchFamily="2" charset="0"/>
              </a:rPr>
              <a:t>3. </a:t>
            </a:r>
            <a:r>
              <a:rPr lang="zh-CN" altLang="en-US" b="0" i="0" u="none" strike="noStrike" dirty="0">
                <a:solidFill>
                  <a:srgbClr val="2F3238"/>
                </a:solidFill>
                <a:effectLst/>
                <a:latin typeface="Helvetica" pitchFamily="2" charset="0"/>
              </a:rPr>
              <a:t>其次</a:t>
            </a:r>
            <a:r>
              <a:rPr lang="zh-CN" altLang="en-US" dirty="0">
                <a:solidFill>
                  <a:srgbClr val="2F3238"/>
                </a:solidFill>
                <a:effectLst/>
                <a:latin typeface="Helvetica" pitchFamily="2" charset="0"/>
                <a:sym typeface="+mn-ea"/>
              </a:rPr>
              <a:t>，</a:t>
            </a:r>
            <a:r>
              <a:rPr lang="en-US" altLang="zh-CN" dirty="0">
                <a:solidFill>
                  <a:srgbClr val="2F3238"/>
                </a:solidFill>
                <a:effectLst/>
                <a:latin typeface="Helvetica" pitchFamily="2" charset="0"/>
                <a:sym typeface="+mn-ea"/>
              </a:rPr>
              <a:t>模型会对部分潜在语音表示进行量化</a:t>
            </a:r>
            <a:r>
              <a:rPr lang="zh-CN" altLang="en-US" b="0" i="0" u="none" strike="noStrike" dirty="0">
                <a:solidFill>
                  <a:srgbClr val="2F3238"/>
                </a:solidFill>
                <a:effectLst/>
                <a:latin typeface="Helvetica" pitchFamily="2" charset="0"/>
              </a:rPr>
              <a:t>，这是一个</a:t>
            </a:r>
            <a:r>
              <a:rPr lang="en-US" altLang="zh-CN" b="0" i="0" u="none" strike="noStrike" dirty="0">
                <a:solidFill>
                  <a:srgbClr val="2F3238"/>
                </a:solidFill>
                <a:effectLst/>
                <a:latin typeface="Helvetica" pitchFamily="2" charset="0"/>
              </a:rPr>
              <a:t>从连续到离散的转换。量化的目的是将连续的语音表示转换成离散的符号或代码，使模型能够在离散空间中进行对比学习。</a:t>
            </a:r>
            <a:endParaRPr lang="en-US" altLang="zh-CN" b="0" i="0" u="none" strike="noStrike" dirty="0">
              <a:solidFill>
                <a:srgbClr val="2F3238"/>
              </a:solidFill>
              <a:effectLst/>
              <a:latin typeface="Helvetica" pitchFamily="2" charset="0"/>
            </a:endParaRPr>
          </a:p>
          <a:p>
            <a:pPr algn="l"/>
            <a:r>
              <a:rPr lang="en-US" altLang="zh-CN" b="0" i="0" u="none" strike="noStrike" dirty="0">
                <a:solidFill>
                  <a:srgbClr val="2F3238"/>
                </a:solidFill>
                <a:effectLst/>
                <a:latin typeface="Helvetica" pitchFamily="2" charset="0"/>
              </a:rPr>
              <a:t>4. 潜在语音表示和量化表示被送入一个 Transformer 模型。用于处理序列数据，并能够捕捉序列中的长距离依赖关系。在输入中，部分位置会被掩码掉（masked），模型需要根据其他上下文信息来预测这些掩码位置的内容。</a:t>
            </a:r>
            <a:endParaRPr lang="en-US" altLang="zh-CN" b="0" i="0" u="none" strike="noStrike" dirty="0">
              <a:solidFill>
                <a:srgbClr val="2F3238"/>
              </a:solidFill>
              <a:effectLst/>
              <a:latin typeface="Helvetica" pitchFamily="2" charset="0"/>
            </a:endParaRPr>
          </a:p>
          <a:p>
            <a:pPr algn="l"/>
            <a:r>
              <a:rPr lang="en-US" altLang="zh-CN" b="0" i="0" u="none" strike="noStrike" dirty="0">
                <a:solidFill>
                  <a:srgbClr val="2F3238"/>
                </a:solidFill>
                <a:effectLst/>
                <a:latin typeface="Helvetica" pitchFamily="2" charset="0"/>
              </a:rPr>
              <a:t>输出基于整个序列全局信息生成的高级别特征。这些表示包含了更多上下文信息，能够更好地捕捉语音的全局结构。</a:t>
            </a:r>
            <a:endParaRPr lang="en-US" altLang="zh-CN" b="0" i="0" u="none" strike="noStrike" dirty="0">
              <a:solidFill>
                <a:srgbClr val="2F3238"/>
              </a:solidFill>
              <a:effectLst/>
              <a:latin typeface="Helvetica" pitchFamily="2" charset="0"/>
            </a:endParaRPr>
          </a:p>
          <a:p>
            <a:pPr algn="l"/>
            <a:r>
              <a:rPr lang="en-US" altLang="zh-CN" b="0" i="0" u="none" strike="noStrike" dirty="0">
                <a:solidFill>
                  <a:srgbClr val="2F3238"/>
                </a:solidFill>
                <a:effectLst/>
                <a:latin typeface="Helvetica" pitchFamily="2" charset="0"/>
              </a:rPr>
              <a:t>5. 对比学习：Contrastive Loss</a:t>
            </a:r>
            <a:endParaRPr lang="en-US" altLang="zh-CN" b="0" i="0" u="none" strike="noStrike" dirty="0">
              <a:solidFill>
                <a:srgbClr val="2F3238"/>
              </a:solidFill>
              <a:effectLst/>
              <a:latin typeface="Helvetica" pitchFamily="2" charset="0"/>
            </a:endParaRPr>
          </a:p>
          <a:p>
            <a:pPr algn="l"/>
            <a:r>
              <a:rPr lang="en-US" altLang="zh-CN" b="0" i="0" u="none" strike="noStrike" dirty="0">
                <a:solidFill>
                  <a:srgbClr val="2F3238"/>
                </a:solidFill>
                <a:effectLst/>
                <a:latin typeface="Helvetica" pitchFamily="2" charset="0"/>
              </a:rPr>
              <a:t>目标表示与对比学习：上下文表示和量化表示之间的关系通过对比损失来学习。对比损失的目的是让正确的上下文表示和量化表示在潜在空间中更接近，而与不正确的表示更远。</a:t>
            </a:r>
            <a:endParaRPr lang="en-US" altLang="zh-CN" b="0" i="0" u="none" strike="noStrike" dirty="0">
              <a:solidFill>
                <a:srgbClr val="2F3238"/>
              </a:solidFill>
              <a:effectLst/>
              <a:latin typeface="Helvetica" pitchFamily="2" charset="0"/>
            </a:endParaRPr>
          </a:p>
          <a:p>
            <a:pPr algn="l"/>
            <a:r>
              <a:rPr lang="en-US" altLang="zh-CN" b="0" i="0" u="none" strike="noStrike" dirty="0">
                <a:solidFill>
                  <a:srgbClr val="2F3238"/>
                </a:solidFill>
                <a:effectLst/>
                <a:latin typeface="Helvetica" pitchFamily="2" charset="0"/>
              </a:rPr>
              <a:t>损失优化：通过不断优化对比损失，模型学会如何生成更有区分度的语音表示，从而能够在后续任务（如语音识别）中表现得更好。</a:t>
            </a:r>
            <a:endParaRPr lang="en-US" altLang="zh-CN" b="0" i="0" u="none" strike="noStrike" dirty="0">
              <a:solidFill>
                <a:srgbClr val="2F3238"/>
              </a:solidFill>
              <a:effectLst/>
              <a:latin typeface="Helvetica" pitchFamily="2" charset="0"/>
            </a:endParaRPr>
          </a:p>
          <a:p>
            <a:pPr algn="l"/>
            <a:endParaRPr lang="en-US" altLang="zh-CN" b="0" i="0" u="none" strike="noStrike" dirty="0">
              <a:solidFill>
                <a:srgbClr val="2F3238"/>
              </a:solidFill>
              <a:effectLst/>
              <a:latin typeface="Helvetica" pitchFamily="2" charset="0"/>
            </a:endParaRPr>
          </a:p>
        </p:txBody>
      </p:sp>
      <p:sp>
        <p:nvSpPr>
          <p:cNvPr id="4" name="Slide Number Placeholder 3"/>
          <p:cNvSpPr>
            <a:spLocks noGrp="1"/>
          </p:cNvSpPr>
          <p:nvPr>
            <p:ph type="sldNum" sz="quarter" idx="5"/>
          </p:nvPr>
        </p:nvSpPr>
        <p:spPr/>
        <p:txBody>
          <a:bodyPr/>
          <a:lstStyle/>
          <a:p>
            <a:fld id="{E72DB826-5302-2A44-88FE-139C7A5FBE4E}" type="slidenum">
              <a:rPr lang="en-US" smtClean="0"/>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dirty="0"/>
              <a:t>鉴于之前的讨论，那我的实验同样分成两个阶段，第一个阶段是自监督训练采用的是</a:t>
            </a:r>
            <a:r>
              <a:rPr lang="en-US" altLang="zh-CN" dirty="0"/>
              <a:t>TeleSpeech </a:t>
            </a:r>
            <a:r>
              <a:rPr lang="zh-CN" altLang="en-US" dirty="0"/>
              <a:t>利用</a:t>
            </a:r>
            <a:r>
              <a:rPr lang="en-US" altLang="zh-CN" dirty="0"/>
              <a:t>KeSpeech-30Wh</a:t>
            </a:r>
            <a:r>
              <a:rPr lang="zh-CN" altLang="en-US" dirty="0"/>
              <a:t>数据集训练出来的</a:t>
            </a:r>
            <a:r>
              <a:rPr lang="en-US" altLang="zh-CN" dirty="0"/>
              <a:t>pretrain-largeModel0.3</a:t>
            </a:r>
            <a:r>
              <a:rPr lang="en-US" altLang="zh-CN" dirty="0"/>
              <a:t>B</a:t>
            </a:r>
            <a:endParaRPr lang="en-US" altLang="zh-CN" dirty="0"/>
          </a:p>
          <a:p>
            <a:pPr algn="l"/>
            <a:r>
              <a:rPr lang="zh-CN" altLang="en-US" dirty="0"/>
              <a:t>第二阶段我才取基于有监督训练，那么数据集的构建我基于，</a:t>
            </a:r>
            <a:r>
              <a:rPr lang="en-US" altLang="zh-CN" dirty="0"/>
              <a:t>paddlepaddle speech</a:t>
            </a:r>
            <a:r>
              <a:rPr lang="zh-CN" altLang="en-US" dirty="0"/>
              <a:t>上有人利用这个，两个广东话的数据集，训练出来的粤语合成器来进行训练，可以根据文本，生成粤语内容，再利用</a:t>
            </a:r>
            <a:r>
              <a:rPr lang="en-US" altLang="zh-CN" dirty="0"/>
              <a:t>kaldi</a:t>
            </a:r>
            <a:r>
              <a:rPr lang="zh-CN" altLang="en-US" dirty="0"/>
              <a:t>提取特征，进行</a:t>
            </a:r>
            <a:r>
              <a:rPr lang="zh-CN" altLang="en-US" dirty="0"/>
              <a:t>重训</a:t>
            </a:r>
            <a:endParaRPr lang="zh-CN" altLang="en-US" dirty="0"/>
          </a:p>
        </p:txBody>
      </p:sp>
      <p:sp>
        <p:nvSpPr>
          <p:cNvPr id="4" name="Slide Number Placeholder 3"/>
          <p:cNvSpPr>
            <a:spLocks noGrp="1"/>
          </p:cNvSpPr>
          <p:nvPr>
            <p:ph type="sldNum" sz="quarter" idx="5"/>
          </p:nvPr>
        </p:nvSpPr>
        <p:spPr/>
        <p:txBody>
          <a:bodyPr/>
          <a:lstStyle/>
          <a:p>
            <a:fld id="{E72DB826-5302-2A44-88FE-139C7A5FBE4E}" type="slidenum">
              <a:rPr lang="en-US" smtClean="0"/>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dirty="0"/>
          </a:p>
        </p:txBody>
      </p:sp>
      <p:sp>
        <p:nvSpPr>
          <p:cNvPr id="4" name="Slide Number Placeholder 3"/>
          <p:cNvSpPr>
            <a:spLocks noGrp="1"/>
          </p:cNvSpPr>
          <p:nvPr>
            <p:ph type="sldNum" sz="quarter" idx="5"/>
          </p:nvPr>
        </p:nvSpPr>
        <p:spPr/>
        <p:txBody>
          <a:bodyPr/>
          <a:lstStyle/>
          <a:p>
            <a:fld id="{E72DB826-5302-2A44-88FE-139C7A5FBE4E}" type="slidenum">
              <a:rPr lang="en-US" smtClean="0"/>
            </a:fld>
            <a:endParaRPr lang="en-US"/>
          </a:p>
        </p:txBody>
      </p:sp>
      <p:sp>
        <p:nvSpPr>
          <p:cNvPr id="5" name="Footer Placeholder 4"/>
          <p:cNvSpPr>
            <a:spLocks noGrp="1"/>
          </p:cNvSpPr>
          <p:nvPr>
            <p:ph type="ftr" sz="quarter" idx="4"/>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EC92638-2DEA-9A4B-9B23-4F9901D05DD8}"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0C375-F6C2-C946-8BAE-E056D15363F5}"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1209C30-C0E6-3C49-B280-32C7289C1B08}"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0C375-F6C2-C946-8BAE-E056D15363F5}"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F265C12-2092-1A44-8A55-B6254A236D4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0C375-F6C2-C946-8BAE-E056D15363F5}"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72785E4-8B1E-E449-A994-8A9F96EA5D5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0C375-F6C2-C946-8BAE-E056D15363F5}"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351FBA2-89BC-6C4E-AE2E-9C17A6849242}"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0C375-F6C2-C946-8BAE-E056D15363F5}"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F4753B9-E237-C742-9EBA-05DAA98B93AA}"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0C375-F6C2-C946-8BAE-E056D15363F5}"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C116EB1-D241-7B4C-B74F-7375C63C8A39}"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40C375-F6C2-C946-8BAE-E056D15363F5}"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B37F837-8A0D-1141-B55E-41E7227F7C80}"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40C375-F6C2-C946-8BAE-E056D15363F5}"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443C0F-027C-3C4B-A974-0BB9FA334530}"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40C375-F6C2-C946-8BAE-E056D15363F5}"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8D2346A-9272-5043-92CC-661D8D592D50}"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0C375-F6C2-C946-8BAE-E056D15363F5}"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0863F42-7B63-D64B-894E-C2D0B3D32A73}"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0C375-F6C2-C946-8BAE-E056D15363F5}"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2A6892-7E83-7048-A6D9-3AE77877847A}"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40C375-F6C2-C946-8BAE-E056D15363F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5952" y="1115878"/>
            <a:ext cx="9800095" cy="1449182"/>
          </a:xfrm>
        </p:spPr>
        <p:txBody>
          <a:bodyPr>
            <a:normAutofit/>
          </a:bodyPr>
          <a:lstStyle/>
          <a:p>
            <a:r>
              <a:rPr lang="zh-CN" altLang="en-US" sz="3200" b="1" spc="-45" dirty="0"/>
              <a:t>语音大模型在方言数据集上</a:t>
            </a:r>
            <a:r>
              <a:rPr lang="zh-CN" altLang="en-US" sz="3200" b="1" spc="-45" dirty="0"/>
              <a:t>的测评及优化</a:t>
            </a:r>
            <a:r>
              <a:rPr lang="zh-CN" altLang="en-US" sz="3200" b="1" spc="-45" dirty="0"/>
              <a:t>方向</a:t>
            </a:r>
            <a:endParaRPr lang="zh-CN" altLang="en-US" sz="3200" b="1" spc="-45" dirty="0"/>
          </a:p>
        </p:txBody>
      </p:sp>
      <p:sp>
        <p:nvSpPr>
          <p:cNvPr id="3" name="Subtitle 2"/>
          <p:cNvSpPr>
            <a:spLocks noGrp="1"/>
          </p:cNvSpPr>
          <p:nvPr>
            <p:ph type="subTitle" idx="1"/>
          </p:nvPr>
        </p:nvSpPr>
        <p:spPr>
          <a:xfrm>
            <a:off x="1524000" y="4095166"/>
            <a:ext cx="9144000" cy="1201453"/>
          </a:xfrm>
        </p:spPr>
        <p:txBody>
          <a:bodyPr>
            <a:noAutofit/>
          </a:bodyPr>
          <a:lstStyle/>
          <a:p>
            <a:r>
              <a:rPr lang="en-US" dirty="0"/>
              <a:t>Gao</a:t>
            </a:r>
            <a:r>
              <a:rPr lang="zh-CN" altLang="en-US" dirty="0"/>
              <a:t> </a:t>
            </a:r>
            <a:r>
              <a:rPr lang="en-US" altLang="zh-CN" dirty="0" err="1"/>
              <a:t>Zigeng</a:t>
            </a:r>
            <a:endParaRPr lang="en-US" altLang="zh-CN" dirty="0"/>
          </a:p>
          <a:p>
            <a:endParaRPr lang="en-US" altLang="zh-CN" dirty="0"/>
          </a:p>
          <a:p>
            <a:r>
              <a:rPr lang="en-US" altLang="zh-CN" dirty="0"/>
              <a:t>2024.8.8</a:t>
            </a:r>
            <a:endParaRPr lang="en-US" altLang="zh-CN" dirty="0"/>
          </a:p>
          <a:p>
            <a:endParaRPr lang="en-US" dirty="0"/>
          </a:p>
        </p:txBody>
      </p:sp>
      <p:sp>
        <p:nvSpPr>
          <p:cNvPr id="4" name="Slide Number Placeholder 3"/>
          <p:cNvSpPr>
            <a:spLocks noGrp="1"/>
          </p:cNvSpPr>
          <p:nvPr>
            <p:ph type="sldNum" sz="quarter" idx="12"/>
          </p:nvPr>
        </p:nvSpPr>
        <p:spPr/>
        <p:txBody>
          <a:bodyPr/>
          <a:lstStyle/>
          <a:p>
            <a:fld id="{0140C375-F6C2-C946-8BAE-E056D15363F5}" type="slidenum">
              <a:rPr lang="en-US" smtClean="0"/>
            </a:fld>
            <a:r>
              <a:rPr lang="en-US" altLang="zh-CN" dirty="0"/>
              <a:t> / 10</a:t>
            </a:r>
            <a:endParaRPr lang="en-US" dirty="0"/>
          </a:p>
        </p:txBody>
      </p:sp>
      <p:sp>
        <p:nvSpPr>
          <p:cNvPr id="5" name="文本框 4"/>
          <p:cNvSpPr txBox="1"/>
          <p:nvPr/>
        </p:nvSpPr>
        <p:spPr>
          <a:xfrm>
            <a:off x="3542665" y="948055"/>
            <a:ext cx="4064000" cy="368300"/>
          </a:xfrm>
          <a:prstGeom prst="rect">
            <a:avLst/>
          </a:prstGeom>
          <a:noFill/>
        </p:spPr>
        <p:txBody>
          <a:bodyPr wrap="square" rtlCol="0">
            <a:spAutoFit/>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2913" y="199163"/>
            <a:ext cx="9463177" cy="583565"/>
          </a:xfrm>
          <a:prstGeom prst="rect">
            <a:avLst/>
          </a:prstGeom>
          <a:noFill/>
        </p:spPr>
        <p:txBody>
          <a:bodyPr wrap="square" rtlCol="0">
            <a:spAutoFit/>
          </a:bodyPr>
          <a:lstStyle/>
          <a:p>
            <a:r>
              <a:rPr lang="en-US" sz="3200" b="1" dirty="0">
                <a:sym typeface="+mn-ea"/>
              </a:rPr>
              <a:t>Discussion</a:t>
            </a:r>
            <a:endParaRPr lang="en-US" sz="3200" b="1" dirty="0"/>
          </a:p>
        </p:txBody>
      </p:sp>
      <p:sp>
        <p:nvSpPr>
          <p:cNvPr id="10" name="Slide Number Placeholder 9"/>
          <p:cNvSpPr>
            <a:spLocks noGrp="1"/>
          </p:cNvSpPr>
          <p:nvPr>
            <p:ph type="sldNum" sz="quarter" idx="12"/>
          </p:nvPr>
        </p:nvSpPr>
        <p:spPr/>
        <p:txBody>
          <a:bodyPr/>
          <a:lstStyle/>
          <a:p>
            <a:fld id="{0140C375-F6C2-C946-8BAE-E056D15363F5}" type="slidenum">
              <a:rPr lang="en-US" smtClean="0"/>
            </a:fld>
            <a:r>
              <a:rPr lang="en-US" altLang="zh-CN" dirty="0"/>
              <a:t> / 10</a:t>
            </a:r>
            <a:endParaRPr lang="en-US" dirty="0"/>
          </a:p>
        </p:txBody>
      </p:sp>
      <p:pic>
        <p:nvPicPr>
          <p:cNvPr id="4" name="图片 3"/>
          <p:cNvPicPr>
            <a:picLocks noChangeAspect="1"/>
          </p:cNvPicPr>
          <p:nvPr>
            <p:custDataLst>
              <p:tags r:id="rId1"/>
            </p:custDataLst>
          </p:nvPr>
        </p:nvPicPr>
        <p:blipFill>
          <a:blip r:embed="rId2"/>
          <a:stretch>
            <a:fillRect/>
          </a:stretch>
        </p:blipFill>
        <p:spPr>
          <a:xfrm>
            <a:off x="1745615" y="759460"/>
            <a:ext cx="8532495" cy="58661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2914" y="199163"/>
            <a:ext cx="7578232" cy="583565"/>
          </a:xfrm>
          <a:prstGeom prst="rect">
            <a:avLst/>
          </a:prstGeom>
          <a:noFill/>
        </p:spPr>
        <p:txBody>
          <a:bodyPr wrap="square" rtlCol="0">
            <a:spAutoFit/>
          </a:bodyPr>
          <a:lstStyle/>
          <a:p>
            <a:r>
              <a:rPr lang="en-US" sz="3200" b="1" dirty="0"/>
              <a:t>Overview of Qwen2-Audio</a:t>
            </a:r>
            <a:endParaRPr lang="en-US" sz="3200" b="1" dirty="0"/>
          </a:p>
        </p:txBody>
      </p:sp>
      <p:sp>
        <p:nvSpPr>
          <p:cNvPr id="4" name="Slide Number Placeholder 3"/>
          <p:cNvSpPr>
            <a:spLocks noGrp="1"/>
          </p:cNvSpPr>
          <p:nvPr>
            <p:ph type="sldNum" sz="quarter" idx="12"/>
          </p:nvPr>
        </p:nvSpPr>
        <p:spPr/>
        <p:txBody>
          <a:bodyPr/>
          <a:lstStyle/>
          <a:p>
            <a:fld id="{0140C375-F6C2-C946-8BAE-E056D15363F5}" type="slidenum">
              <a:rPr lang="en-US" smtClean="0"/>
            </a:fld>
            <a:r>
              <a:rPr lang="en-US" altLang="zh-CN" dirty="0"/>
              <a:t> / 10</a:t>
            </a:r>
            <a:endParaRPr lang="en-US" dirty="0"/>
          </a:p>
        </p:txBody>
      </p:sp>
      <p:sp>
        <p:nvSpPr>
          <p:cNvPr id="2" name="文本框 1"/>
          <p:cNvSpPr txBox="1"/>
          <p:nvPr/>
        </p:nvSpPr>
        <p:spPr>
          <a:xfrm>
            <a:off x="5845175" y="107950"/>
            <a:ext cx="5613400" cy="767080"/>
          </a:xfrm>
          <a:prstGeom prst="rect">
            <a:avLst/>
          </a:prstGeom>
          <a:noFill/>
        </p:spPr>
        <p:txBody>
          <a:bodyPr wrap="square" rtlCol="0">
            <a:noAutofit/>
          </a:bodyPr>
          <a:p>
            <a:pPr indent="457200"/>
            <a:r>
              <a:rPr sz="1200">
                <a:latin typeface="华文宋体" panose="02010600040101010101" charset="-122"/>
                <a:ea typeface="华文宋体" panose="02010600040101010101" charset="-122"/>
                <a:cs typeface="华文宋体" panose="02010600040101010101" charset="-122"/>
                <a:sym typeface="+mn-ea"/>
              </a:rPr>
              <a:t>Demo：https://modelscope.cn/studios/qwen/Qwen2-Audio-Instruct-Demo/</a:t>
            </a:r>
            <a:endParaRPr sz="1200">
              <a:latin typeface="华文宋体" panose="02010600040101010101" charset="-122"/>
              <a:ea typeface="华文宋体" panose="02010600040101010101" charset="-122"/>
              <a:cs typeface="华文宋体" panose="02010600040101010101" charset="-122"/>
              <a:sym typeface="+mn-ea"/>
            </a:endParaRPr>
          </a:p>
          <a:p>
            <a:pPr indent="457200"/>
            <a:r>
              <a:rPr lang="en-US" sz="1200">
                <a:latin typeface="华文宋体" panose="02010600040101010101" charset="-122"/>
                <a:ea typeface="华文宋体" panose="02010600040101010101" charset="-122"/>
                <a:cs typeface="华文宋体" panose="02010600040101010101" charset="-122"/>
                <a:sym typeface="+mn-ea"/>
              </a:rPr>
              <a:t>Paper</a:t>
            </a:r>
            <a:r>
              <a:rPr sz="1200">
                <a:latin typeface="华文宋体" panose="02010600040101010101" charset="-122"/>
                <a:ea typeface="华文宋体" panose="02010600040101010101" charset="-122"/>
                <a:cs typeface="华文宋体" panose="02010600040101010101" charset="-122"/>
                <a:sym typeface="+mn-ea"/>
              </a:rPr>
              <a:t>：https://arxiv.org/pdf/2407.10759</a:t>
            </a:r>
            <a:endParaRPr sz="1200">
              <a:latin typeface="华文宋体" panose="02010600040101010101" charset="-122"/>
              <a:ea typeface="华文宋体" panose="02010600040101010101" charset="-122"/>
              <a:cs typeface="华文宋体" panose="02010600040101010101" charset="-122"/>
              <a:sym typeface="+mn-ea"/>
            </a:endParaRPr>
          </a:p>
          <a:p>
            <a:pPr indent="457200" algn="l"/>
            <a:r>
              <a:rPr lang="en-US" sz="1200">
                <a:latin typeface="华文宋体" panose="02010600040101010101" charset="-122"/>
                <a:ea typeface="华文宋体" panose="02010600040101010101" charset="-122"/>
                <a:cs typeface="华文宋体" panose="02010600040101010101" charset="-122"/>
                <a:sym typeface="+mn-ea"/>
              </a:rPr>
              <a:t>G</a:t>
            </a:r>
            <a:r>
              <a:rPr sz="1200">
                <a:latin typeface="华文宋体" panose="02010600040101010101" charset="-122"/>
                <a:ea typeface="华文宋体" panose="02010600040101010101" charset="-122"/>
                <a:cs typeface="华文宋体" panose="02010600040101010101" charset="-122"/>
                <a:sym typeface="+mn-ea"/>
              </a:rPr>
              <a:t>ithub：https://github.com/QwenLM/Qwen2-Audio/</a:t>
            </a:r>
            <a:endParaRPr sz="1200">
              <a:latin typeface="华文宋体" panose="02010600040101010101" charset="-122"/>
              <a:ea typeface="华文宋体" panose="02010600040101010101" charset="-122"/>
              <a:cs typeface="华文宋体" panose="02010600040101010101" charset="-122"/>
              <a:sym typeface="+mn-ea"/>
            </a:endParaRPr>
          </a:p>
        </p:txBody>
      </p:sp>
      <p:pic>
        <p:nvPicPr>
          <p:cNvPr id="12" name="图片 11" descr="1280X1280"/>
          <p:cNvPicPr>
            <a:picLocks noChangeAspect="1"/>
          </p:cNvPicPr>
          <p:nvPr/>
        </p:nvPicPr>
        <p:blipFill>
          <a:blip r:embed="rId1"/>
          <a:stretch>
            <a:fillRect/>
          </a:stretch>
        </p:blipFill>
        <p:spPr>
          <a:xfrm>
            <a:off x="986155" y="760095"/>
            <a:ext cx="9561195" cy="57823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2914" y="199163"/>
            <a:ext cx="7578232" cy="583565"/>
          </a:xfrm>
          <a:prstGeom prst="rect">
            <a:avLst/>
          </a:prstGeom>
          <a:noFill/>
        </p:spPr>
        <p:txBody>
          <a:bodyPr wrap="square" rtlCol="0">
            <a:spAutoFit/>
          </a:bodyPr>
          <a:lstStyle/>
          <a:p>
            <a:r>
              <a:rPr lang="en-US" sz="3200" b="1" dirty="0"/>
              <a:t>Test of Qwen2-Audio</a:t>
            </a:r>
            <a:endParaRPr lang="en-US" sz="3200" b="1" dirty="0"/>
          </a:p>
        </p:txBody>
      </p:sp>
      <p:sp>
        <p:nvSpPr>
          <p:cNvPr id="4" name="Slide Number Placeholder 3"/>
          <p:cNvSpPr>
            <a:spLocks noGrp="1"/>
          </p:cNvSpPr>
          <p:nvPr>
            <p:ph type="sldNum" sz="quarter" idx="12"/>
          </p:nvPr>
        </p:nvSpPr>
        <p:spPr/>
        <p:txBody>
          <a:bodyPr/>
          <a:lstStyle/>
          <a:p>
            <a:fld id="{0140C375-F6C2-C946-8BAE-E056D15363F5}" type="slidenum">
              <a:rPr lang="en-US" smtClean="0"/>
            </a:fld>
            <a:r>
              <a:rPr lang="en-US" altLang="zh-CN" dirty="0"/>
              <a:t> / 10</a:t>
            </a:r>
            <a:endParaRPr lang="en-US" dirty="0"/>
          </a:p>
        </p:txBody>
      </p:sp>
      <p:sp>
        <p:nvSpPr>
          <p:cNvPr id="2" name="文本框 1"/>
          <p:cNvSpPr txBox="1"/>
          <p:nvPr/>
        </p:nvSpPr>
        <p:spPr>
          <a:xfrm>
            <a:off x="5845175" y="107950"/>
            <a:ext cx="5613400" cy="767080"/>
          </a:xfrm>
          <a:prstGeom prst="rect">
            <a:avLst/>
          </a:prstGeom>
          <a:noFill/>
        </p:spPr>
        <p:txBody>
          <a:bodyPr wrap="square" rtlCol="0">
            <a:noAutofit/>
          </a:bodyPr>
          <a:p>
            <a:pPr indent="457200"/>
            <a:r>
              <a:rPr sz="1200">
                <a:latin typeface="华文宋体" panose="02010600040101010101" charset="-122"/>
                <a:ea typeface="华文宋体" panose="02010600040101010101" charset="-122"/>
                <a:cs typeface="华文宋体" panose="02010600040101010101" charset="-122"/>
                <a:sym typeface="+mn-ea"/>
              </a:rPr>
              <a:t>Demo：https://modelscope.cn/studios/qwen/Qwen2-Audio-Instruct-Demo/</a:t>
            </a:r>
            <a:endParaRPr sz="1200">
              <a:latin typeface="华文宋体" panose="02010600040101010101" charset="-122"/>
              <a:ea typeface="华文宋体" panose="02010600040101010101" charset="-122"/>
              <a:cs typeface="华文宋体" panose="02010600040101010101" charset="-122"/>
              <a:sym typeface="+mn-ea"/>
            </a:endParaRPr>
          </a:p>
          <a:p>
            <a:pPr indent="457200"/>
            <a:r>
              <a:rPr lang="en-US" sz="1200">
                <a:latin typeface="华文宋体" panose="02010600040101010101" charset="-122"/>
                <a:ea typeface="华文宋体" panose="02010600040101010101" charset="-122"/>
                <a:cs typeface="华文宋体" panose="02010600040101010101" charset="-122"/>
                <a:sym typeface="+mn-ea"/>
              </a:rPr>
              <a:t>Paper</a:t>
            </a:r>
            <a:r>
              <a:rPr sz="1200">
                <a:latin typeface="华文宋体" panose="02010600040101010101" charset="-122"/>
                <a:ea typeface="华文宋体" panose="02010600040101010101" charset="-122"/>
                <a:cs typeface="华文宋体" panose="02010600040101010101" charset="-122"/>
                <a:sym typeface="+mn-ea"/>
              </a:rPr>
              <a:t>：https://arxiv.org/pdf/2407.10759</a:t>
            </a:r>
            <a:endParaRPr sz="1200">
              <a:latin typeface="华文宋体" panose="02010600040101010101" charset="-122"/>
              <a:ea typeface="华文宋体" panose="02010600040101010101" charset="-122"/>
              <a:cs typeface="华文宋体" panose="02010600040101010101" charset="-122"/>
              <a:sym typeface="+mn-ea"/>
            </a:endParaRPr>
          </a:p>
          <a:p>
            <a:pPr indent="457200" algn="l"/>
            <a:r>
              <a:rPr lang="en-US" sz="1200">
                <a:latin typeface="华文宋体" panose="02010600040101010101" charset="-122"/>
                <a:ea typeface="华文宋体" panose="02010600040101010101" charset="-122"/>
                <a:cs typeface="华文宋体" panose="02010600040101010101" charset="-122"/>
                <a:sym typeface="+mn-ea"/>
              </a:rPr>
              <a:t>G</a:t>
            </a:r>
            <a:r>
              <a:rPr sz="1200">
                <a:latin typeface="华文宋体" panose="02010600040101010101" charset="-122"/>
                <a:ea typeface="华文宋体" panose="02010600040101010101" charset="-122"/>
                <a:cs typeface="华文宋体" panose="02010600040101010101" charset="-122"/>
                <a:sym typeface="+mn-ea"/>
              </a:rPr>
              <a:t>ithub：https://github.com/QwenLM/Qwen2-Audio/</a:t>
            </a:r>
            <a:endParaRPr sz="1200">
              <a:latin typeface="华文宋体" panose="02010600040101010101" charset="-122"/>
              <a:ea typeface="华文宋体" panose="02010600040101010101" charset="-122"/>
              <a:cs typeface="华文宋体" panose="02010600040101010101" charset="-122"/>
              <a:sym typeface="+mn-ea"/>
            </a:endParaRPr>
          </a:p>
        </p:txBody>
      </p:sp>
      <p:sp>
        <p:nvSpPr>
          <p:cNvPr id="3" name="文本框 2"/>
          <p:cNvSpPr txBox="1"/>
          <p:nvPr/>
        </p:nvSpPr>
        <p:spPr>
          <a:xfrm>
            <a:off x="880110" y="1643380"/>
            <a:ext cx="10653395" cy="3611880"/>
          </a:xfrm>
          <a:prstGeom prst="rect">
            <a:avLst/>
          </a:prstGeom>
        </p:spPr>
        <p:txBody>
          <a:bodyPr>
            <a:noAutofit/>
          </a:bodyPr>
          <a:p>
            <a:r>
              <a:rPr lang="zh-CN" altLang="en-US" sz="1600"/>
              <a:t>原文：</a:t>
            </a:r>
            <a:endParaRPr lang="zh-CN" altLang="en-US" sz="1600"/>
          </a:p>
          <a:p>
            <a:pPr indent="457200"/>
            <a:r>
              <a:rPr lang="zh-CN" altLang="en-US" sz="1600"/>
              <a:t>雨夜，山顶的古庙中，一个孤独的僧人端坐在佛前，</a:t>
            </a:r>
            <a:r>
              <a:rPr lang="zh-CN" altLang="en-US" sz="1600">
                <a:highlight>
                  <a:srgbClr val="FFFF00"/>
                </a:highlight>
              </a:rPr>
              <a:t>雷声</a:t>
            </a:r>
            <a:r>
              <a:rPr lang="zh-CN" altLang="en-US" sz="1600"/>
              <a:t>在山谷中回荡。他的心如平静的湖面，面对外界的风雨与</a:t>
            </a:r>
            <a:r>
              <a:rPr lang="zh-CN" altLang="en-US" sz="1600">
                <a:highlight>
                  <a:srgbClr val="FFFF00"/>
                </a:highlight>
              </a:rPr>
              <a:t>雷电</a:t>
            </a:r>
            <a:r>
              <a:rPr lang="zh-CN" altLang="en-US" sz="1600"/>
              <a:t>，他的内心却始终保持宁静与祥和。他默念着经文，希望能借这场雷雨洗净一切尘埃，将人世间的烦恼与</a:t>
            </a:r>
            <a:r>
              <a:rPr lang="zh-CN" altLang="en-US" sz="1600">
                <a:highlight>
                  <a:srgbClr val="FFFF00"/>
                </a:highlight>
              </a:rPr>
              <a:t>苦难</a:t>
            </a:r>
            <a:r>
              <a:rPr lang="zh-CN" altLang="en-US" sz="1600"/>
              <a:t>送入无尽的虚空。</a:t>
            </a:r>
            <a:endParaRPr lang="zh-CN" altLang="en-US" sz="1600"/>
          </a:p>
          <a:p>
            <a:r>
              <a:rPr lang="en-US" altLang="zh-CN" sz="1600"/>
              <a:t>  </a:t>
            </a:r>
            <a:endParaRPr lang="en-US" altLang="zh-CN" sz="1600"/>
          </a:p>
          <a:p>
            <a:endParaRPr lang="en-US" altLang="zh-CN" sz="1600"/>
          </a:p>
          <a:p>
            <a:r>
              <a:rPr lang="zh-CN" altLang="en-US" sz="1600"/>
              <a:t>生成结果：</a:t>
            </a:r>
            <a:endParaRPr lang="zh-CN" altLang="en-US" sz="1600"/>
          </a:p>
          <a:p>
            <a:pPr indent="457200"/>
            <a:r>
              <a:rPr lang="zh-CN" altLang="en-US" sz="1600"/>
              <a:t>雨夜，山顶的古庙中，一个孤独的僧人端坐在佛前，</a:t>
            </a:r>
            <a:r>
              <a:rPr lang="zh-CN" altLang="en-US" sz="1600">
                <a:highlight>
                  <a:srgbClr val="FFFF00"/>
                </a:highlight>
              </a:rPr>
              <a:t>泪声</a:t>
            </a:r>
            <a:r>
              <a:rPr lang="zh-CN" altLang="en-US" sz="1600"/>
              <a:t>在山谷中回荡。他的心如平静的湖面，面对外界的风雨与</a:t>
            </a:r>
            <a:r>
              <a:rPr lang="zh-CN" altLang="en-US" sz="1600">
                <a:highlight>
                  <a:srgbClr val="FFFF00"/>
                </a:highlight>
              </a:rPr>
              <a:t>雷霆</a:t>
            </a:r>
            <a:r>
              <a:rPr lang="zh-CN" altLang="en-US" sz="1600"/>
              <a:t>，他的内心却始终保持宁静与祥和。他默念着经文，希望能借这场雷雨洗净这一切尘埃，将人世间的烦恼如</a:t>
            </a:r>
            <a:r>
              <a:rPr lang="zh-CN" altLang="en-US" sz="1600">
                <a:highlight>
                  <a:srgbClr val="FFFF00"/>
                </a:highlight>
              </a:rPr>
              <a:t>火能</a:t>
            </a:r>
            <a:r>
              <a:rPr lang="zh-CN" altLang="en-US" sz="1600"/>
              <a:t>送入无尽的虚空</a:t>
            </a:r>
            <a:endParaRPr lang="zh-CN" altLang="en-US" sz="1600"/>
          </a:p>
          <a:p>
            <a:r>
              <a:rPr lang="en-US" altLang="zh-CN" sz="1600"/>
              <a:t>  </a:t>
            </a:r>
            <a:endParaRPr lang="en-US" altLang="zh-CN" sz="1600"/>
          </a:p>
          <a:p>
            <a:endParaRPr lang="en-US" altLang="zh-CN" sz="1600"/>
          </a:p>
          <a:p>
            <a:r>
              <a:rPr lang="en-US" altLang="zh-CN" sz="1600" b="1"/>
              <a:t>CER</a:t>
            </a:r>
            <a:r>
              <a:rPr lang="zh-CN" altLang="en-US" sz="1600" b="1"/>
              <a:t>：</a:t>
            </a:r>
            <a:r>
              <a:rPr lang="en-US" altLang="zh-CN" sz="1600" b="1"/>
              <a:t>0.064</a:t>
            </a:r>
            <a:endParaRPr lang="en-US" altLang="zh-CN" sz="1600" b="1"/>
          </a:p>
          <a:p>
            <a:r>
              <a:rPr lang="en-US" altLang="zh-CN" sz="1600" i="1"/>
              <a:t>CER (Character Error Rate)是字符级别的度量，适合需要精确字符匹配的任务。</a:t>
            </a:r>
            <a:endParaRPr lang="zh-CN" altLang="en-US" sz="1600"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2913" y="199163"/>
            <a:ext cx="9463177" cy="583565"/>
          </a:xfrm>
          <a:prstGeom prst="rect">
            <a:avLst/>
          </a:prstGeom>
          <a:noFill/>
        </p:spPr>
        <p:txBody>
          <a:bodyPr wrap="square" rtlCol="0">
            <a:spAutoFit/>
          </a:bodyPr>
          <a:lstStyle/>
          <a:p>
            <a:r>
              <a:rPr lang="en-US" sz="3200" b="1" dirty="0"/>
              <a:t>Whisper</a:t>
            </a:r>
            <a:endParaRPr lang="en-US" sz="3200" b="1" dirty="0"/>
          </a:p>
        </p:txBody>
      </p:sp>
      <p:sp>
        <p:nvSpPr>
          <p:cNvPr id="6" name="Slide Number Placeholder 5"/>
          <p:cNvSpPr>
            <a:spLocks noGrp="1"/>
          </p:cNvSpPr>
          <p:nvPr>
            <p:ph type="sldNum" sz="quarter" idx="12"/>
          </p:nvPr>
        </p:nvSpPr>
        <p:spPr>
          <a:xfrm>
            <a:off x="9361805" y="6356350"/>
            <a:ext cx="2743200" cy="365125"/>
          </a:xfrm>
        </p:spPr>
        <p:txBody>
          <a:bodyPr/>
          <a:lstStyle/>
          <a:p>
            <a:fld id="{0140C375-F6C2-C946-8BAE-E056D15363F5}" type="slidenum">
              <a:rPr lang="en-US" smtClean="0"/>
            </a:fld>
            <a:r>
              <a:rPr lang="en-US" altLang="zh-CN" dirty="0"/>
              <a:t> / 10</a:t>
            </a:r>
            <a:endParaRPr lang="en-US" dirty="0"/>
          </a:p>
        </p:txBody>
      </p:sp>
      <p:pic>
        <p:nvPicPr>
          <p:cNvPr id="2" name="图片 1" descr="image"/>
          <p:cNvPicPr>
            <a:picLocks noChangeAspect="1"/>
          </p:cNvPicPr>
          <p:nvPr/>
        </p:nvPicPr>
        <p:blipFill>
          <a:blip r:embed="rId1"/>
          <a:stretch>
            <a:fillRect/>
          </a:stretch>
        </p:blipFill>
        <p:spPr>
          <a:xfrm>
            <a:off x="1991995" y="0"/>
            <a:ext cx="922528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1915" y="152669"/>
            <a:ext cx="9463177" cy="583565"/>
          </a:xfrm>
          <a:prstGeom prst="rect">
            <a:avLst/>
          </a:prstGeom>
          <a:noFill/>
        </p:spPr>
        <p:txBody>
          <a:bodyPr wrap="square" rtlCol="0">
            <a:spAutoFit/>
          </a:bodyPr>
          <a:lstStyle/>
          <a:p>
            <a:r>
              <a:rPr lang="en-US" sz="3200" b="1" dirty="0"/>
              <a:t>TeleSpeech-ASR</a:t>
            </a:r>
            <a:endParaRPr lang="zh-CN" altLang="en-US" sz="3200" b="1" dirty="0"/>
          </a:p>
        </p:txBody>
      </p:sp>
      <p:sp>
        <p:nvSpPr>
          <p:cNvPr id="6" name="Slide Number Placeholder 5"/>
          <p:cNvSpPr>
            <a:spLocks noGrp="1"/>
          </p:cNvSpPr>
          <p:nvPr>
            <p:ph type="sldNum" sz="quarter" idx="12"/>
          </p:nvPr>
        </p:nvSpPr>
        <p:spPr/>
        <p:txBody>
          <a:bodyPr/>
          <a:lstStyle/>
          <a:p>
            <a:fld id="{0140C375-F6C2-C946-8BAE-E056D15363F5}" type="slidenum">
              <a:rPr lang="en-US" smtClean="0"/>
            </a:fld>
            <a:r>
              <a:rPr lang="en-US" altLang="zh-CN" dirty="0"/>
              <a:t> / 10</a:t>
            </a:r>
            <a:endParaRPr lang="en-US" dirty="0"/>
          </a:p>
        </p:txBody>
      </p:sp>
      <p:pic>
        <p:nvPicPr>
          <p:cNvPr id="12" name="图片 11" descr="04c17b88-a851-4f86-bc1f-013be5ca47ca"/>
          <p:cNvPicPr>
            <a:picLocks noChangeAspect="1"/>
          </p:cNvPicPr>
          <p:nvPr/>
        </p:nvPicPr>
        <p:blipFill>
          <a:blip r:embed="rId1"/>
          <a:stretch>
            <a:fillRect/>
          </a:stretch>
        </p:blipFill>
        <p:spPr>
          <a:xfrm>
            <a:off x="6206490" y="1252220"/>
            <a:ext cx="5894705" cy="2123440"/>
          </a:xfrm>
          <a:prstGeom prst="rect">
            <a:avLst/>
          </a:prstGeom>
        </p:spPr>
      </p:pic>
      <p:pic>
        <p:nvPicPr>
          <p:cNvPr id="13" name="图片 12" descr="65d9b4e6-7c14-47cb-b7e7-f89e7fc9ff7b"/>
          <p:cNvPicPr>
            <a:picLocks noChangeAspect="1"/>
          </p:cNvPicPr>
          <p:nvPr/>
        </p:nvPicPr>
        <p:blipFill>
          <a:blip r:embed="rId2"/>
          <a:stretch>
            <a:fillRect/>
          </a:stretch>
        </p:blipFill>
        <p:spPr>
          <a:xfrm>
            <a:off x="480695" y="4065270"/>
            <a:ext cx="11229975" cy="200914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201930" y="895985"/>
            <a:ext cx="5876290" cy="28594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2913" y="199163"/>
            <a:ext cx="9463177" cy="583565"/>
          </a:xfrm>
          <a:prstGeom prst="rect">
            <a:avLst/>
          </a:prstGeom>
          <a:noFill/>
        </p:spPr>
        <p:txBody>
          <a:bodyPr wrap="square" rtlCol="0">
            <a:spAutoFit/>
          </a:bodyPr>
          <a:lstStyle/>
          <a:p>
            <a:r>
              <a:rPr lang="en-US" sz="3200" b="1" dirty="0">
                <a:sym typeface="+mn-ea"/>
              </a:rPr>
              <a:t>Overview of WeNet</a:t>
            </a:r>
            <a:endParaRPr lang="en-US" sz="3200" b="1" dirty="0">
              <a:sym typeface="+mn-ea"/>
            </a:endParaRPr>
          </a:p>
        </p:txBody>
      </p:sp>
      <p:sp>
        <p:nvSpPr>
          <p:cNvPr id="6" name="Slide Number Placeholder 5"/>
          <p:cNvSpPr>
            <a:spLocks noGrp="1"/>
          </p:cNvSpPr>
          <p:nvPr>
            <p:ph type="sldNum" sz="quarter" idx="12"/>
          </p:nvPr>
        </p:nvSpPr>
        <p:spPr/>
        <p:txBody>
          <a:bodyPr/>
          <a:lstStyle/>
          <a:p>
            <a:fld id="{0140C375-F6C2-C946-8BAE-E056D15363F5}" type="slidenum">
              <a:rPr lang="en-US" smtClean="0"/>
            </a:fld>
            <a:r>
              <a:rPr lang="en-US" altLang="zh-CN" dirty="0"/>
              <a:t> / 10</a:t>
            </a:r>
            <a:endParaRPr lang="en-US" dirty="0"/>
          </a:p>
        </p:txBody>
      </p:sp>
      <p:pic>
        <p:nvPicPr>
          <p:cNvPr id="4" name="图片 3" descr="a37e5ba3-0c89-4c22-b41e-d1d1c83769d8"/>
          <p:cNvPicPr>
            <a:picLocks noChangeAspect="1"/>
          </p:cNvPicPr>
          <p:nvPr/>
        </p:nvPicPr>
        <p:blipFill>
          <a:blip r:embed="rId1"/>
          <a:stretch>
            <a:fillRect/>
          </a:stretch>
        </p:blipFill>
        <p:spPr>
          <a:xfrm>
            <a:off x="1733550" y="1380490"/>
            <a:ext cx="8724900" cy="3943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2913" y="199163"/>
            <a:ext cx="9463177" cy="583565"/>
          </a:xfrm>
          <a:prstGeom prst="rect">
            <a:avLst/>
          </a:prstGeom>
          <a:noFill/>
        </p:spPr>
        <p:txBody>
          <a:bodyPr wrap="square" rtlCol="0">
            <a:spAutoFit/>
          </a:bodyPr>
          <a:lstStyle/>
          <a:p>
            <a:r>
              <a:rPr lang="en-US" sz="3200" b="1" dirty="0">
                <a:sym typeface="+mn-ea"/>
              </a:rPr>
              <a:t>Overview of wav2vec</a:t>
            </a:r>
            <a:endParaRPr lang="en-US" sz="3200" b="1" dirty="0">
              <a:sym typeface="+mn-ea"/>
            </a:endParaRPr>
          </a:p>
        </p:txBody>
      </p:sp>
      <p:sp>
        <p:nvSpPr>
          <p:cNvPr id="6" name="Slide Number Placeholder 5"/>
          <p:cNvSpPr>
            <a:spLocks noGrp="1"/>
          </p:cNvSpPr>
          <p:nvPr>
            <p:ph type="sldNum" sz="quarter" idx="12"/>
          </p:nvPr>
        </p:nvSpPr>
        <p:spPr/>
        <p:txBody>
          <a:bodyPr/>
          <a:lstStyle/>
          <a:p>
            <a:fld id="{0140C375-F6C2-C946-8BAE-E056D15363F5}" type="slidenum">
              <a:rPr lang="en-US" smtClean="0"/>
            </a:fld>
            <a:r>
              <a:rPr lang="en-US" altLang="zh-CN" dirty="0"/>
              <a:t> / 10</a:t>
            </a:r>
            <a:endParaRPr lang="en-US" dirty="0"/>
          </a:p>
        </p:txBody>
      </p:sp>
      <p:pic>
        <p:nvPicPr>
          <p:cNvPr id="2" name="图片 1" descr="5b87fbbf-638e-4684-94a3-956b8d807684"/>
          <p:cNvPicPr>
            <a:picLocks noChangeAspect="1"/>
          </p:cNvPicPr>
          <p:nvPr/>
        </p:nvPicPr>
        <p:blipFill>
          <a:blip r:embed="rId1"/>
          <a:stretch>
            <a:fillRect/>
          </a:stretch>
        </p:blipFill>
        <p:spPr>
          <a:xfrm>
            <a:off x="834390" y="988695"/>
            <a:ext cx="10368915" cy="5161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2913" y="199163"/>
            <a:ext cx="9463177" cy="583565"/>
          </a:xfrm>
          <a:prstGeom prst="rect">
            <a:avLst/>
          </a:prstGeom>
          <a:noFill/>
        </p:spPr>
        <p:txBody>
          <a:bodyPr wrap="square" rtlCol="0">
            <a:spAutoFit/>
          </a:bodyPr>
          <a:lstStyle/>
          <a:p>
            <a:r>
              <a:rPr lang="en-US" sz="3200" b="1" dirty="0">
                <a:sym typeface="+mn-ea"/>
              </a:rPr>
              <a:t>Experiment </a:t>
            </a:r>
            <a:r>
              <a:rPr lang="en-US" sz="3200" b="1" dirty="0">
                <a:sym typeface="+mn-ea"/>
              </a:rPr>
              <a:t>workflow</a:t>
            </a:r>
            <a:endParaRPr lang="en-US" sz="3200" b="1" dirty="0">
              <a:sym typeface="+mn-ea"/>
            </a:endParaRPr>
          </a:p>
        </p:txBody>
      </p:sp>
      <p:sp>
        <p:nvSpPr>
          <p:cNvPr id="10" name="Slide Number Placeholder 9"/>
          <p:cNvSpPr>
            <a:spLocks noGrp="1"/>
          </p:cNvSpPr>
          <p:nvPr>
            <p:ph type="sldNum" sz="quarter" idx="12"/>
          </p:nvPr>
        </p:nvSpPr>
        <p:spPr/>
        <p:txBody>
          <a:bodyPr/>
          <a:lstStyle/>
          <a:p>
            <a:fld id="{0140C375-F6C2-C946-8BAE-E056D15363F5}" type="slidenum">
              <a:rPr lang="en-US" smtClean="0"/>
            </a:fld>
            <a:r>
              <a:rPr lang="en-US" altLang="zh-CN" dirty="0"/>
              <a:t> / 10</a:t>
            </a:r>
            <a:endParaRPr lang="en-US" dirty="0"/>
          </a:p>
        </p:txBody>
      </p:sp>
      <p:pic>
        <p:nvPicPr>
          <p:cNvPr id="2" name="图片 1" descr="1280X1280 (1)"/>
          <p:cNvPicPr>
            <a:picLocks noChangeAspect="1"/>
          </p:cNvPicPr>
          <p:nvPr/>
        </p:nvPicPr>
        <p:blipFill>
          <a:blip r:embed="rId1"/>
          <a:stretch>
            <a:fillRect/>
          </a:stretch>
        </p:blipFill>
        <p:spPr>
          <a:xfrm>
            <a:off x="1494790" y="782955"/>
            <a:ext cx="8847455" cy="55295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2278" y="199163"/>
            <a:ext cx="9463177" cy="583565"/>
          </a:xfrm>
          <a:prstGeom prst="rect">
            <a:avLst/>
          </a:prstGeom>
          <a:noFill/>
        </p:spPr>
        <p:txBody>
          <a:bodyPr wrap="square" rtlCol="0">
            <a:spAutoFit/>
          </a:bodyPr>
          <a:lstStyle/>
          <a:p>
            <a:r>
              <a:rPr lang="en-US" sz="3200" b="1" dirty="0">
                <a:sym typeface="+mn-ea"/>
              </a:rPr>
              <a:t>Experiment Results</a:t>
            </a:r>
            <a:endParaRPr lang="zh-CN" altLang="en-US" sz="3200" b="1" dirty="0">
              <a:sym typeface="+mn-ea"/>
            </a:endParaRPr>
          </a:p>
        </p:txBody>
      </p:sp>
      <p:sp>
        <p:nvSpPr>
          <p:cNvPr id="10" name="Slide Number Placeholder 9"/>
          <p:cNvSpPr>
            <a:spLocks noGrp="1"/>
          </p:cNvSpPr>
          <p:nvPr>
            <p:ph type="sldNum" sz="quarter" idx="12"/>
          </p:nvPr>
        </p:nvSpPr>
        <p:spPr/>
        <p:txBody>
          <a:bodyPr/>
          <a:lstStyle/>
          <a:p>
            <a:fld id="{0140C375-F6C2-C946-8BAE-E056D15363F5}" type="slidenum">
              <a:rPr lang="en-US" smtClean="0"/>
            </a:fld>
            <a:r>
              <a:rPr lang="en-US" altLang="zh-CN" dirty="0"/>
              <a:t> / 10</a:t>
            </a:r>
            <a:endParaRPr lang="en-US" dirty="0"/>
          </a:p>
        </p:txBody>
      </p:sp>
      <p:graphicFrame>
        <p:nvGraphicFramePr>
          <p:cNvPr id="3" name="表格 2"/>
          <p:cNvGraphicFramePr/>
          <p:nvPr>
            <p:custDataLst>
              <p:tags r:id="rId1"/>
            </p:custDataLst>
          </p:nvPr>
        </p:nvGraphicFramePr>
        <p:xfrm>
          <a:off x="7503795" y="2413635"/>
          <a:ext cx="4274185" cy="2312035"/>
        </p:xfrm>
        <a:graphic>
          <a:graphicData uri="http://schemas.openxmlformats.org/drawingml/2006/table">
            <a:tbl>
              <a:tblPr/>
              <a:tblGrid>
                <a:gridCol w="2567305"/>
                <a:gridCol w="853440"/>
                <a:gridCol w="853440"/>
              </a:tblGrid>
              <a:tr h="443230">
                <a:tc>
                  <a:txBody>
                    <a:bodyPr/>
                    <a:p>
                      <a:pPr marL="101600" indent="0" algn="ctr" fontAlgn="t"/>
                      <a:r>
                        <a:rPr lang="zh-CN" altLang="en-US" sz="1100"/>
                        <a:t>模型</a:t>
                      </a:r>
                      <a:endParaRPr lang="zh-CN" altLang="en-US" sz="1100"/>
                    </a:p>
                  </a:txBody>
                  <a:tcPr marL="101917" marR="101917" marT="101917" marB="101917" anchor="t" anchorCtr="0">
                    <a:lnL w="12700" cap="flat" cmpd="sng">
                      <a:solidFill>
                        <a:srgbClr val="DEE0E3"/>
                      </a:solidFill>
                      <a:prstDash val="solid"/>
                      <a:headEnd type="none" w="med" len="med"/>
                      <a:tailEnd type="none" w="med" len="med"/>
                    </a:lnL>
                    <a:lnR w="12700" cap="flat" cmpd="sng">
                      <a:solidFill>
                        <a:srgbClr val="DEE0E3"/>
                      </a:solidFill>
                      <a:prstDash val="solid"/>
                      <a:headEnd type="none" w="med" len="med"/>
                      <a:tailEnd type="none" w="med" len="med"/>
                    </a:lnR>
                    <a:lnT w="12700" cap="flat" cmpd="sng">
                      <a:solidFill>
                        <a:srgbClr val="DEE0E3"/>
                      </a:solidFill>
                      <a:prstDash val="solid"/>
                      <a:headEnd type="none" w="med" len="med"/>
                      <a:tailEnd type="none" w="med" len="med"/>
                    </a:lnT>
                    <a:lnB w="12700" cap="flat" cmpd="sng">
                      <a:solidFill>
                        <a:srgbClr val="DEE0E3"/>
                      </a:solidFill>
                      <a:prstDash val="solid"/>
                      <a:headEnd type="none" w="med" len="med"/>
                      <a:tailEnd type="none" w="med" len="med"/>
                    </a:lnB>
                    <a:noFill/>
                  </a:tcPr>
                </a:tc>
                <a:tc>
                  <a:txBody>
                    <a:bodyPr/>
                    <a:p>
                      <a:pPr marL="101600" indent="0" fontAlgn="t"/>
                      <a:r>
                        <a:rPr lang="en-US" altLang="zh-CN" sz="1100"/>
                        <a:t>WER</a:t>
                      </a:r>
                      <a:endParaRPr lang="en-US" altLang="zh-CN" sz="1100"/>
                    </a:p>
                  </a:txBody>
                  <a:tcPr marL="101917" marR="101917" marT="101917" marB="101917" anchor="t" anchorCtr="0">
                    <a:lnL w="12700" cap="flat" cmpd="sng">
                      <a:solidFill>
                        <a:srgbClr val="DEE0E3"/>
                      </a:solidFill>
                      <a:prstDash val="solid"/>
                      <a:headEnd type="none" w="med" len="med"/>
                      <a:tailEnd type="none" w="med" len="med"/>
                    </a:lnL>
                    <a:lnR w="12700" cap="flat" cmpd="sng">
                      <a:solidFill>
                        <a:srgbClr val="DEE0E3"/>
                      </a:solidFill>
                      <a:prstDash val="solid"/>
                      <a:headEnd type="none" w="med" len="med"/>
                      <a:tailEnd type="none" w="med" len="med"/>
                    </a:lnR>
                    <a:lnT w="12700" cap="flat" cmpd="sng">
                      <a:solidFill>
                        <a:srgbClr val="DEE0E3"/>
                      </a:solidFill>
                      <a:prstDash val="solid"/>
                      <a:headEnd type="none" w="med" len="med"/>
                      <a:tailEnd type="none" w="med" len="med"/>
                    </a:lnT>
                    <a:lnB w="12700" cap="flat" cmpd="sng">
                      <a:solidFill>
                        <a:srgbClr val="DEE0E3"/>
                      </a:solidFill>
                      <a:prstDash val="solid"/>
                      <a:headEnd type="none" w="med" len="med"/>
                      <a:tailEnd type="none" w="med" len="med"/>
                    </a:lnB>
                    <a:noFill/>
                  </a:tcPr>
                </a:tc>
                <a:tc>
                  <a:txBody>
                    <a:bodyPr/>
                    <a:p>
                      <a:pPr marL="101600" indent="0" fontAlgn="t"/>
                      <a:r>
                        <a:rPr lang="en-US" altLang="zh-CN" sz="1100"/>
                        <a:t>CER</a:t>
                      </a:r>
                      <a:endParaRPr lang="en-US" altLang="zh-CN" sz="1100"/>
                    </a:p>
                  </a:txBody>
                  <a:tcPr marL="101917" marR="101917" marT="101917" marB="101917" anchor="t" anchorCtr="0">
                    <a:lnL w="12700" cap="flat" cmpd="sng">
                      <a:solidFill>
                        <a:srgbClr val="DEE0E3"/>
                      </a:solidFill>
                      <a:prstDash val="solid"/>
                      <a:headEnd type="none" w="med" len="med"/>
                      <a:tailEnd type="none" w="med" len="med"/>
                    </a:lnL>
                    <a:lnR w="12700" cap="flat" cmpd="sng">
                      <a:solidFill>
                        <a:srgbClr val="DEE0E3"/>
                      </a:solidFill>
                      <a:prstDash val="solid"/>
                      <a:headEnd type="none" w="med" len="med"/>
                      <a:tailEnd type="none" w="med" len="med"/>
                    </a:lnR>
                    <a:lnT w="12700" cap="flat" cmpd="sng">
                      <a:solidFill>
                        <a:srgbClr val="DEE0E3"/>
                      </a:solidFill>
                      <a:prstDash val="solid"/>
                      <a:headEnd type="none" w="med" len="med"/>
                      <a:tailEnd type="none" w="med" len="med"/>
                    </a:lnT>
                    <a:lnB w="12700" cap="flat" cmpd="sng">
                      <a:solidFill>
                        <a:srgbClr val="DEE0E3"/>
                      </a:solidFill>
                      <a:prstDash val="solid"/>
                      <a:headEnd type="none" w="med" len="med"/>
                      <a:tailEnd type="none" w="med" len="med"/>
                    </a:lnB>
                    <a:noFill/>
                  </a:tcPr>
                </a:tc>
              </a:tr>
              <a:tr h="622935">
                <a:tc>
                  <a:txBody>
                    <a:bodyPr/>
                    <a:p>
                      <a:pPr marL="101600" indent="0" fontAlgn="t"/>
                      <a:r>
                        <a:rPr lang="en-US" altLang="zh-CN" sz="1100"/>
                        <a:t>finetune_large_kespeech</a:t>
                      </a:r>
                      <a:endParaRPr lang="en-US" altLang="zh-CN" sz="1100"/>
                    </a:p>
                  </a:txBody>
                  <a:tcPr marL="101917" marR="101917" marT="101917" marB="101917" anchor="t" anchorCtr="0">
                    <a:lnL w="12700" cap="flat" cmpd="sng">
                      <a:solidFill>
                        <a:srgbClr val="DEE0E3"/>
                      </a:solidFill>
                      <a:prstDash val="solid"/>
                      <a:headEnd type="none" w="med" len="med"/>
                      <a:tailEnd type="none" w="med" len="med"/>
                    </a:lnL>
                    <a:lnR w="12700" cap="flat" cmpd="sng">
                      <a:solidFill>
                        <a:srgbClr val="DEE0E3"/>
                      </a:solidFill>
                      <a:prstDash val="solid"/>
                      <a:headEnd type="none" w="med" len="med"/>
                      <a:tailEnd type="none" w="med" len="med"/>
                    </a:lnR>
                    <a:lnT w="12700" cap="flat" cmpd="sng">
                      <a:solidFill>
                        <a:srgbClr val="DEE0E3"/>
                      </a:solidFill>
                      <a:prstDash val="solid"/>
                      <a:headEnd type="none" w="med" len="med"/>
                      <a:tailEnd type="none" w="med" len="med"/>
                    </a:lnT>
                    <a:lnB w="12700" cap="flat" cmpd="sng">
                      <a:solidFill>
                        <a:srgbClr val="DEE0E3"/>
                      </a:solidFill>
                      <a:prstDash val="solid"/>
                      <a:headEnd type="none" w="med" len="med"/>
                      <a:tailEnd type="none" w="med" len="med"/>
                    </a:lnB>
                    <a:noFill/>
                  </a:tcPr>
                </a:tc>
                <a:tc>
                  <a:txBody>
                    <a:bodyPr/>
                    <a:p>
                      <a:pPr marL="101600" indent="0" fontAlgn="t"/>
                      <a:r>
                        <a:rPr lang="en-US" altLang="zh-CN" sz="1100"/>
                        <a:t>51.8382%</a:t>
                      </a:r>
                      <a:endParaRPr lang="en-US" altLang="zh-CN" sz="1100"/>
                    </a:p>
                  </a:txBody>
                  <a:tcPr marL="101917" marR="101917" marT="101917" marB="101917" anchor="t" anchorCtr="0">
                    <a:lnL w="12700" cap="flat" cmpd="sng">
                      <a:solidFill>
                        <a:srgbClr val="DEE0E3"/>
                      </a:solidFill>
                      <a:prstDash val="solid"/>
                      <a:headEnd type="none" w="med" len="med"/>
                      <a:tailEnd type="none" w="med" len="med"/>
                    </a:lnL>
                    <a:lnR w="12700" cap="flat" cmpd="sng">
                      <a:solidFill>
                        <a:srgbClr val="DEE0E3"/>
                      </a:solidFill>
                      <a:prstDash val="solid"/>
                      <a:headEnd type="none" w="med" len="med"/>
                      <a:tailEnd type="none" w="med" len="med"/>
                    </a:lnR>
                    <a:lnT w="12700" cap="flat" cmpd="sng">
                      <a:solidFill>
                        <a:srgbClr val="DEE0E3"/>
                      </a:solidFill>
                      <a:prstDash val="solid"/>
                      <a:headEnd type="none" w="med" len="med"/>
                      <a:tailEnd type="none" w="med" len="med"/>
                    </a:lnT>
                    <a:lnB w="12700" cap="flat" cmpd="sng">
                      <a:solidFill>
                        <a:srgbClr val="DEE0E3"/>
                      </a:solidFill>
                      <a:prstDash val="solid"/>
                      <a:headEnd type="none" w="med" len="med"/>
                      <a:tailEnd type="none" w="med" len="med"/>
                    </a:lnB>
                    <a:noFill/>
                  </a:tcPr>
                </a:tc>
                <a:tc>
                  <a:txBody>
                    <a:bodyPr/>
                    <a:p>
                      <a:pPr marL="101600" indent="0" fontAlgn="t"/>
                      <a:r>
                        <a:rPr lang="en-US" altLang="zh-CN" sz="1100"/>
                        <a:t>30.97%</a:t>
                      </a:r>
                      <a:endParaRPr lang="en-US" altLang="zh-CN" sz="1100"/>
                    </a:p>
                  </a:txBody>
                  <a:tcPr marL="101917" marR="101917" marT="101917" marB="101917" anchor="t" anchorCtr="0">
                    <a:lnL w="12700" cap="flat" cmpd="sng">
                      <a:solidFill>
                        <a:srgbClr val="DEE0E3"/>
                      </a:solidFill>
                      <a:prstDash val="solid"/>
                      <a:headEnd type="none" w="med" len="med"/>
                      <a:tailEnd type="none" w="med" len="med"/>
                    </a:lnL>
                    <a:lnR w="12700" cap="flat" cmpd="sng">
                      <a:solidFill>
                        <a:srgbClr val="DEE0E3"/>
                      </a:solidFill>
                      <a:prstDash val="solid"/>
                      <a:headEnd type="none" w="med" len="med"/>
                      <a:tailEnd type="none" w="med" len="med"/>
                    </a:lnR>
                    <a:lnT w="12700" cap="flat" cmpd="sng">
                      <a:solidFill>
                        <a:srgbClr val="DEE0E3"/>
                      </a:solidFill>
                      <a:prstDash val="solid"/>
                      <a:headEnd type="none" w="med" len="med"/>
                      <a:tailEnd type="none" w="med" len="med"/>
                    </a:lnT>
                    <a:lnB w="12700" cap="flat" cmpd="sng">
                      <a:solidFill>
                        <a:srgbClr val="DEE0E3"/>
                      </a:solidFill>
                      <a:prstDash val="solid"/>
                      <a:headEnd type="none" w="med" len="med"/>
                      <a:tailEnd type="none" w="med" len="med"/>
                    </a:lnB>
                    <a:noFill/>
                  </a:tcPr>
                </a:tc>
              </a:tr>
              <a:tr h="622935">
                <a:tc>
                  <a:txBody>
                    <a:bodyPr/>
                    <a:p>
                      <a:pPr marL="101600" indent="0" fontAlgn="t"/>
                      <a:r>
                        <a:rPr lang="en-US" altLang="zh-CN" sz="1100"/>
                        <a:t>gao_large_paddle_10</a:t>
                      </a:r>
                      <a:endParaRPr lang="en-US" altLang="zh-CN" sz="1100"/>
                    </a:p>
                  </a:txBody>
                  <a:tcPr marL="101917" marR="101917" marT="101917" marB="101917" anchor="t" anchorCtr="0">
                    <a:lnL w="12700" cap="flat" cmpd="sng">
                      <a:solidFill>
                        <a:srgbClr val="DEE0E3"/>
                      </a:solidFill>
                      <a:prstDash val="solid"/>
                      <a:headEnd type="none" w="med" len="med"/>
                      <a:tailEnd type="none" w="med" len="med"/>
                    </a:lnL>
                    <a:lnR w="12700" cap="flat" cmpd="sng">
                      <a:solidFill>
                        <a:srgbClr val="DEE0E3"/>
                      </a:solidFill>
                      <a:prstDash val="solid"/>
                      <a:headEnd type="none" w="med" len="med"/>
                      <a:tailEnd type="none" w="med" len="med"/>
                    </a:lnR>
                    <a:lnT w="12700" cap="flat" cmpd="sng">
                      <a:solidFill>
                        <a:srgbClr val="DEE0E3"/>
                      </a:solidFill>
                      <a:prstDash val="solid"/>
                      <a:headEnd type="none" w="med" len="med"/>
                      <a:tailEnd type="none" w="med" len="med"/>
                    </a:lnT>
                    <a:lnB w="12700" cap="flat" cmpd="sng">
                      <a:solidFill>
                        <a:srgbClr val="DEE0E3"/>
                      </a:solidFill>
                      <a:prstDash val="solid"/>
                      <a:headEnd type="none" w="med" len="med"/>
                      <a:tailEnd type="none" w="med" len="med"/>
                    </a:lnB>
                    <a:noFill/>
                  </a:tcPr>
                </a:tc>
                <a:tc>
                  <a:txBody>
                    <a:bodyPr/>
                    <a:p>
                      <a:pPr marL="101600" indent="0" fontAlgn="t"/>
                      <a:r>
                        <a:rPr lang="en-US" altLang="zh-CN" sz="1100"/>
                        <a:t>67.2794%</a:t>
                      </a:r>
                      <a:endParaRPr lang="en-US" altLang="zh-CN" sz="1100"/>
                    </a:p>
                  </a:txBody>
                  <a:tcPr marL="101917" marR="101917" marT="101917" marB="101917" anchor="t" anchorCtr="0">
                    <a:lnL w="12700" cap="flat" cmpd="sng">
                      <a:solidFill>
                        <a:srgbClr val="DEE0E3"/>
                      </a:solidFill>
                      <a:prstDash val="solid"/>
                      <a:headEnd type="none" w="med" len="med"/>
                      <a:tailEnd type="none" w="med" len="med"/>
                    </a:lnL>
                    <a:lnR w="12700" cap="flat" cmpd="sng">
                      <a:solidFill>
                        <a:srgbClr val="DEE0E3"/>
                      </a:solidFill>
                      <a:prstDash val="solid"/>
                      <a:headEnd type="none" w="med" len="med"/>
                      <a:tailEnd type="none" w="med" len="med"/>
                    </a:lnR>
                    <a:lnT w="12700" cap="flat" cmpd="sng">
                      <a:solidFill>
                        <a:srgbClr val="DEE0E3"/>
                      </a:solidFill>
                      <a:prstDash val="solid"/>
                      <a:headEnd type="none" w="med" len="med"/>
                      <a:tailEnd type="none" w="med" len="med"/>
                    </a:lnT>
                    <a:lnB w="12700" cap="flat" cmpd="sng">
                      <a:solidFill>
                        <a:srgbClr val="DEE0E3"/>
                      </a:solidFill>
                      <a:prstDash val="solid"/>
                      <a:headEnd type="none" w="med" len="med"/>
                      <a:tailEnd type="none" w="med" len="med"/>
                    </a:lnB>
                    <a:noFill/>
                  </a:tcPr>
                </a:tc>
                <a:tc>
                  <a:txBody>
                    <a:bodyPr/>
                    <a:p>
                      <a:pPr marL="101600" indent="0" fontAlgn="t"/>
                      <a:r>
                        <a:rPr lang="en-US" altLang="zh-CN" sz="1100"/>
                        <a:t>80.95%</a:t>
                      </a:r>
                      <a:endParaRPr lang="en-US" altLang="zh-CN" sz="1100"/>
                    </a:p>
                  </a:txBody>
                  <a:tcPr marL="101917" marR="101917" marT="101917" marB="101917" anchor="t" anchorCtr="0">
                    <a:lnL w="12700" cap="flat" cmpd="sng">
                      <a:solidFill>
                        <a:srgbClr val="DEE0E3"/>
                      </a:solidFill>
                      <a:prstDash val="solid"/>
                      <a:headEnd type="none" w="med" len="med"/>
                      <a:tailEnd type="none" w="med" len="med"/>
                    </a:lnL>
                    <a:lnR w="12700" cap="flat" cmpd="sng">
                      <a:solidFill>
                        <a:srgbClr val="DEE0E3"/>
                      </a:solidFill>
                      <a:prstDash val="solid"/>
                      <a:headEnd type="none" w="med" len="med"/>
                      <a:tailEnd type="none" w="med" len="med"/>
                    </a:lnR>
                    <a:lnT w="12700" cap="flat" cmpd="sng">
                      <a:solidFill>
                        <a:srgbClr val="DEE0E3"/>
                      </a:solidFill>
                      <a:prstDash val="solid"/>
                      <a:headEnd type="none" w="med" len="med"/>
                      <a:tailEnd type="none" w="med" len="med"/>
                    </a:lnT>
                    <a:lnB w="12700" cap="flat" cmpd="sng">
                      <a:solidFill>
                        <a:srgbClr val="DEE0E3"/>
                      </a:solidFill>
                      <a:prstDash val="solid"/>
                      <a:headEnd type="none" w="med" len="med"/>
                      <a:tailEnd type="none" w="med" len="med"/>
                    </a:lnB>
                    <a:noFill/>
                  </a:tcPr>
                </a:tc>
              </a:tr>
              <a:tr h="622935">
                <a:tc>
                  <a:txBody>
                    <a:bodyPr/>
                    <a:p>
                      <a:pPr marL="101600" indent="0" fontAlgn="t"/>
                      <a:r>
                        <a:rPr lang="en-US" altLang="zh-CN" sz="1100"/>
                        <a:t>gao_large_paddle_100</a:t>
                      </a:r>
                      <a:endParaRPr lang="en-US" altLang="zh-CN" sz="1100"/>
                    </a:p>
                  </a:txBody>
                  <a:tcPr marL="101917" marR="101917" marT="101917" marB="101917" anchor="t" anchorCtr="0">
                    <a:lnL w="12700" cap="flat" cmpd="sng">
                      <a:solidFill>
                        <a:srgbClr val="DEE0E3"/>
                      </a:solidFill>
                      <a:prstDash val="solid"/>
                      <a:headEnd type="none" w="med" len="med"/>
                      <a:tailEnd type="none" w="med" len="med"/>
                    </a:lnL>
                    <a:lnR w="12700" cap="flat" cmpd="sng">
                      <a:solidFill>
                        <a:srgbClr val="DEE0E3"/>
                      </a:solidFill>
                      <a:prstDash val="solid"/>
                      <a:headEnd type="none" w="med" len="med"/>
                      <a:tailEnd type="none" w="med" len="med"/>
                    </a:lnR>
                    <a:lnT w="12700" cap="flat" cmpd="sng">
                      <a:solidFill>
                        <a:srgbClr val="DEE0E3"/>
                      </a:solidFill>
                      <a:prstDash val="solid"/>
                      <a:headEnd type="none" w="med" len="med"/>
                      <a:tailEnd type="none" w="med" len="med"/>
                    </a:lnT>
                    <a:lnB w="12700" cap="flat" cmpd="sng">
                      <a:solidFill>
                        <a:srgbClr val="DEE0E3"/>
                      </a:solidFill>
                      <a:prstDash val="solid"/>
                      <a:headEnd type="none" w="med" len="med"/>
                      <a:tailEnd type="none" w="med" len="med"/>
                    </a:lnB>
                    <a:noFill/>
                  </a:tcPr>
                </a:tc>
                <a:tc>
                  <a:txBody>
                    <a:bodyPr/>
                    <a:p>
                      <a:pPr marL="101600" indent="0" fontAlgn="t"/>
                      <a:r>
                        <a:rPr lang="en-US" altLang="zh-CN" sz="1100"/>
                        <a:t>12.5968%</a:t>
                      </a:r>
                      <a:endParaRPr lang="en-US" altLang="zh-CN" sz="1100"/>
                    </a:p>
                  </a:txBody>
                  <a:tcPr marL="101917" marR="101917" marT="101917" marB="101917" anchor="t" anchorCtr="0">
                    <a:lnL w="12700" cap="flat" cmpd="sng">
                      <a:solidFill>
                        <a:srgbClr val="DEE0E3"/>
                      </a:solidFill>
                      <a:prstDash val="solid"/>
                      <a:headEnd type="none" w="med" len="med"/>
                      <a:tailEnd type="none" w="med" len="med"/>
                    </a:lnL>
                    <a:lnR w="12700" cap="flat" cmpd="sng">
                      <a:solidFill>
                        <a:srgbClr val="DEE0E3"/>
                      </a:solidFill>
                      <a:prstDash val="solid"/>
                      <a:headEnd type="none" w="med" len="med"/>
                      <a:tailEnd type="none" w="med" len="med"/>
                    </a:lnR>
                    <a:lnT w="12700" cap="flat" cmpd="sng">
                      <a:solidFill>
                        <a:srgbClr val="DEE0E3"/>
                      </a:solidFill>
                      <a:prstDash val="solid"/>
                      <a:headEnd type="none" w="med" len="med"/>
                      <a:tailEnd type="none" w="med" len="med"/>
                    </a:lnT>
                    <a:lnB w="12700" cap="flat" cmpd="sng">
                      <a:solidFill>
                        <a:srgbClr val="DEE0E3"/>
                      </a:solidFill>
                      <a:prstDash val="solid"/>
                      <a:headEnd type="none" w="med" len="med"/>
                      <a:tailEnd type="none" w="med" len="med"/>
                    </a:lnB>
                    <a:noFill/>
                  </a:tcPr>
                </a:tc>
                <a:tc>
                  <a:txBody>
                    <a:bodyPr/>
                    <a:p>
                      <a:pPr marL="101600" indent="0" fontAlgn="t"/>
                      <a:r>
                        <a:rPr lang="en-US" altLang="zh-CN" sz="1100"/>
                        <a:t>12.31%</a:t>
                      </a:r>
                      <a:endParaRPr lang="en-US" altLang="zh-CN" sz="1100"/>
                    </a:p>
                  </a:txBody>
                  <a:tcPr marL="101917" marR="101917" marT="101917" marB="101917" anchor="t" anchorCtr="0">
                    <a:lnL w="12700" cap="flat" cmpd="sng">
                      <a:solidFill>
                        <a:srgbClr val="DEE0E3"/>
                      </a:solidFill>
                      <a:prstDash val="solid"/>
                      <a:headEnd type="none" w="med" len="med"/>
                      <a:tailEnd type="none" w="med" len="med"/>
                    </a:lnL>
                    <a:lnR w="12700" cap="flat" cmpd="sng">
                      <a:solidFill>
                        <a:srgbClr val="DEE0E3"/>
                      </a:solidFill>
                      <a:prstDash val="solid"/>
                      <a:headEnd type="none" w="med" len="med"/>
                      <a:tailEnd type="none" w="med" len="med"/>
                    </a:lnR>
                    <a:lnT w="12700" cap="flat" cmpd="sng">
                      <a:solidFill>
                        <a:srgbClr val="DEE0E3"/>
                      </a:solidFill>
                      <a:prstDash val="solid"/>
                      <a:headEnd type="none" w="med" len="med"/>
                      <a:tailEnd type="none" w="med" len="med"/>
                    </a:lnT>
                    <a:lnB w="12700" cap="flat" cmpd="sng">
                      <a:solidFill>
                        <a:srgbClr val="DEE0E3"/>
                      </a:solidFill>
                      <a:prstDash val="solid"/>
                      <a:headEnd type="none" w="med" len="med"/>
                      <a:tailEnd type="none" w="med" len="med"/>
                    </a:lnB>
                    <a:noFill/>
                  </a:tcPr>
                </a:tc>
              </a:tr>
            </a:tbl>
          </a:graphicData>
        </a:graphic>
      </p:graphicFrame>
      <p:sp>
        <p:nvSpPr>
          <p:cNvPr id="4" name="文本框 3"/>
          <p:cNvSpPr txBox="1"/>
          <p:nvPr/>
        </p:nvSpPr>
        <p:spPr>
          <a:xfrm>
            <a:off x="297815" y="1023620"/>
            <a:ext cx="7055485" cy="2554605"/>
          </a:xfrm>
          <a:prstGeom prst="rect">
            <a:avLst/>
          </a:prstGeom>
        </p:spPr>
        <p:txBody>
          <a:bodyPr wrap="square">
            <a:noAutofit/>
          </a:bodyPr>
          <a:p>
            <a:r>
              <a:rPr lang="en-US" altLang="zh-CN" sz="1600">
                <a:sym typeface="+mn-ea"/>
              </a:rPr>
              <a:t>gao_large_paddle_100</a:t>
            </a:r>
            <a:r>
              <a:rPr lang="zh-CN" altLang="en-US" sz="1600" b="1">
                <a:latin typeface="华文宋体" panose="02010600040101010101" charset="-122"/>
                <a:ea typeface="华文宋体" panose="02010600040101010101" charset="-122"/>
                <a:cs typeface="华文宋体" panose="02010600040101010101" charset="-122"/>
              </a:rPr>
              <a:t>：</a:t>
            </a:r>
            <a:endParaRPr lang="zh-CN" altLang="en-US" sz="1600" b="1">
              <a:latin typeface="华文宋体" panose="02010600040101010101" charset="-122"/>
              <a:ea typeface="华文宋体" panose="02010600040101010101" charset="-122"/>
              <a:cs typeface="华文宋体" panose="02010600040101010101" charset="-122"/>
            </a:endParaRPr>
          </a:p>
          <a:p>
            <a:r>
              <a:rPr lang="zh-CN" altLang="en-US" sz="1600" b="1">
                <a:latin typeface="华文宋体" panose="02010600040101010101" charset="-122"/>
                <a:ea typeface="华文宋体" panose="02010600040101010101" charset="-122"/>
                <a:cs typeface="华文宋体" panose="02010600040101010101" charset="-122"/>
              </a:rPr>
              <a:t>原文</a:t>
            </a:r>
            <a:r>
              <a:rPr lang="zh-CN" altLang="en-US" sz="1600">
                <a:latin typeface="华文宋体" panose="02010600040101010101" charset="-122"/>
                <a:ea typeface="华文宋体" panose="02010600040101010101" charset="-122"/>
                <a:cs typeface="华文宋体" panose="02010600040101010101" charset="-122"/>
              </a:rPr>
              <a:t>：</a:t>
            </a:r>
            <a:endParaRPr lang="en-US" altLang="zh-CN" sz="1600" i="1">
              <a:latin typeface="华文宋体" panose="02010600040101010101" charset="-122"/>
              <a:ea typeface="华文宋体" panose="02010600040101010101" charset="-122"/>
              <a:cs typeface="华文宋体" panose="02010600040101010101" charset="-122"/>
            </a:endParaRPr>
          </a:p>
          <a:p>
            <a:r>
              <a:rPr lang="zh-CN" altLang="en-US" sz="1600" i="1">
                <a:latin typeface="华文宋体" panose="02010600040101010101" charset="-122"/>
                <a:ea typeface="华文宋体" panose="02010600040101010101" charset="-122"/>
                <a:cs typeface="华文宋体" panose="02010600040101010101" charset="-122"/>
                <a:sym typeface="+mn-ea"/>
              </a:rPr>
              <a:t>在一个</a:t>
            </a:r>
            <a:r>
              <a:rPr lang="zh-CN" altLang="en-US" sz="1600" i="1">
                <a:highlight>
                  <a:srgbClr val="FFFF00"/>
                </a:highlight>
                <a:latin typeface="华文宋体" panose="02010600040101010101" charset="-122"/>
                <a:ea typeface="华文宋体" panose="02010600040101010101" charset="-122"/>
                <a:cs typeface="华文宋体" panose="02010600040101010101" charset="-122"/>
                <a:sym typeface="+mn-ea"/>
              </a:rPr>
              <a:t>偏远</a:t>
            </a:r>
            <a:r>
              <a:rPr lang="zh-CN" altLang="en-US" sz="1600" i="1">
                <a:latin typeface="华文宋体" panose="02010600040101010101" charset="-122"/>
                <a:ea typeface="华文宋体" panose="02010600040101010101" charset="-122"/>
                <a:cs typeface="华文宋体" panose="02010600040101010101" charset="-122"/>
                <a:sym typeface="+mn-ea"/>
              </a:rPr>
              <a:t>的山村里</a:t>
            </a:r>
            <a:r>
              <a:rPr lang="en-US" altLang="zh-CN" sz="1600" i="1">
                <a:latin typeface="华文宋体" panose="02010600040101010101" charset="-122"/>
                <a:ea typeface="华文宋体" panose="02010600040101010101" charset="-122"/>
                <a:cs typeface="华文宋体" panose="02010600040101010101" charset="-122"/>
                <a:sym typeface="+mn-ea"/>
              </a:rPr>
              <a:t>&lt;unk&gt;</a:t>
            </a:r>
            <a:r>
              <a:rPr lang="zh-CN" altLang="en-US" sz="1600" i="1">
                <a:latin typeface="华文宋体" panose="02010600040101010101" charset="-122"/>
                <a:ea typeface="华文宋体" panose="02010600040101010101" charset="-122"/>
                <a:cs typeface="华文宋体" panose="02010600040101010101" charset="-122"/>
                <a:sym typeface="+mn-ea"/>
              </a:rPr>
              <a:t>小孩们在屋内玩耍</a:t>
            </a:r>
            <a:r>
              <a:rPr lang="en-US" altLang="zh-CN" sz="1600" i="1">
                <a:latin typeface="华文宋体" panose="02010600040101010101" charset="-122"/>
                <a:ea typeface="华文宋体" panose="02010600040101010101" charset="-122"/>
                <a:cs typeface="华文宋体" panose="02010600040101010101" charset="-122"/>
                <a:sym typeface="+mn-ea"/>
              </a:rPr>
              <a:t>&lt;unk&gt;</a:t>
            </a:r>
            <a:r>
              <a:rPr lang="zh-CN" altLang="en-US" sz="1600" i="1">
                <a:latin typeface="华文宋体" panose="02010600040101010101" charset="-122"/>
                <a:ea typeface="华文宋体" panose="02010600040101010101" charset="-122"/>
                <a:cs typeface="华文宋体" panose="02010600040101010101" charset="-122"/>
                <a:sym typeface="+mn-ea"/>
              </a:rPr>
              <a:t>外面的雷雨</a:t>
            </a:r>
            <a:r>
              <a:rPr lang="zh-CN" altLang="en-US" sz="1600" i="1">
                <a:highlight>
                  <a:srgbClr val="FFFF00"/>
                </a:highlight>
                <a:latin typeface="华文宋体" panose="02010600040101010101" charset="-122"/>
                <a:ea typeface="华文宋体" panose="02010600040101010101" charset="-122"/>
                <a:cs typeface="华文宋体" panose="02010600040101010101" charset="-122"/>
                <a:sym typeface="+mn-ea"/>
              </a:rPr>
              <a:t>使得</a:t>
            </a:r>
            <a:r>
              <a:rPr lang="zh-CN" altLang="en-US" sz="1600" i="1">
                <a:latin typeface="华文宋体" panose="02010600040101010101" charset="-122"/>
                <a:ea typeface="华文宋体" panose="02010600040101010101" charset="-122"/>
                <a:cs typeface="华文宋体" panose="02010600040101010101" charset="-122"/>
                <a:sym typeface="+mn-ea"/>
              </a:rPr>
              <a:t>屋</a:t>
            </a:r>
            <a:r>
              <a:rPr lang="zh-CN" altLang="en-US" sz="1600" i="1">
                <a:highlight>
                  <a:srgbClr val="FFFF00"/>
                </a:highlight>
                <a:latin typeface="华文宋体" panose="02010600040101010101" charset="-122"/>
                <a:ea typeface="华文宋体" panose="02010600040101010101" charset="-122"/>
                <a:cs typeface="华文宋体" panose="02010600040101010101" charset="-122"/>
                <a:sym typeface="+mn-ea"/>
              </a:rPr>
              <a:t>内</a:t>
            </a:r>
            <a:r>
              <a:rPr lang="zh-CN" altLang="en-US" sz="1600" i="1">
                <a:latin typeface="华文宋体" panose="02010600040101010101" charset="-122"/>
                <a:ea typeface="华文宋体" panose="02010600040101010101" charset="-122"/>
                <a:cs typeface="华文宋体" panose="02010600040101010101" charset="-122"/>
                <a:sym typeface="+mn-ea"/>
              </a:rPr>
              <a:t>显得格外温暖和安全</a:t>
            </a:r>
            <a:r>
              <a:rPr lang="en-US" altLang="zh-CN" sz="1600" i="1">
                <a:latin typeface="华文宋体" panose="02010600040101010101" charset="-122"/>
                <a:ea typeface="华文宋体" panose="02010600040101010101" charset="-122"/>
                <a:cs typeface="华文宋体" panose="02010600040101010101" charset="-122"/>
                <a:sym typeface="+mn-ea"/>
              </a:rPr>
              <a:t>&lt;unk&gt;</a:t>
            </a:r>
            <a:r>
              <a:rPr lang="zh-CN" altLang="en-US" sz="1600" i="1">
                <a:latin typeface="华文宋体" panose="02010600040101010101" charset="-122"/>
                <a:ea typeface="华文宋体" panose="02010600040101010101" charset="-122"/>
                <a:cs typeface="华文宋体" panose="02010600040101010101" charset="-122"/>
                <a:sym typeface="+mn-ea"/>
              </a:rPr>
              <a:t>他们听着雷声</a:t>
            </a:r>
            <a:r>
              <a:rPr lang="en-US" altLang="zh-CN" sz="1600" i="1">
                <a:latin typeface="华文宋体" panose="02010600040101010101" charset="-122"/>
                <a:ea typeface="华文宋体" panose="02010600040101010101" charset="-122"/>
                <a:cs typeface="华文宋体" panose="02010600040101010101" charset="-122"/>
                <a:sym typeface="+mn-ea"/>
              </a:rPr>
              <a:t>&lt;unk&gt;</a:t>
            </a:r>
            <a:r>
              <a:rPr lang="zh-CN" altLang="en-US" sz="1600" i="1">
                <a:latin typeface="华文宋体" panose="02010600040101010101" charset="-122"/>
                <a:ea typeface="华文宋体" panose="02010600040101010101" charset="-122"/>
                <a:cs typeface="华文宋体" panose="02010600040101010101" charset="-122"/>
                <a:sym typeface="+mn-ea"/>
              </a:rPr>
              <a:t>不禁想象着雷公</a:t>
            </a:r>
            <a:r>
              <a:rPr lang="zh-CN" altLang="en-US" sz="1600" i="1">
                <a:highlight>
                  <a:srgbClr val="FFFF00"/>
                </a:highlight>
                <a:latin typeface="华文宋体" panose="02010600040101010101" charset="-122"/>
                <a:ea typeface="华文宋体" panose="02010600040101010101" charset="-122"/>
                <a:cs typeface="华文宋体" panose="02010600040101010101" charset="-122"/>
                <a:sym typeface="+mn-ea"/>
              </a:rPr>
              <a:t>电母</a:t>
            </a:r>
            <a:r>
              <a:rPr lang="zh-CN" altLang="en-US" sz="1600" i="1">
                <a:latin typeface="华文宋体" panose="02010600040101010101" charset="-122"/>
                <a:ea typeface="华文宋体" panose="02010600040101010101" charset="-122"/>
                <a:cs typeface="华文宋体" panose="02010600040101010101" charset="-122"/>
                <a:sym typeface="+mn-ea"/>
              </a:rPr>
              <a:t>的故事</a:t>
            </a:r>
            <a:r>
              <a:rPr lang="en-US" altLang="zh-CN" sz="1600" i="1">
                <a:latin typeface="华文宋体" panose="02010600040101010101" charset="-122"/>
                <a:ea typeface="华文宋体" panose="02010600040101010101" charset="-122"/>
                <a:cs typeface="华文宋体" panose="02010600040101010101" charset="-122"/>
                <a:sym typeface="+mn-ea"/>
              </a:rPr>
              <a:t>&lt;unk&gt;</a:t>
            </a:r>
            <a:r>
              <a:rPr lang="zh-CN" altLang="en-US" sz="1600" i="1">
                <a:latin typeface="华文宋体" panose="02010600040101010101" charset="-122"/>
                <a:ea typeface="华文宋体" panose="02010600040101010101" charset="-122"/>
                <a:cs typeface="华文宋体" panose="02010600040101010101" charset="-122"/>
                <a:sym typeface="+mn-ea"/>
              </a:rPr>
              <a:t>大雨</a:t>
            </a:r>
            <a:r>
              <a:rPr lang="zh-CN" altLang="en-US" sz="1600" i="1">
                <a:highlight>
                  <a:srgbClr val="FFFF00"/>
                </a:highlight>
                <a:latin typeface="华文宋体" panose="02010600040101010101" charset="-122"/>
                <a:ea typeface="华文宋体" panose="02010600040101010101" charset="-122"/>
                <a:cs typeface="华文宋体" panose="02010600040101010101" charset="-122"/>
                <a:sym typeface="+mn-ea"/>
              </a:rPr>
              <a:t>倾盆</a:t>
            </a:r>
            <a:r>
              <a:rPr lang="en-US" altLang="zh-CN" sz="1600" i="1">
                <a:latin typeface="华文宋体" panose="02010600040101010101" charset="-122"/>
                <a:ea typeface="华文宋体" panose="02010600040101010101" charset="-122"/>
                <a:cs typeface="华文宋体" panose="02010600040101010101" charset="-122"/>
                <a:sym typeface="+mn-ea"/>
              </a:rPr>
              <a:t>&lt;unk&gt;</a:t>
            </a:r>
            <a:r>
              <a:rPr lang="zh-CN" altLang="en-US" sz="1600" i="1">
                <a:latin typeface="华文宋体" panose="02010600040101010101" charset="-122"/>
                <a:ea typeface="华文宋体" panose="02010600040101010101" charset="-122"/>
                <a:cs typeface="华文宋体" panose="02010600040101010101" charset="-122"/>
                <a:sym typeface="+mn-ea"/>
              </a:rPr>
              <a:t>他们在亲人的怀抱中感到安全与幸福</a:t>
            </a:r>
            <a:r>
              <a:rPr lang="en-US" altLang="zh-CN" sz="1600" i="1">
                <a:latin typeface="华文宋体" panose="02010600040101010101" charset="-122"/>
                <a:ea typeface="华文宋体" panose="02010600040101010101" charset="-122"/>
                <a:cs typeface="华文宋体" panose="02010600040101010101" charset="-122"/>
                <a:sym typeface="+mn-ea"/>
              </a:rPr>
              <a:t>&lt;unk&gt;</a:t>
            </a:r>
            <a:r>
              <a:rPr lang="zh-CN" altLang="en-US" sz="1600" i="1">
                <a:latin typeface="华文宋体" panose="02010600040101010101" charset="-122"/>
                <a:ea typeface="华文宋体" panose="02010600040101010101" charset="-122"/>
                <a:cs typeface="华文宋体" panose="02010600040101010101" charset="-122"/>
                <a:sym typeface="+mn-ea"/>
              </a:rPr>
              <a:t>雷雨只是他们</a:t>
            </a:r>
            <a:r>
              <a:rPr lang="zh-CN" altLang="en-US" sz="1600" i="1">
                <a:highlight>
                  <a:srgbClr val="FFFF00"/>
                </a:highlight>
                <a:latin typeface="华文宋体" panose="02010600040101010101" charset="-122"/>
                <a:ea typeface="华文宋体" panose="02010600040101010101" charset="-122"/>
                <a:cs typeface="华文宋体" panose="02010600040101010101" charset="-122"/>
                <a:sym typeface="+mn-ea"/>
              </a:rPr>
              <a:t>童</a:t>
            </a:r>
            <a:r>
              <a:rPr lang="zh-CN" altLang="en-US" sz="1600" i="1">
                <a:latin typeface="华文宋体" panose="02010600040101010101" charset="-122"/>
                <a:ea typeface="华文宋体" panose="02010600040101010101" charset="-122"/>
                <a:cs typeface="华文宋体" panose="02010600040101010101" charset="-122"/>
                <a:sym typeface="+mn-ea"/>
              </a:rPr>
              <a:t>年中一道</a:t>
            </a:r>
            <a:r>
              <a:rPr lang="zh-CN" altLang="en-US" sz="1600" i="1">
                <a:highlight>
                  <a:srgbClr val="FFFF00"/>
                </a:highlight>
                <a:latin typeface="华文宋体" panose="02010600040101010101" charset="-122"/>
                <a:ea typeface="华文宋体" panose="02010600040101010101" charset="-122"/>
                <a:cs typeface="华文宋体" panose="02010600040101010101" charset="-122"/>
                <a:sym typeface="+mn-ea"/>
              </a:rPr>
              <a:t>特殊</a:t>
            </a:r>
            <a:r>
              <a:rPr lang="zh-CN" altLang="en-US" sz="1600" i="1">
                <a:latin typeface="华文宋体" panose="02010600040101010101" charset="-122"/>
                <a:ea typeface="华文宋体" panose="02010600040101010101" charset="-122"/>
                <a:cs typeface="华文宋体" panose="02010600040101010101" charset="-122"/>
                <a:sym typeface="+mn-ea"/>
              </a:rPr>
              <a:t>的风景</a:t>
            </a:r>
            <a:r>
              <a:rPr lang="zh-CN" altLang="en-US" sz="1600" i="1">
                <a:highlight>
                  <a:srgbClr val="FFFF00"/>
                </a:highlight>
                <a:latin typeface="华文宋体" panose="02010600040101010101" charset="-122"/>
                <a:ea typeface="华文宋体" panose="02010600040101010101" charset="-122"/>
                <a:cs typeface="华文宋体" panose="02010600040101010101" charset="-122"/>
                <a:sym typeface="+mn-ea"/>
              </a:rPr>
              <a:t>线</a:t>
            </a:r>
            <a:r>
              <a:rPr lang="en-US" altLang="zh-CN" sz="1600" i="1">
                <a:latin typeface="华文宋体" panose="02010600040101010101" charset="-122"/>
                <a:ea typeface="华文宋体" panose="02010600040101010101" charset="-122"/>
                <a:cs typeface="华文宋体" panose="02010600040101010101" charset="-122"/>
                <a:sym typeface="+mn-ea"/>
              </a:rPr>
              <a:t>&lt;unk&gt;</a:t>
            </a:r>
            <a:endParaRPr lang="en-US" altLang="zh-CN" sz="1600" i="1">
              <a:latin typeface="华文宋体" panose="02010600040101010101" charset="-122"/>
              <a:ea typeface="华文宋体" panose="02010600040101010101" charset="-122"/>
              <a:cs typeface="华文宋体" panose="02010600040101010101" charset="-122"/>
            </a:endParaRPr>
          </a:p>
          <a:p>
            <a:r>
              <a:rPr lang="zh-CN" altLang="en-US" sz="1600" b="1">
                <a:latin typeface="华文宋体" panose="02010600040101010101" charset="-122"/>
                <a:ea typeface="华文宋体" panose="02010600040101010101" charset="-122"/>
                <a:cs typeface="华文宋体" panose="02010600040101010101" charset="-122"/>
              </a:rPr>
              <a:t>生成结果</a:t>
            </a:r>
            <a:r>
              <a:rPr lang="zh-CN" altLang="en-US" sz="1600">
                <a:latin typeface="华文宋体" panose="02010600040101010101" charset="-122"/>
                <a:ea typeface="华文宋体" panose="02010600040101010101" charset="-122"/>
                <a:cs typeface="华文宋体" panose="02010600040101010101" charset="-122"/>
              </a:rPr>
              <a:t>：</a:t>
            </a:r>
            <a:endParaRPr lang="zh-CN" altLang="en-US" sz="1600">
              <a:latin typeface="华文宋体" panose="02010600040101010101" charset="-122"/>
              <a:ea typeface="华文宋体" panose="02010600040101010101" charset="-122"/>
              <a:cs typeface="华文宋体" panose="02010600040101010101" charset="-122"/>
            </a:endParaRPr>
          </a:p>
          <a:p>
            <a:r>
              <a:rPr lang="zh-CN" altLang="en-US" sz="1600" i="1">
                <a:latin typeface="华文宋体" panose="02010600040101010101" charset="-122"/>
                <a:ea typeface="华文宋体" panose="02010600040101010101" charset="-122"/>
                <a:cs typeface="华文宋体" panose="02010600040101010101" charset="-122"/>
                <a:sym typeface="+mn-ea"/>
              </a:rPr>
              <a:t>在一个</a:t>
            </a:r>
            <a:r>
              <a:rPr lang="zh-CN" altLang="en-US" sz="1600" i="1">
                <a:highlight>
                  <a:srgbClr val="FFFF00"/>
                </a:highlight>
                <a:latin typeface="华文宋体" panose="02010600040101010101" charset="-122"/>
                <a:ea typeface="华文宋体" panose="02010600040101010101" charset="-122"/>
                <a:cs typeface="华文宋体" panose="02010600040101010101" charset="-122"/>
                <a:sym typeface="+mn-ea"/>
              </a:rPr>
              <a:t>片园</a:t>
            </a:r>
            <a:r>
              <a:rPr lang="zh-CN" altLang="en-US" sz="1600" i="1">
                <a:latin typeface="华文宋体" panose="02010600040101010101" charset="-122"/>
                <a:ea typeface="华文宋体" panose="02010600040101010101" charset="-122"/>
                <a:cs typeface="华文宋体" panose="02010600040101010101" charset="-122"/>
                <a:sym typeface="+mn-ea"/>
              </a:rPr>
              <a:t>的山村里</a:t>
            </a:r>
            <a:r>
              <a:rPr lang="en-US" altLang="zh-CN" sz="1600" i="1">
                <a:latin typeface="华文宋体" panose="02010600040101010101" charset="-122"/>
                <a:ea typeface="华文宋体" panose="02010600040101010101" charset="-122"/>
                <a:cs typeface="华文宋体" panose="02010600040101010101" charset="-122"/>
                <a:sym typeface="+mn-ea"/>
              </a:rPr>
              <a:t>&lt;unk&gt;</a:t>
            </a:r>
            <a:r>
              <a:rPr lang="zh-CN" altLang="en-US" sz="1600" i="1">
                <a:latin typeface="华文宋体" panose="02010600040101010101" charset="-122"/>
                <a:ea typeface="华文宋体" panose="02010600040101010101" charset="-122"/>
                <a:cs typeface="华文宋体" panose="02010600040101010101" charset="-122"/>
                <a:sym typeface="+mn-ea"/>
              </a:rPr>
              <a:t>小孩们在屋来还洒</a:t>
            </a:r>
            <a:r>
              <a:rPr lang="en-US" altLang="zh-CN" sz="1600" i="1">
                <a:latin typeface="华文宋体" panose="02010600040101010101" charset="-122"/>
                <a:ea typeface="华文宋体" panose="02010600040101010101" charset="-122"/>
                <a:cs typeface="华文宋体" panose="02010600040101010101" charset="-122"/>
                <a:sym typeface="+mn-ea"/>
              </a:rPr>
              <a:t>&lt;unk&gt;</a:t>
            </a:r>
            <a:r>
              <a:rPr lang="zh-CN" altLang="en-US" sz="1600" i="1">
                <a:latin typeface="华文宋体" panose="02010600040101010101" charset="-122"/>
                <a:ea typeface="华文宋体" panose="02010600040101010101" charset="-122"/>
                <a:cs typeface="华文宋体" panose="02010600040101010101" charset="-122"/>
                <a:sym typeface="+mn-ea"/>
              </a:rPr>
              <a:t>外面的雷雨</a:t>
            </a:r>
            <a:r>
              <a:rPr lang="zh-CN" altLang="en-US" sz="1600" i="1">
                <a:highlight>
                  <a:srgbClr val="FFFF00"/>
                </a:highlight>
                <a:latin typeface="华文宋体" panose="02010600040101010101" charset="-122"/>
                <a:ea typeface="华文宋体" panose="02010600040101010101" charset="-122"/>
                <a:cs typeface="华文宋体" panose="02010600040101010101" charset="-122"/>
                <a:sym typeface="+mn-ea"/>
              </a:rPr>
              <a:t>洒得</a:t>
            </a:r>
            <a:r>
              <a:rPr lang="zh-CN" altLang="en-US" sz="1600" i="1">
                <a:latin typeface="华文宋体" panose="02010600040101010101" charset="-122"/>
                <a:ea typeface="华文宋体" panose="02010600040101010101" charset="-122"/>
                <a:cs typeface="华文宋体" panose="02010600040101010101" charset="-122"/>
                <a:sym typeface="+mn-ea"/>
              </a:rPr>
              <a:t>屋</a:t>
            </a:r>
            <a:r>
              <a:rPr lang="zh-CN" altLang="en-US" sz="1600" i="1">
                <a:highlight>
                  <a:srgbClr val="FFFF00"/>
                </a:highlight>
                <a:latin typeface="华文宋体" panose="02010600040101010101" charset="-122"/>
                <a:ea typeface="华文宋体" panose="02010600040101010101" charset="-122"/>
                <a:cs typeface="华文宋体" panose="02010600040101010101" charset="-122"/>
                <a:sym typeface="+mn-ea"/>
              </a:rPr>
              <a:t>来</a:t>
            </a:r>
            <a:r>
              <a:rPr lang="zh-CN" altLang="en-US" sz="1600" i="1">
                <a:latin typeface="华文宋体" panose="02010600040101010101" charset="-122"/>
                <a:ea typeface="华文宋体" panose="02010600040101010101" charset="-122"/>
                <a:cs typeface="华文宋体" panose="02010600040101010101" charset="-122"/>
                <a:sym typeface="+mn-ea"/>
              </a:rPr>
              <a:t>显得格外温暖和安全</a:t>
            </a:r>
            <a:r>
              <a:rPr lang="en-US" altLang="zh-CN" sz="1600" i="1">
                <a:latin typeface="华文宋体" panose="02010600040101010101" charset="-122"/>
                <a:ea typeface="华文宋体" panose="02010600040101010101" charset="-122"/>
                <a:cs typeface="华文宋体" panose="02010600040101010101" charset="-122"/>
                <a:sym typeface="+mn-ea"/>
              </a:rPr>
              <a:t>&lt;unk&gt;</a:t>
            </a:r>
            <a:r>
              <a:rPr lang="zh-CN" altLang="en-US" sz="1600" i="1">
                <a:latin typeface="华文宋体" panose="02010600040101010101" charset="-122"/>
                <a:ea typeface="华文宋体" panose="02010600040101010101" charset="-122"/>
                <a:cs typeface="华文宋体" panose="02010600040101010101" charset="-122"/>
                <a:sym typeface="+mn-ea"/>
              </a:rPr>
              <a:t>他们听着雷声</a:t>
            </a:r>
            <a:r>
              <a:rPr lang="en-US" altLang="zh-CN" sz="1600" i="1">
                <a:latin typeface="华文宋体" panose="02010600040101010101" charset="-122"/>
                <a:ea typeface="华文宋体" panose="02010600040101010101" charset="-122"/>
                <a:cs typeface="华文宋体" panose="02010600040101010101" charset="-122"/>
                <a:sym typeface="+mn-ea"/>
              </a:rPr>
              <a:t>&lt;unk&gt;</a:t>
            </a:r>
            <a:r>
              <a:rPr lang="zh-CN" altLang="en-US" sz="1600" i="1">
                <a:latin typeface="华文宋体" panose="02010600040101010101" charset="-122"/>
                <a:ea typeface="华文宋体" panose="02010600040101010101" charset="-122"/>
                <a:cs typeface="华文宋体" panose="02010600040101010101" charset="-122"/>
                <a:sym typeface="+mn-ea"/>
              </a:rPr>
              <a:t>不禁想像着雷工</a:t>
            </a:r>
            <a:r>
              <a:rPr lang="zh-CN" altLang="en-US" sz="1600" i="1">
                <a:highlight>
                  <a:srgbClr val="FFFF00"/>
                </a:highlight>
                <a:latin typeface="华文宋体" panose="02010600040101010101" charset="-122"/>
                <a:ea typeface="华文宋体" panose="02010600040101010101" charset="-122"/>
                <a:cs typeface="华文宋体" panose="02010600040101010101" charset="-122"/>
                <a:sym typeface="+mn-ea"/>
              </a:rPr>
              <a:t>电舞</a:t>
            </a:r>
            <a:r>
              <a:rPr lang="zh-CN" altLang="en-US" sz="1600" i="1">
                <a:latin typeface="华文宋体" panose="02010600040101010101" charset="-122"/>
                <a:ea typeface="华文宋体" panose="02010600040101010101" charset="-122"/>
                <a:cs typeface="华文宋体" panose="02010600040101010101" charset="-122"/>
                <a:sym typeface="+mn-ea"/>
              </a:rPr>
              <a:t>的故事</a:t>
            </a:r>
            <a:r>
              <a:rPr lang="en-US" altLang="zh-CN" sz="1600" i="1">
                <a:latin typeface="华文宋体" panose="02010600040101010101" charset="-122"/>
                <a:ea typeface="华文宋体" panose="02010600040101010101" charset="-122"/>
                <a:cs typeface="华文宋体" panose="02010600040101010101" charset="-122"/>
                <a:sym typeface="+mn-ea"/>
              </a:rPr>
              <a:t>&lt;unk&gt;</a:t>
            </a:r>
            <a:r>
              <a:rPr lang="zh-CN" altLang="en-US" sz="1600" i="1">
                <a:latin typeface="华文宋体" panose="02010600040101010101" charset="-122"/>
                <a:ea typeface="华文宋体" panose="02010600040101010101" charset="-122"/>
                <a:cs typeface="华文宋体" panose="02010600040101010101" charset="-122"/>
                <a:sym typeface="+mn-ea"/>
              </a:rPr>
              <a:t>大雨</a:t>
            </a:r>
            <a:r>
              <a:rPr lang="zh-CN" altLang="en-US" sz="1600" i="1">
                <a:highlight>
                  <a:srgbClr val="FFFF00"/>
                </a:highlight>
                <a:latin typeface="华文宋体" panose="02010600040101010101" charset="-122"/>
                <a:ea typeface="华文宋体" panose="02010600040101010101" charset="-122"/>
                <a:cs typeface="华文宋体" panose="02010600040101010101" charset="-122"/>
                <a:sym typeface="+mn-ea"/>
              </a:rPr>
              <a:t>清伴</a:t>
            </a:r>
            <a:r>
              <a:rPr lang="en-US" altLang="zh-CN" sz="1600" i="1">
                <a:latin typeface="华文宋体" panose="02010600040101010101" charset="-122"/>
                <a:ea typeface="华文宋体" panose="02010600040101010101" charset="-122"/>
                <a:cs typeface="华文宋体" panose="02010600040101010101" charset="-122"/>
                <a:sym typeface="+mn-ea"/>
              </a:rPr>
              <a:t>&lt;unk&gt;</a:t>
            </a:r>
            <a:r>
              <a:rPr lang="zh-CN" altLang="en-US" sz="1600" i="1">
                <a:latin typeface="华文宋体" panose="02010600040101010101" charset="-122"/>
                <a:ea typeface="华文宋体" panose="02010600040101010101" charset="-122"/>
                <a:cs typeface="华文宋体" panose="02010600040101010101" charset="-122"/>
                <a:sym typeface="+mn-ea"/>
              </a:rPr>
              <a:t>他们在亲人的怀抱中感到安全与幸福</a:t>
            </a:r>
            <a:r>
              <a:rPr lang="en-US" altLang="zh-CN" sz="1600" i="1">
                <a:latin typeface="华文宋体" panose="02010600040101010101" charset="-122"/>
                <a:ea typeface="华文宋体" panose="02010600040101010101" charset="-122"/>
                <a:cs typeface="华文宋体" panose="02010600040101010101" charset="-122"/>
                <a:sym typeface="+mn-ea"/>
              </a:rPr>
              <a:t>&lt;unk&gt;</a:t>
            </a:r>
            <a:r>
              <a:rPr lang="zh-CN" altLang="en-US" sz="1600" i="1">
                <a:latin typeface="华文宋体" panose="02010600040101010101" charset="-122"/>
                <a:ea typeface="华文宋体" panose="02010600040101010101" charset="-122"/>
                <a:cs typeface="华文宋体" panose="02010600040101010101" charset="-122"/>
                <a:sym typeface="+mn-ea"/>
              </a:rPr>
              <a:t>雷雨只是他们</a:t>
            </a:r>
            <a:r>
              <a:rPr lang="zh-CN" altLang="en-US" sz="1600" i="1">
                <a:highlight>
                  <a:srgbClr val="FFFF00"/>
                </a:highlight>
                <a:latin typeface="华文宋体" panose="02010600040101010101" charset="-122"/>
                <a:ea typeface="华文宋体" panose="02010600040101010101" charset="-122"/>
                <a:cs typeface="华文宋体" panose="02010600040101010101" charset="-122"/>
                <a:sym typeface="+mn-ea"/>
              </a:rPr>
              <a:t>同</a:t>
            </a:r>
            <a:r>
              <a:rPr lang="zh-CN" altLang="en-US" sz="1600" i="1">
                <a:latin typeface="华文宋体" panose="02010600040101010101" charset="-122"/>
                <a:ea typeface="华文宋体" panose="02010600040101010101" charset="-122"/>
                <a:cs typeface="华文宋体" panose="02010600040101010101" charset="-122"/>
                <a:sym typeface="+mn-ea"/>
              </a:rPr>
              <a:t>年中一道</a:t>
            </a:r>
            <a:r>
              <a:rPr lang="zh-CN" altLang="en-US" sz="1600" i="1">
                <a:highlight>
                  <a:srgbClr val="FFFF00"/>
                </a:highlight>
                <a:latin typeface="华文宋体" panose="02010600040101010101" charset="-122"/>
                <a:ea typeface="华文宋体" panose="02010600040101010101" charset="-122"/>
                <a:cs typeface="华文宋体" panose="02010600040101010101" charset="-122"/>
                <a:sym typeface="+mn-ea"/>
              </a:rPr>
              <a:t>踏说</a:t>
            </a:r>
            <a:r>
              <a:rPr lang="zh-CN" altLang="en-US" sz="1600" i="1">
                <a:latin typeface="华文宋体" panose="02010600040101010101" charset="-122"/>
                <a:ea typeface="华文宋体" panose="02010600040101010101" charset="-122"/>
                <a:cs typeface="华文宋体" panose="02010600040101010101" charset="-122"/>
                <a:sym typeface="+mn-ea"/>
              </a:rPr>
              <a:t>的风景</a:t>
            </a:r>
            <a:r>
              <a:rPr lang="zh-CN" altLang="en-US" sz="1600" i="1">
                <a:highlight>
                  <a:srgbClr val="FFFF00"/>
                </a:highlight>
                <a:latin typeface="华文宋体" panose="02010600040101010101" charset="-122"/>
                <a:ea typeface="华文宋体" panose="02010600040101010101" charset="-122"/>
                <a:cs typeface="华文宋体" panose="02010600040101010101" charset="-122"/>
                <a:sym typeface="+mn-ea"/>
              </a:rPr>
              <a:t>闪</a:t>
            </a:r>
            <a:r>
              <a:rPr lang="en-US" altLang="zh-CN" sz="1600" i="1">
                <a:latin typeface="华文宋体" panose="02010600040101010101" charset="-122"/>
                <a:ea typeface="华文宋体" panose="02010600040101010101" charset="-122"/>
                <a:cs typeface="华文宋体" panose="02010600040101010101" charset="-122"/>
                <a:sym typeface="+mn-ea"/>
              </a:rPr>
              <a:t>&lt;unk&gt;</a:t>
            </a:r>
            <a:endParaRPr lang="en-US" altLang="zh-CN" sz="1600" i="1">
              <a:latin typeface="华文宋体" panose="02010600040101010101" charset="-122"/>
              <a:ea typeface="华文宋体" panose="02010600040101010101" charset="-122"/>
              <a:cs typeface="华文宋体" panose="02010600040101010101" charset="-122"/>
            </a:endParaRPr>
          </a:p>
        </p:txBody>
      </p:sp>
      <p:sp>
        <p:nvSpPr>
          <p:cNvPr id="5" name="文本框 4"/>
          <p:cNvSpPr txBox="1"/>
          <p:nvPr>
            <p:custDataLst>
              <p:tags r:id="rId2"/>
            </p:custDataLst>
          </p:nvPr>
        </p:nvSpPr>
        <p:spPr>
          <a:xfrm>
            <a:off x="232410" y="3988435"/>
            <a:ext cx="7055485" cy="2554605"/>
          </a:xfrm>
          <a:prstGeom prst="rect">
            <a:avLst/>
          </a:prstGeom>
        </p:spPr>
        <p:txBody>
          <a:bodyPr wrap="square">
            <a:noAutofit/>
          </a:bodyPr>
          <a:p>
            <a:r>
              <a:rPr lang="en-US" altLang="zh-CN" sz="1600">
                <a:sym typeface="+mn-ea"/>
              </a:rPr>
              <a:t>finetune_large_kespeech</a:t>
            </a:r>
            <a:r>
              <a:rPr lang="zh-CN" altLang="en-US" sz="1600" b="1">
                <a:latin typeface="华文宋体" panose="02010600040101010101" charset="-122"/>
                <a:ea typeface="华文宋体" panose="02010600040101010101" charset="-122"/>
                <a:cs typeface="华文宋体" panose="02010600040101010101" charset="-122"/>
              </a:rPr>
              <a:t>：</a:t>
            </a:r>
            <a:endParaRPr lang="zh-CN" altLang="en-US" sz="1600" b="1">
              <a:latin typeface="华文宋体" panose="02010600040101010101" charset="-122"/>
              <a:ea typeface="华文宋体" panose="02010600040101010101" charset="-122"/>
              <a:cs typeface="华文宋体" panose="02010600040101010101" charset="-122"/>
            </a:endParaRPr>
          </a:p>
          <a:p>
            <a:r>
              <a:rPr lang="zh-CN" altLang="en-US" sz="1600" b="1">
                <a:latin typeface="华文宋体" panose="02010600040101010101" charset="-122"/>
                <a:ea typeface="华文宋体" panose="02010600040101010101" charset="-122"/>
                <a:cs typeface="华文宋体" panose="02010600040101010101" charset="-122"/>
              </a:rPr>
              <a:t>原文</a:t>
            </a:r>
            <a:r>
              <a:rPr lang="zh-CN" altLang="en-US" sz="1600">
                <a:latin typeface="华文宋体" panose="02010600040101010101" charset="-122"/>
                <a:ea typeface="华文宋体" panose="02010600040101010101" charset="-122"/>
                <a:cs typeface="华文宋体" panose="02010600040101010101" charset="-122"/>
              </a:rPr>
              <a:t>：</a:t>
            </a:r>
            <a:endParaRPr lang="zh-CN" altLang="en-US" sz="1600">
              <a:latin typeface="华文宋体" panose="02010600040101010101" charset="-122"/>
              <a:ea typeface="华文宋体" panose="02010600040101010101" charset="-122"/>
              <a:cs typeface="华文宋体" panose="02010600040101010101" charset="-122"/>
            </a:endParaRPr>
          </a:p>
          <a:p>
            <a:r>
              <a:rPr sz="1600" i="1">
                <a:latin typeface="华文宋体" panose="02010600040101010101" charset="-122"/>
                <a:ea typeface="华文宋体" panose="02010600040101010101" charset="-122"/>
                <a:cs typeface="华文宋体" panose="02010600040101010101" charset="-122"/>
              </a:rPr>
              <a:t>他</a:t>
            </a:r>
            <a:r>
              <a:rPr sz="1600" i="1">
                <a:highlight>
                  <a:srgbClr val="FFFF00"/>
                </a:highlight>
                <a:latin typeface="华文宋体" panose="02010600040101010101" charset="-122"/>
                <a:ea typeface="华文宋体" panose="02010600040101010101" charset="-122"/>
                <a:cs typeface="华文宋体" panose="02010600040101010101" charset="-122"/>
              </a:rPr>
              <a:t>说</a:t>
            </a:r>
            <a:r>
              <a:rPr sz="1600" i="1">
                <a:latin typeface="华文宋体" panose="02010600040101010101" charset="-122"/>
                <a:ea typeface="华文宋体" panose="02010600040101010101" charset="-122"/>
                <a:cs typeface="华文宋体" panose="02010600040101010101" charset="-122"/>
              </a:rPr>
              <a:t>,未来的教育将更加个性化</a:t>
            </a:r>
            <a:r>
              <a:rPr sz="1600" i="1">
                <a:highlight>
                  <a:srgbClr val="FFFF00"/>
                </a:highlight>
                <a:latin typeface="华文宋体" panose="02010600040101010101" charset="-122"/>
                <a:ea typeface="华文宋体" panose="02010600040101010101" charset="-122"/>
                <a:cs typeface="华文宋体" panose="02010600040101010101" charset="-122"/>
              </a:rPr>
              <a:t>和</a:t>
            </a:r>
            <a:r>
              <a:rPr sz="1600" i="1">
                <a:latin typeface="华文宋体" panose="02010600040101010101" charset="-122"/>
                <a:ea typeface="华文宋体" panose="02010600040101010101" charset="-122"/>
                <a:cs typeface="华文宋体" panose="02010600040101010101" charset="-122"/>
              </a:rPr>
              <a:t>智能化。</a:t>
            </a:r>
            <a:r>
              <a:rPr sz="1600" i="1">
                <a:highlight>
                  <a:srgbClr val="FFFF00"/>
                </a:highlight>
                <a:latin typeface="华文宋体" panose="02010600040101010101" charset="-122"/>
                <a:ea typeface="华文宋体" panose="02010600040101010101" charset="-122"/>
                <a:cs typeface="华文宋体" panose="02010600040101010101" charset="-122"/>
              </a:rPr>
              <a:t>随</a:t>
            </a:r>
            <a:r>
              <a:rPr sz="1600" i="1">
                <a:latin typeface="华文宋体" panose="02010600040101010101" charset="-122"/>
                <a:ea typeface="华文宋体" panose="02010600040101010101" charset="-122"/>
                <a:cs typeface="华文宋体" panose="02010600040101010101" charset="-122"/>
              </a:rPr>
              <a:t>着人工智能的</a:t>
            </a:r>
            <a:r>
              <a:rPr sz="1600" i="1">
                <a:highlight>
                  <a:srgbClr val="FFFF00"/>
                </a:highlight>
                <a:latin typeface="华文宋体" panose="02010600040101010101" charset="-122"/>
                <a:ea typeface="华文宋体" panose="02010600040101010101" charset="-122"/>
                <a:cs typeface="华文宋体" panose="02010600040101010101" charset="-122"/>
              </a:rPr>
              <a:t>普及</a:t>
            </a:r>
            <a:r>
              <a:rPr sz="1600" i="1">
                <a:latin typeface="华文宋体" panose="02010600040101010101" charset="-122"/>
                <a:ea typeface="华文宋体" panose="02010600040101010101" charset="-122"/>
                <a:cs typeface="华文宋体" panose="02010600040101010101" charset="-122"/>
              </a:rPr>
              <a:t>，教师将不再是知识的唯一传授者，</a:t>
            </a:r>
            <a:r>
              <a:rPr sz="1600" i="1">
                <a:highlight>
                  <a:srgbClr val="FFFF00"/>
                </a:highlight>
                <a:latin typeface="华文宋体" panose="02010600040101010101" charset="-122"/>
                <a:ea typeface="华文宋体" panose="02010600040101010101" charset="-122"/>
                <a:cs typeface="华文宋体" panose="02010600040101010101" charset="-122"/>
              </a:rPr>
              <a:t>而</a:t>
            </a:r>
            <a:r>
              <a:rPr sz="1600" i="1">
                <a:latin typeface="华文宋体" panose="02010600040101010101" charset="-122"/>
                <a:ea typeface="华文宋体" panose="02010600040101010101" charset="-122"/>
                <a:cs typeface="华文宋体" panose="02010600040101010101" charset="-122"/>
              </a:rPr>
              <a:t>是学生</a:t>
            </a:r>
            <a:r>
              <a:rPr sz="1600" i="1">
                <a:highlight>
                  <a:srgbClr val="FFFF00"/>
                </a:highlight>
                <a:latin typeface="华文宋体" panose="02010600040101010101" charset="-122"/>
                <a:ea typeface="华文宋体" panose="02010600040101010101" charset="-122"/>
                <a:cs typeface="华文宋体" panose="02010600040101010101" charset="-122"/>
              </a:rPr>
              <a:t>学习</a:t>
            </a:r>
            <a:r>
              <a:rPr sz="1600" i="1">
                <a:latin typeface="华文宋体" panose="02010600040101010101" charset="-122"/>
                <a:ea typeface="华文宋体" panose="02010600040101010101" charset="-122"/>
                <a:cs typeface="华文宋体" panose="02010600040101010101" charset="-122"/>
              </a:rPr>
              <a:t>的</a:t>
            </a:r>
            <a:r>
              <a:rPr sz="1600" i="1">
                <a:highlight>
                  <a:srgbClr val="FFFF00"/>
                </a:highlight>
                <a:latin typeface="华文宋体" panose="02010600040101010101" charset="-122"/>
                <a:ea typeface="华文宋体" panose="02010600040101010101" charset="-122"/>
                <a:cs typeface="华文宋体" panose="02010600040101010101" charset="-122"/>
              </a:rPr>
              <a:t>引导者</a:t>
            </a:r>
            <a:r>
              <a:rPr sz="1600" i="1">
                <a:latin typeface="华文宋体" panose="02010600040101010101" charset="-122"/>
                <a:ea typeface="华文宋体" panose="02010600040101010101" charset="-122"/>
                <a:cs typeface="华文宋体" panose="02010600040101010101" charset="-122"/>
              </a:rPr>
              <a:t>。李先生对此充满了期待，他相信这些</a:t>
            </a:r>
            <a:r>
              <a:rPr sz="1600" i="1">
                <a:highlight>
                  <a:srgbClr val="FFFF00"/>
                </a:highlight>
                <a:latin typeface="华文宋体" panose="02010600040101010101" charset="-122"/>
                <a:ea typeface="华文宋体" panose="02010600040101010101" charset="-122"/>
                <a:cs typeface="华文宋体" panose="02010600040101010101" charset="-122"/>
              </a:rPr>
              <a:t>新技术将</a:t>
            </a:r>
            <a:r>
              <a:rPr sz="1600" i="1">
                <a:latin typeface="华文宋体" panose="02010600040101010101" charset="-122"/>
                <a:ea typeface="华文宋体" panose="02010600040101010101" charset="-122"/>
                <a:cs typeface="华文宋体" panose="02010600040101010101" charset="-122"/>
              </a:rPr>
              <a:t>彻底改变教育的方式，为每个学生提供量身定</a:t>
            </a:r>
            <a:r>
              <a:rPr sz="1600" i="1">
                <a:highlight>
                  <a:srgbClr val="FFFF00"/>
                </a:highlight>
                <a:latin typeface="华文宋体" panose="02010600040101010101" charset="-122"/>
                <a:ea typeface="华文宋体" panose="02010600040101010101" charset="-122"/>
                <a:cs typeface="华文宋体" panose="02010600040101010101" charset="-122"/>
              </a:rPr>
              <a:t>制</a:t>
            </a:r>
            <a:r>
              <a:rPr sz="1600" i="1">
                <a:latin typeface="华文宋体" panose="02010600040101010101" charset="-122"/>
                <a:ea typeface="华文宋体" panose="02010600040101010101" charset="-122"/>
                <a:cs typeface="华文宋体" panose="02010600040101010101" charset="-122"/>
              </a:rPr>
              <a:t>的</a:t>
            </a:r>
            <a:r>
              <a:rPr sz="1600" i="1">
                <a:highlight>
                  <a:srgbClr val="FFFF00"/>
                </a:highlight>
                <a:latin typeface="华文宋体" panose="02010600040101010101" charset="-122"/>
                <a:ea typeface="华文宋体" panose="02010600040101010101" charset="-122"/>
                <a:cs typeface="华文宋体" panose="02010600040101010101" charset="-122"/>
              </a:rPr>
              <a:t>学习</a:t>
            </a:r>
            <a:r>
              <a:rPr sz="1600" i="1">
                <a:latin typeface="华文宋体" panose="02010600040101010101" charset="-122"/>
                <a:ea typeface="华文宋体" panose="02010600040101010101" charset="-122"/>
                <a:cs typeface="华文宋体" panose="02010600040101010101" charset="-122"/>
              </a:rPr>
              <a:t>体验。他</a:t>
            </a:r>
            <a:r>
              <a:rPr sz="1600" i="1">
                <a:highlight>
                  <a:srgbClr val="FFFF00"/>
                </a:highlight>
                <a:latin typeface="华文宋体" panose="02010600040101010101" charset="-122"/>
                <a:ea typeface="华文宋体" panose="02010600040101010101" charset="-122"/>
                <a:cs typeface="华文宋体" panose="02010600040101010101" charset="-122"/>
              </a:rPr>
              <a:t>决心</a:t>
            </a:r>
            <a:r>
              <a:rPr sz="1600" i="1">
                <a:latin typeface="华文宋体" panose="02010600040101010101" charset="-122"/>
                <a:ea typeface="华文宋体" panose="02010600040101010101" charset="-122"/>
                <a:cs typeface="华文宋体" panose="02010600040101010101" charset="-122"/>
              </a:rPr>
              <a:t>投身于这个</a:t>
            </a:r>
            <a:r>
              <a:rPr sz="1600" i="1">
                <a:highlight>
                  <a:srgbClr val="FFFF00"/>
                </a:highlight>
                <a:latin typeface="华文宋体" panose="02010600040101010101" charset="-122"/>
                <a:ea typeface="华文宋体" panose="02010600040101010101" charset="-122"/>
                <a:cs typeface="华文宋体" panose="02010600040101010101" charset="-122"/>
              </a:rPr>
              <a:t>充满潜力的领域</a:t>
            </a:r>
            <a:r>
              <a:rPr sz="1600" i="1">
                <a:latin typeface="华文宋体" panose="02010600040101010101" charset="-122"/>
                <a:ea typeface="华文宋体" panose="02010600040101010101" charset="-122"/>
                <a:cs typeface="华文宋体" panose="02010600040101010101" charset="-122"/>
              </a:rPr>
              <a:t>，创造出更好的教育产品。</a:t>
            </a:r>
            <a:endParaRPr sz="1600" i="1">
              <a:latin typeface="华文宋体" panose="02010600040101010101" charset="-122"/>
              <a:ea typeface="华文宋体" panose="02010600040101010101" charset="-122"/>
              <a:cs typeface="华文宋体" panose="02010600040101010101" charset="-122"/>
            </a:endParaRPr>
          </a:p>
          <a:p>
            <a:r>
              <a:rPr lang="zh-CN" altLang="en-US" sz="1600" b="1">
                <a:latin typeface="华文宋体" panose="02010600040101010101" charset="-122"/>
                <a:ea typeface="华文宋体" panose="02010600040101010101" charset="-122"/>
                <a:cs typeface="华文宋体" panose="02010600040101010101" charset="-122"/>
              </a:rPr>
              <a:t>生成结果</a:t>
            </a:r>
            <a:r>
              <a:rPr lang="zh-CN" altLang="en-US" sz="1600">
                <a:latin typeface="华文宋体" panose="02010600040101010101" charset="-122"/>
                <a:ea typeface="华文宋体" panose="02010600040101010101" charset="-122"/>
                <a:cs typeface="华文宋体" panose="02010600040101010101" charset="-122"/>
              </a:rPr>
              <a:t>：</a:t>
            </a:r>
            <a:endParaRPr lang="zh-CN" altLang="en-US" sz="1600">
              <a:latin typeface="华文宋体" panose="02010600040101010101" charset="-122"/>
              <a:ea typeface="华文宋体" panose="02010600040101010101" charset="-122"/>
              <a:cs typeface="华文宋体" panose="02010600040101010101" charset="-122"/>
            </a:endParaRPr>
          </a:p>
          <a:p>
            <a:r>
              <a:rPr sz="1600" i="1">
                <a:latin typeface="华文宋体" panose="02010600040101010101" charset="-122"/>
                <a:ea typeface="华文宋体" panose="02010600040101010101" charset="-122"/>
                <a:cs typeface="华文宋体" panose="02010600040101010101" charset="-122"/>
              </a:rPr>
              <a:t>他</a:t>
            </a:r>
            <a:r>
              <a:rPr sz="1600" i="1">
                <a:highlight>
                  <a:srgbClr val="FFFF00"/>
                </a:highlight>
                <a:latin typeface="华文宋体" panose="02010600040101010101" charset="-122"/>
                <a:ea typeface="华文宋体" panose="02010600040101010101" charset="-122"/>
                <a:cs typeface="华文宋体" panose="02010600040101010101" charset="-122"/>
              </a:rPr>
              <a:t>与</a:t>
            </a:r>
            <a:r>
              <a:rPr lang="zh-CN" sz="1600" i="1">
                <a:latin typeface="华文宋体" panose="02010600040101010101" charset="-122"/>
                <a:ea typeface="华文宋体" panose="02010600040101010101" charset="-122"/>
                <a:cs typeface="华文宋体" panose="02010600040101010101" charset="-122"/>
              </a:rPr>
              <a:t>，</a:t>
            </a:r>
            <a:r>
              <a:rPr sz="1600" i="1">
                <a:latin typeface="华文宋体" panose="02010600040101010101" charset="-122"/>
                <a:ea typeface="华文宋体" panose="02010600040101010101" charset="-122"/>
                <a:cs typeface="华文宋体" panose="02010600040101010101" charset="-122"/>
              </a:rPr>
              <a:t>未来的教育将更加个性化</a:t>
            </a:r>
            <a:r>
              <a:rPr sz="1600" i="1">
                <a:highlight>
                  <a:srgbClr val="FFFF00"/>
                </a:highlight>
                <a:latin typeface="华文宋体" panose="02010600040101010101" charset="-122"/>
                <a:ea typeface="华文宋体" panose="02010600040101010101" charset="-122"/>
                <a:cs typeface="华文宋体" panose="02010600040101010101" charset="-122"/>
              </a:rPr>
              <a:t>化</a:t>
            </a:r>
            <a:r>
              <a:rPr sz="1600" i="1">
                <a:latin typeface="华文宋体" panose="02010600040101010101" charset="-122"/>
                <a:ea typeface="华文宋体" panose="02010600040101010101" charset="-122"/>
                <a:cs typeface="华文宋体" panose="02010600040101010101" charset="-122"/>
              </a:rPr>
              <a:t>智能化</a:t>
            </a:r>
            <a:r>
              <a:rPr lang="zh-CN" sz="1600" i="1">
                <a:latin typeface="华文宋体" panose="02010600040101010101" charset="-122"/>
                <a:ea typeface="华文宋体" panose="02010600040101010101" charset="-122"/>
                <a:cs typeface="华文宋体" panose="02010600040101010101" charset="-122"/>
              </a:rPr>
              <a:t>。</a:t>
            </a:r>
            <a:r>
              <a:rPr sz="1600" i="1">
                <a:highlight>
                  <a:srgbClr val="FFFF00"/>
                </a:highlight>
                <a:latin typeface="华文宋体" panose="02010600040101010101" charset="-122"/>
                <a:ea typeface="华文宋体" panose="02010600040101010101" charset="-122"/>
                <a:cs typeface="华文宋体" panose="02010600040101010101" charset="-122"/>
              </a:rPr>
              <a:t>垂</a:t>
            </a:r>
            <a:r>
              <a:rPr sz="1600" i="1">
                <a:latin typeface="华文宋体" panose="02010600040101010101" charset="-122"/>
                <a:ea typeface="华文宋体" panose="02010600040101010101" charset="-122"/>
                <a:cs typeface="华文宋体" panose="02010600040101010101" charset="-122"/>
              </a:rPr>
              <a:t>着人工智能的</a:t>
            </a:r>
            <a:r>
              <a:rPr sz="1600" i="1">
                <a:highlight>
                  <a:srgbClr val="FFFF00"/>
                </a:highlight>
                <a:latin typeface="华文宋体" panose="02010600040101010101" charset="-122"/>
                <a:ea typeface="华文宋体" panose="02010600040101010101" charset="-122"/>
                <a:cs typeface="华文宋体" panose="02010600040101010101" charset="-122"/>
              </a:rPr>
              <a:t>报扣</a:t>
            </a:r>
            <a:r>
              <a:rPr lang="zh-CN" sz="1600" i="1">
                <a:latin typeface="华文宋体" panose="02010600040101010101" charset="-122"/>
                <a:ea typeface="华文宋体" panose="02010600040101010101" charset="-122"/>
                <a:cs typeface="华文宋体" panose="02010600040101010101" charset="-122"/>
              </a:rPr>
              <a:t>，</a:t>
            </a:r>
            <a:r>
              <a:rPr sz="1600" i="1">
                <a:latin typeface="华文宋体" panose="02010600040101010101" charset="-122"/>
                <a:ea typeface="华文宋体" panose="02010600040101010101" charset="-122"/>
                <a:cs typeface="华文宋体" panose="02010600040101010101" charset="-122"/>
              </a:rPr>
              <a:t>教师将不再是知识的唯一传授者</a:t>
            </a:r>
            <a:r>
              <a:rPr lang="zh-CN" sz="1600" i="1">
                <a:latin typeface="华文宋体" panose="02010600040101010101" charset="-122"/>
                <a:ea typeface="华文宋体" panose="02010600040101010101" charset="-122"/>
                <a:cs typeface="华文宋体" panose="02010600040101010101" charset="-122"/>
              </a:rPr>
              <a:t>，</a:t>
            </a:r>
            <a:r>
              <a:rPr sz="1600" i="1">
                <a:highlight>
                  <a:srgbClr val="FFFF00"/>
                </a:highlight>
                <a:latin typeface="华文宋体" panose="02010600040101010101" charset="-122"/>
                <a:ea typeface="华文宋体" panose="02010600040101010101" charset="-122"/>
                <a:cs typeface="华文宋体" panose="02010600040101010101" charset="-122"/>
              </a:rPr>
              <a:t>以</a:t>
            </a:r>
            <a:r>
              <a:rPr sz="1600" i="1">
                <a:latin typeface="华文宋体" panose="02010600040101010101" charset="-122"/>
                <a:ea typeface="华文宋体" panose="02010600040101010101" charset="-122"/>
                <a:cs typeface="华文宋体" panose="02010600040101010101" charset="-122"/>
              </a:rPr>
              <a:t>是学生</a:t>
            </a:r>
            <a:r>
              <a:rPr sz="1600" i="1">
                <a:highlight>
                  <a:srgbClr val="FFFF00"/>
                </a:highlight>
                <a:latin typeface="华文宋体" panose="02010600040101010101" charset="-122"/>
                <a:ea typeface="华文宋体" panose="02010600040101010101" charset="-122"/>
                <a:cs typeface="华文宋体" panose="02010600040101010101" charset="-122"/>
              </a:rPr>
              <a:t>合作</a:t>
            </a:r>
            <a:r>
              <a:rPr sz="1600" i="1">
                <a:latin typeface="华文宋体" panose="02010600040101010101" charset="-122"/>
                <a:ea typeface="华文宋体" panose="02010600040101010101" charset="-122"/>
                <a:cs typeface="华文宋体" panose="02010600040101010101" charset="-122"/>
              </a:rPr>
              <a:t>的</a:t>
            </a:r>
            <a:r>
              <a:rPr sz="1600" i="1">
                <a:highlight>
                  <a:srgbClr val="FFFF00"/>
                </a:highlight>
                <a:latin typeface="华文宋体" panose="02010600040101010101" charset="-122"/>
                <a:ea typeface="华文宋体" panose="02010600040101010101" charset="-122"/>
                <a:cs typeface="华文宋体" panose="02010600040101010101" charset="-122"/>
              </a:rPr>
              <a:t>听读</a:t>
            </a:r>
            <a:r>
              <a:rPr sz="1600" i="1">
                <a:latin typeface="华文宋体" panose="02010600040101010101" charset="-122"/>
                <a:ea typeface="华文宋体" panose="02010600040101010101" charset="-122"/>
                <a:cs typeface="华文宋体" panose="02010600040101010101" charset="-122"/>
              </a:rPr>
              <a:t>者</a:t>
            </a:r>
            <a:r>
              <a:rPr lang="zh-CN" sz="1600" i="1">
                <a:latin typeface="华文宋体" panose="02010600040101010101" charset="-122"/>
                <a:ea typeface="华文宋体" panose="02010600040101010101" charset="-122"/>
                <a:cs typeface="华文宋体" panose="02010600040101010101" charset="-122"/>
              </a:rPr>
              <a:t>。</a:t>
            </a:r>
            <a:r>
              <a:rPr sz="1600" i="1">
                <a:latin typeface="华文宋体" panose="02010600040101010101" charset="-122"/>
                <a:ea typeface="华文宋体" panose="02010600040101010101" charset="-122"/>
                <a:cs typeface="华文宋体" panose="02010600040101010101" charset="-122"/>
              </a:rPr>
              <a:t>李先生对此充了期待</a:t>
            </a:r>
            <a:r>
              <a:rPr lang="zh-CN" sz="1600" i="1">
                <a:latin typeface="华文宋体" panose="02010600040101010101" charset="-122"/>
                <a:ea typeface="华文宋体" panose="02010600040101010101" charset="-122"/>
                <a:cs typeface="华文宋体" panose="02010600040101010101" charset="-122"/>
              </a:rPr>
              <a:t>，</a:t>
            </a:r>
            <a:r>
              <a:rPr sz="1600" i="1">
                <a:latin typeface="华文宋体" panose="02010600040101010101" charset="-122"/>
                <a:ea typeface="华文宋体" panose="02010600040101010101" charset="-122"/>
                <a:cs typeface="华文宋体" panose="02010600040101010101" charset="-122"/>
              </a:rPr>
              <a:t>他相信这些</a:t>
            </a:r>
            <a:r>
              <a:rPr sz="1600" i="1">
                <a:highlight>
                  <a:srgbClr val="FFFF00"/>
                </a:highlight>
                <a:latin typeface="华文宋体" panose="02010600040101010101" charset="-122"/>
                <a:ea typeface="华文宋体" panose="02010600040101010101" charset="-122"/>
                <a:cs typeface="华文宋体" panose="02010600040101010101" charset="-122"/>
              </a:rPr>
              <a:t>身技上</a:t>
            </a:r>
            <a:r>
              <a:rPr sz="1600" i="1">
                <a:latin typeface="华文宋体" panose="02010600040101010101" charset="-122"/>
                <a:ea typeface="华文宋体" panose="02010600040101010101" charset="-122"/>
                <a:cs typeface="华文宋体" panose="02010600040101010101" charset="-122"/>
              </a:rPr>
              <a:t>彻底改变教育的方式</a:t>
            </a:r>
            <a:r>
              <a:rPr lang="zh-CN" sz="1600" i="1">
                <a:latin typeface="华文宋体" panose="02010600040101010101" charset="-122"/>
                <a:ea typeface="华文宋体" panose="02010600040101010101" charset="-122"/>
                <a:cs typeface="华文宋体" panose="02010600040101010101" charset="-122"/>
              </a:rPr>
              <a:t>，</a:t>
            </a:r>
            <a:r>
              <a:rPr sz="1600" i="1">
                <a:latin typeface="华文宋体" panose="02010600040101010101" charset="-122"/>
                <a:ea typeface="华文宋体" panose="02010600040101010101" charset="-122"/>
                <a:cs typeface="华文宋体" panose="02010600040101010101" charset="-122"/>
              </a:rPr>
              <a:t>为每个学生提供量身定</a:t>
            </a:r>
            <a:r>
              <a:rPr sz="1600" i="1">
                <a:highlight>
                  <a:srgbClr val="FFFF00"/>
                </a:highlight>
                <a:latin typeface="华文宋体" panose="02010600040101010101" charset="-122"/>
                <a:ea typeface="华文宋体" panose="02010600040101010101" charset="-122"/>
                <a:cs typeface="华文宋体" panose="02010600040101010101" charset="-122"/>
              </a:rPr>
              <a:t>视</a:t>
            </a:r>
            <a:r>
              <a:rPr sz="1600" i="1">
                <a:latin typeface="华文宋体" panose="02010600040101010101" charset="-122"/>
                <a:ea typeface="华文宋体" panose="02010600040101010101" charset="-122"/>
                <a:cs typeface="华文宋体" panose="02010600040101010101" charset="-122"/>
              </a:rPr>
              <a:t>的</a:t>
            </a:r>
            <a:r>
              <a:rPr sz="1600" i="1">
                <a:highlight>
                  <a:srgbClr val="FFFF00"/>
                </a:highlight>
                <a:latin typeface="华文宋体" panose="02010600040101010101" charset="-122"/>
                <a:ea typeface="华文宋体" panose="02010600040101010101" charset="-122"/>
                <a:cs typeface="华文宋体" panose="02010600040101010101" charset="-122"/>
              </a:rPr>
              <a:t>合作</a:t>
            </a:r>
            <a:r>
              <a:rPr sz="1600" i="1">
                <a:latin typeface="华文宋体" panose="02010600040101010101" charset="-122"/>
                <a:ea typeface="华文宋体" panose="02010600040101010101" charset="-122"/>
                <a:cs typeface="华文宋体" panose="02010600040101010101" charset="-122"/>
              </a:rPr>
              <a:t>体验</a:t>
            </a:r>
            <a:r>
              <a:rPr lang="zh-CN" sz="1600" i="1">
                <a:latin typeface="华文宋体" panose="02010600040101010101" charset="-122"/>
                <a:ea typeface="华文宋体" panose="02010600040101010101" charset="-122"/>
                <a:cs typeface="华文宋体" panose="02010600040101010101" charset="-122"/>
              </a:rPr>
              <a:t>。</a:t>
            </a:r>
            <a:r>
              <a:rPr sz="1600" i="1">
                <a:latin typeface="华文宋体" panose="02010600040101010101" charset="-122"/>
                <a:ea typeface="华文宋体" panose="02010600040101010101" charset="-122"/>
                <a:cs typeface="华文宋体" panose="02010600040101010101" charset="-122"/>
              </a:rPr>
              <a:t>他</a:t>
            </a:r>
            <a:r>
              <a:rPr sz="1600" i="1">
                <a:highlight>
                  <a:srgbClr val="FFFF00"/>
                </a:highlight>
                <a:latin typeface="华文宋体" panose="02010600040101010101" charset="-122"/>
                <a:ea typeface="华文宋体" panose="02010600040101010101" charset="-122"/>
                <a:cs typeface="华文宋体" panose="02010600040101010101" charset="-122"/>
              </a:rPr>
              <a:t>确身</a:t>
            </a:r>
            <a:r>
              <a:rPr sz="1600" i="1">
                <a:latin typeface="华文宋体" panose="02010600040101010101" charset="-122"/>
                <a:ea typeface="华文宋体" panose="02010600040101010101" charset="-122"/>
                <a:cs typeface="华文宋体" panose="02010600040101010101" charset="-122"/>
              </a:rPr>
              <a:t>投身于这个</a:t>
            </a:r>
            <a:r>
              <a:rPr sz="1600" i="1">
                <a:highlight>
                  <a:srgbClr val="FFFF00"/>
                </a:highlight>
                <a:latin typeface="华文宋体" panose="02010600040101010101" charset="-122"/>
                <a:ea typeface="华文宋体" panose="02010600040101010101" charset="-122"/>
                <a:cs typeface="华文宋体" panose="02010600040101010101" charset="-122"/>
              </a:rPr>
              <a:t>创始力</a:t>
            </a:r>
            <a:r>
              <a:rPr lang="zh-CN" sz="1600" i="1">
                <a:latin typeface="华文宋体" panose="02010600040101010101" charset="-122"/>
                <a:ea typeface="华文宋体" panose="02010600040101010101" charset="-122"/>
                <a:cs typeface="华文宋体" panose="02010600040101010101" charset="-122"/>
              </a:rPr>
              <a:t>，</a:t>
            </a:r>
            <a:r>
              <a:rPr sz="1600" i="1">
                <a:latin typeface="华文宋体" panose="02010600040101010101" charset="-122"/>
                <a:ea typeface="华文宋体" panose="02010600040101010101" charset="-122"/>
                <a:cs typeface="华文宋体" panose="02010600040101010101" charset="-122"/>
              </a:rPr>
              <a:t>创造出更好的教育产品</a:t>
            </a:r>
            <a:r>
              <a:rPr lang="zh-CN" sz="1600" i="1">
                <a:latin typeface="华文宋体" panose="02010600040101010101" charset="-122"/>
                <a:ea typeface="华文宋体" panose="02010600040101010101" charset="-122"/>
                <a:cs typeface="华文宋体" panose="02010600040101010101" charset="-122"/>
              </a:rPr>
              <a:t>。</a:t>
            </a:r>
            <a:endParaRPr lang="zh-CN" sz="1600" i="1">
              <a:latin typeface="华文宋体" panose="02010600040101010101" charset="-122"/>
              <a:ea typeface="华文宋体" panose="02010600040101010101" charset="-122"/>
              <a:cs typeface="华文宋体" panose="02010600040101010101"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TABLE_ENDDRAG_ORIGIN_RECT" val="336*182"/>
  <p:tag name="TABLE_ENDDRAG_RECT" val="134*192*336*182"/>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1513</Words>
  <Application>WPS 演示</Application>
  <PresentationFormat>Widescreen</PresentationFormat>
  <Paragraphs>100</Paragraphs>
  <Slides>10</Slides>
  <Notes>11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10</vt:i4>
      </vt:variant>
    </vt:vector>
  </HeadingPairs>
  <TitlesOfParts>
    <vt:vector size="30" baseType="lpstr">
      <vt:lpstr>Arial</vt:lpstr>
      <vt:lpstr>SimSun</vt:lpstr>
      <vt:lpstr>Wingdings</vt:lpstr>
      <vt:lpstr>华文宋体</vt:lpstr>
      <vt:lpstr>Helvetica Neue</vt:lpstr>
      <vt:lpstr>Times New Roman Regular</vt:lpstr>
      <vt:lpstr>Helvetica</vt:lpstr>
      <vt:lpstr>等线 Light</vt:lpstr>
      <vt:lpstr>汉仪中等线KW</vt:lpstr>
      <vt:lpstr>Aptos Display</vt:lpstr>
      <vt:lpstr>苹方-简</vt:lpstr>
      <vt:lpstr>Aptos</vt:lpstr>
      <vt:lpstr>Microsoft YaHei</vt:lpstr>
      <vt:lpstr>汉仪旗黑</vt:lpstr>
      <vt:lpstr>SimSun</vt:lpstr>
      <vt:lpstr>Arial Unicode MS</vt:lpstr>
      <vt:lpstr>等线</vt:lpstr>
      <vt:lpstr>Apple Color Emoji</vt:lpstr>
      <vt:lpstr>汉仪书宋二KW</vt:lpstr>
      <vt:lpstr>Office Theme</vt:lpstr>
      <vt:lpstr>基于MLX的ios/ipados端侧大模型部署及优化方案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Achelous: Enabling Programmability, Elasticity, and Reliability in Hyperscale Cloud Networks</dc:title>
  <dc:creator>梓耕 高</dc:creator>
  <cp:lastModifiedBy>Gpp</cp:lastModifiedBy>
  <cp:revision>15</cp:revision>
  <dcterms:created xsi:type="dcterms:W3CDTF">2024-08-28T09:30:18Z</dcterms:created>
  <dcterms:modified xsi:type="dcterms:W3CDTF">2024-08-28T09:30:18Z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150574566A78A74DCD74B1668DF755E9_43</vt:lpwstr>
  </property>
  <property fmtid="{D5CDD505-2E9C-101B-9397-08002B2CF9AE}" pid="3" name="KSOProductBuildVer">
    <vt:lpwstr>2052-6.8.2.8850</vt:lpwstr>
  </property>
</Properties>
</file>