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Maven Pro" panose="020B0604020202020204" charset="0"/>
      <p:regular r:id="rId14"/>
    </p:embeddedFont>
    <p:embeddedFont>
      <p:font typeface="Maven Pro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9" d="100"/>
          <a:sy n="59" d="100"/>
        </p:scale>
        <p:origin x="89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587820" y="3659827"/>
            <a:ext cx="13112360" cy="3003606"/>
          </a:xfrm>
          <a:prstGeom prst="rect">
            <a:avLst/>
          </a:prstGeom>
        </p:spPr>
        <p:txBody>
          <a:bodyPr lIns="0" tIns="0" rIns="0" bIns="0" rtlCol="0" anchor="t">
            <a:spAutoFit/>
          </a:bodyPr>
          <a:lstStyle/>
          <a:p>
            <a:pPr algn="ctr">
              <a:lnSpc>
                <a:spcPts val="7790"/>
              </a:lnSpc>
            </a:pPr>
            <a:r>
              <a:rPr lang="en-US" sz="9738" b="1">
                <a:solidFill>
                  <a:srgbClr val="252930"/>
                </a:solidFill>
                <a:latin typeface="Maven Pro Bold"/>
                <a:ea typeface="Maven Pro Bold"/>
                <a:cs typeface="Maven Pro Bold"/>
                <a:sym typeface="Maven Pro Bold"/>
              </a:rPr>
              <a:t>CREDIT CARD FRAUD DETECTION USING</a:t>
            </a:r>
          </a:p>
          <a:p>
            <a:pPr algn="ctr">
              <a:lnSpc>
                <a:spcPts val="7310"/>
              </a:lnSpc>
            </a:pPr>
            <a:r>
              <a:rPr lang="en-US" sz="9138" b="1">
                <a:solidFill>
                  <a:srgbClr val="252930"/>
                </a:solidFill>
                <a:latin typeface="Maven Pro Bold"/>
                <a:ea typeface="Maven Pro Bold"/>
                <a:cs typeface="Maven Pro Bold"/>
                <a:sym typeface="Maven Pro Bold"/>
              </a:rPr>
              <a:t>AUTOENCODER</a:t>
            </a:r>
          </a:p>
        </p:txBody>
      </p:sp>
      <p:sp>
        <p:nvSpPr>
          <p:cNvPr id="3" name="Freeform 3"/>
          <p:cNvSpPr/>
          <p:nvPr/>
        </p:nvSpPr>
        <p:spPr>
          <a:xfrm flipH="1">
            <a:off x="0" y="0"/>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flipV="1">
            <a:off x="14163234" y="6172200"/>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a:off x="0" y="8039083"/>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17657548" y="293921"/>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p:cNvSpPr/>
          <p:nvPr/>
        </p:nvSpPr>
        <p:spPr>
          <a:xfrm>
            <a:off x="996912" y="8965101"/>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TextBox 8"/>
          <p:cNvSpPr txBox="1"/>
          <p:nvPr/>
        </p:nvSpPr>
        <p:spPr>
          <a:xfrm>
            <a:off x="3711618" y="7170135"/>
            <a:ext cx="10864763" cy="410497"/>
          </a:xfrm>
          <a:prstGeom prst="rect">
            <a:avLst/>
          </a:prstGeom>
        </p:spPr>
        <p:txBody>
          <a:bodyPr lIns="0" tIns="0" rIns="0" bIns="0" rtlCol="0" anchor="t">
            <a:spAutoFit/>
          </a:bodyPr>
          <a:lstStyle/>
          <a:p>
            <a:pPr algn="ctr">
              <a:lnSpc>
                <a:spcPts val="3036"/>
              </a:lnSpc>
            </a:pPr>
            <a:r>
              <a:rPr lang="en-US" sz="3036">
                <a:solidFill>
                  <a:srgbClr val="252930"/>
                </a:solidFill>
                <a:latin typeface="Maven Pro"/>
                <a:ea typeface="Maven Pro"/>
                <a:cs typeface="Maven Pro"/>
                <a:sym typeface="Maven Pro"/>
              </a:rPr>
              <a:t>Autoencoder + SMOTE for Imbalanced Fraud Detection</a:t>
            </a:r>
          </a:p>
        </p:txBody>
      </p:sp>
      <p:sp>
        <p:nvSpPr>
          <p:cNvPr id="9" name="Freeform 9"/>
          <p:cNvSpPr/>
          <p:nvPr/>
        </p:nvSpPr>
        <p:spPr>
          <a:xfrm flipV="1">
            <a:off x="14576381" y="0"/>
            <a:ext cx="2716317" cy="1358159"/>
          </a:xfrm>
          <a:custGeom>
            <a:avLst/>
            <a:gdLst/>
            <a:ahLst/>
            <a:cxnLst/>
            <a:rect l="l" t="t" r="r" b="b"/>
            <a:pathLst>
              <a:path w="2716317" h="1358159">
                <a:moveTo>
                  <a:pt x="0" y="1358159"/>
                </a:moveTo>
                <a:lnTo>
                  <a:pt x="2716317" y="1358159"/>
                </a:lnTo>
                <a:lnTo>
                  <a:pt x="2716317" y="0"/>
                </a:lnTo>
                <a:lnTo>
                  <a:pt x="0" y="0"/>
                </a:lnTo>
                <a:lnTo>
                  <a:pt x="0" y="135815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grpSp>
        <p:nvGrpSpPr>
          <p:cNvPr id="2" name="Group 2"/>
          <p:cNvGrpSpPr/>
          <p:nvPr/>
        </p:nvGrpSpPr>
        <p:grpSpPr>
          <a:xfrm>
            <a:off x="2565148" y="3328718"/>
            <a:ext cx="14026097" cy="5055806"/>
            <a:chOff x="0" y="0"/>
            <a:chExt cx="3694116" cy="1331570"/>
          </a:xfrm>
        </p:grpSpPr>
        <p:sp>
          <p:nvSpPr>
            <p:cNvPr id="3" name="Freeform 3"/>
            <p:cNvSpPr/>
            <p:nvPr/>
          </p:nvSpPr>
          <p:spPr>
            <a:xfrm>
              <a:off x="0" y="0"/>
              <a:ext cx="3694116" cy="1331570"/>
            </a:xfrm>
            <a:custGeom>
              <a:avLst/>
              <a:gdLst/>
              <a:ahLst/>
              <a:cxnLst/>
              <a:rect l="l" t="t" r="r" b="b"/>
              <a:pathLst>
                <a:path w="3694116" h="1331570">
                  <a:moveTo>
                    <a:pt x="28150" y="0"/>
                  </a:moveTo>
                  <a:lnTo>
                    <a:pt x="3665966" y="0"/>
                  </a:lnTo>
                  <a:cubicBezTo>
                    <a:pt x="3673432" y="0"/>
                    <a:pt x="3680592" y="2966"/>
                    <a:pt x="3685872" y="8245"/>
                  </a:cubicBezTo>
                  <a:cubicBezTo>
                    <a:pt x="3691151" y="13524"/>
                    <a:pt x="3694116" y="20684"/>
                    <a:pt x="3694116" y="28150"/>
                  </a:cubicBezTo>
                  <a:lnTo>
                    <a:pt x="3694116" y="1303420"/>
                  </a:lnTo>
                  <a:cubicBezTo>
                    <a:pt x="3694116" y="1318967"/>
                    <a:pt x="3681513" y="1331570"/>
                    <a:pt x="3665966" y="1331570"/>
                  </a:cubicBezTo>
                  <a:lnTo>
                    <a:pt x="28150" y="1331570"/>
                  </a:lnTo>
                  <a:cubicBezTo>
                    <a:pt x="12603" y="1331570"/>
                    <a:pt x="0" y="1318967"/>
                    <a:pt x="0" y="1303420"/>
                  </a:cubicBezTo>
                  <a:lnTo>
                    <a:pt x="0" y="28150"/>
                  </a:lnTo>
                  <a:cubicBezTo>
                    <a:pt x="0" y="12603"/>
                    <a:pt x="12603" y="0"/>
                    <a:pt x="28150" y="0"/>
                  </a:cubicBezTo>
                  <a:close/>
                </a:path>
              </a:pathLst>
            </a:custGeom>
            <a:solidFill>
              <a:srgbClr val="C0B3A0">
                <a:alpha val="53725"/>
              </a:srgbClr>
            </a:solidFill>
          </p:spPr>
          <p:txBody>
            <a:bodyPr/>
            <a:lstStyle/>
            <a:p>
              <a:endParaRPr lang="en-IN"/>
            </a:p>
          </p:txBody>
        </p:sp>
        <p:sp>
          <p:nvSpPr>
            <p:cNvPr id="4" name="TextBox 4"/>
            <p:cNvSpPr txBox="1"/>
            <p:nvPr/>
          </p:nvSpPr>
          <p:spPr>
            <a:xfrm>
              <a:off x="0" y="-38100"/>
              <a:ext cx="3694116" cy="1369670"/>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3430069" y="3647952"/>
            <a:ext cx="12296255" cy="4341138"/>
          </a:xfrm>
          <a:prstGeom prst="rect">
            <a:avLst/>
          </a:prstGeom>
        </p:spPr>
        <p:txBody>
          <a:bodyPr lIns="0" tIns="0" rIns="0" bIns="0" rtlCol="0" anchor="t">
            <a:spAutoFit/>
          </a:bodyPr>
          <a:lstStyle/>
          <a:p>
            <a:pPr algn="ctr">
              <a:lnSpc>
                <a:spcPts val="4324"/>
              </a:lnSpc>
            </a:pPr>
            <a:r>
              <a:rPr lang="en-US" sz="3089">
                <a:solidFill>
                  <a:srgbClr val="252D37"/>
                </a:solidFill>
                <a:latin typeface="Maven Pro"/>
                <a:ea typeface="Maven Pro"/>
                <a:cs typeface="Maven Pro"/>
                <a:sym typeface="Maven Pro"/>
              </a:rPr>
              <a:t>This study demonstrates that combining SMOTE oversampling with denoising autoencoders effectively addresses credit card fraud detection challenges. The model achieves strong fraud recall while maintaining low false positives, despite extreme class imbalance (0.17% fraud). With 95% precision for fraud cases and 0.95 AUC-ROC, the solution offers financial institutions a practical, balanced approach to fraud prevention. Future work will optimize real-time deployment and computational efficiency.</a:t>
            </a:r>
          </a:p>
        </p:txBody>
      </p:sp>
      <p:sp>
        <p:nvSpPr>
          <p:cNvPr id="6" name="TextBox 6"/>
          <p:cNvSpPr txBox="1"/>
          <p:nvPr/>
        </p:nvSpPr>
        <p:spPr>
          <a:xfrm>
            <a:off x="5145692" y="1899121"/>
            <a:ext cx="8865010" cy="917406"/>
          </a:xfrm>
          <a:prstGeom prst="rect">
            <a:avLst/>
          </a:prstGeom>
        </p:spPr>
        <p:txBody>
          <a:bodyPr lIns="0" tIns="0" rIns="0" bIns="0" rtlCol="0" anchor="t">
            <a:spAutoFit/>
          </a:bodyPr>
          <a:lstStyle/>
          <a:p>
            <a:pPr algn="ctr">
              <a:lnSpc>
                <a:spcPts val="6497"/>
              </a:lnSpc>
            </a:pPr>
            <a:r>
              <a:rPr lang="en-US" sz="8121" b="1">
                <a:solidFill>
                  <a:srgbClr val="252D37"/>
                </a:solidFill>
                <a:latin typeface="Maven Pro Bold"/>
                <a:ea typeface="Maven Pro Bold"/>
                <a:cs typeface="Maven Pro Bold"/>
                <a:sym typeface="Maven Pro Bold"/>
              </a:rPr>
              <a:t>CONCLUSION</a:t>
            </a:r>
          </a:p>
        </p:txBody>
      </p:sp>
      <p:sp>
        <p:nvSpPr>
          <p:cNvPr id="7" name="Freeform 7"/>
          <p:cNvSpPr/>
          <p:nvPr/>
        </p:nvSpPr>
        <p:spPr>
          <a:xfrm flipH="1">
            <a:off x="0" y="0"/>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8" name="Freeform 8"/>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9" name="Freeform 9"/>
          <p:cNvSpPr/>
          <p:nvPr/>
        </p:nvSpPr>
        <p:spPr>
          <a:xfrm>
            <a:off x="14466130" y="8937071"/>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4291361" y="1906814"/>
            <a:ext cx="9705277" cy="823095"/>
          </a:xfrm>
          <a:prstGeom prst="rect">
            <a:avLst/>
          </a:prstGeom>
        </p:spPr>
        <p:txBody>
          <a:bodyPr lIns="0" tIns="0" rIns="0" bIns="0" rtlCol="0" anchor="t">
            <a:spAutoFit/>
          </a:bodyPr>
          <a:lstStyle/>
          <a:p>
            <a:pPr algn="ctr">
              <a:lnSpc>
                <a:spcPts val="5762"/>
              </a:lnSpc>
            </a:pPr>
            <a:r>
              <a:rPr lang="en-US" sz="7202" b="1">
                <a:solidFill>
                  <a:srgbClr val="252930"/>
                </a:solidFill>
                <a:latin typeface="Maven Pro Bold"/>
                <a:ea typeface="Maven Pro Bold"/>
                <a:cs typeface="Maven Pro Bold"/>
                <a:sym typeface="Maven Pro Bold"/>
              </a:rPr>
              <a:t>REFERENCE</a:t>
            </a:r>
          </a:p>
        </p:txBody>
      </p:sp>
      <p:grpSp>
        <p:nvGrpSpPr>
          <p:cNvPr id="3" name="Group 3"/>
          <p:cNvGrpSpPr/>
          <p:nvPr/>
        </p:nvGrpSpPr>
        <p:grpSpPr>
          <a:xfrm>
            <a:off x="1028700" y="3702704"/>
            <a:ext cx="16230600" cy="1440796"/>
            <a:chOff x="0" y="0"/>
            <a:chExt cx="4274726" cy="379469"/>
          </a:xfrm>
        </p:grpSpPr>
        <p:sp>
          <p:nvSpPr>
            <p:cNvPr id="4" name="Freeform 4"/>
            <p:cNvSpPr/>
            <p:nvPr/>
          </p:nvSpPr>
          <p:spPr>
            <a:xfrm>
              <a:off x="0" y="0"/>
              <a:ext cx="4274726" cy="379469"/>
            </a:xfrm>
            <a:custGeom>
              <a:avLst/>
              <a:gdLst/>
              <a:ahLst/>
              <a:cxnLst/>
              <a:rect l="l" t="t" r="r" b="b"/>
              <a:pathLst>
                <a:path w="4274726" h="379469">
                  <a:moveTo>
                    <a:pt x="24327" y="0"/>
                  </a:moveTo>
                  <a:lnTo>
                    <a:pt x="4250399" y="0"/>
                  </a:lnTo>
                  <a:cubicBezTo>
                    <a:pt x="4263834" y="0"/>
                    <a:pt x="4274726" y="10891"/>
                    <a:pt x="4274726" y="24327"/>
                  </a:cubicBezTo>
                  <a:lnTo>
                    <a:pt x="4274726" y="355142"/>
                  </a:lnTo>
                  <a:cubicBezTo>
                    <a:pt x="4274726" y="368578"/>
                    <a:pt x="4263834" y="379469"/>
                    <a:pt x="4250399" y="379469"/>
                  </a:cubicBezTo>
                  <a:lnTo>
                    <a:pt x="24327" y="379469"/>
                  </a:lnTo>
                  <a:cubicBezTo>
                    <a:pt x="10891" y="379469"/>
                    <a:pt x="0" y="368578"/>
                    <a:pt x="0" y="355142"/>
                  </a:cubicBezTo>
                  <a:lnTo>
                    <a:pt x="0" y="24327"/>
                  </a:lnTo>
                  <a:cubicBezTo>
                    <a:pt x="0" y="10891"/>
                    <a:pt x="10891" y="0"/>
                    <a:pt x="24327" y="0"/>
                  </a:cubicBezTo>
                  <a:close/>
                </a:path>
              </a:pathLst>
            </a:custGeom>
            <a:solidFill>
              <a:srgbClr val="C0B3A0">
                <a:alpha val="53725"/>
              </a:srgbClr>
            </a:solidFill>
          </p:spPr>
          <p:txBody>
            <a:bodyPr/>
            <a:lstStyle/>
            <a:p>
              <a:endParaRPr lang="en-IN"/>
            </a:p>
          </p:txBody>
        </p:sp>
        <p:sp>
          <p:nvSpPr>
            <p:cNvPr id="5" name="TextBox 5"/>
            <p:cNvSpPr txBox="1"/>
            <p:nvPr/>
          </p:nvSpPr>
          <p:spPr>
            <a:xfrm>
              <a:off x="0" y="-38100"/>
              <a:ext cx="4274726" cy="417569"/>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561287" y="3851602"/>
            <a:ext cx="15198726" cy="1066800"/>
          </a:xfrm>
          <a:prstGeom prst="rect">
            <a:avLst/>
          </a:prstGeom>
        </p:spPr>
        <p:txBody>
          <a:bodyPr lIns="0" tIns="0" rIns="0" bIns="0" rtlCol="0" anchor="t">
            <a:spAutoFit/>
          </a:bodyPr>
          <a:lstStyle/>
          <a:p>
            <a:pPr algn="just">
              <a:lnSpc>
                <a:spcPts val="4200"/>
              </a:lnSpc>
            </a:pPr>
            <a:r>
              <a:rPr lang="en-US" sz="3000">
                <a:solidFill>
                  <a:srgbClr val="252930"/>
                </a:solidFill>
                <a:latin typeface="Maven Pro"/>
                <a:ea typeface="Maven Pro"/>
                <a:cs typeface="Maven Pro"/>
                <a:sym typeface="Maven Pro"/>
              </a:rPr>
              <a:t>S. Verma and J. Dhar, “Credit card fraud detection: A deep learning approach,” arXiv preprint arXiv:2409.13406, 2024.</a:t>
            </a:r>
          </a:p>
        </p:txBody>
      </p:sp>
      <p:grpSp>
        <p:nvGrpSpPr>
          <p:cNvPr id="7" name="Group 7"/>
          <p:cNvGrpSpPr/>
          <p:nvPr/>
        </p:nvGrpSpPr>
        <p:grpSpPr>
          <a:xfrm>
            <a:off x="1028700" y="5390348"/>
            <a:ext cx="16230600" cy="1440796"/>
            <a:chOff x="0" y="0"/>
            <a:chExt cx="4274726" cy="379469"/>
          </a:xfrm>
        </p:grpSpPr>
        <p:sp>
          <p:nvSpPr>
            <p:cNvPr id="8" name="Freeform 8"/>
            <p:cNvSpPr/>
            <p:nvPr/>
          </p:nvSpPr>
          <p:spPr>
            <a:xfrm>
              <a:off x="0" y="0"/>
              <a:ext cx="4274726" cy="379469"/>
            </a:xfrm>
            <a:custGeom>
              <a:avLst/>
              <a:gdLst/>
              <a:ahLst/>
              <a:cxnLst/>
              <a:rect l="l" t="t" r="r" b="b"/>
              <a:pathLst>
                <a:path w="4274726" h="379469">
                  <a:moveTo>
                    <a:pt x="24327" y="0"/>
                  </a:moveTo>
                  <a:lnTo>
                    <a:pt x="4250399" y="0"/>
                  </a:lnTo>
                  <a:cubicBezTo>
                    <a:pt x="4263834" y="0"/>
                    <a:pt x="4274726" y="10891"/>
                    <a:pt x="4274726" y="24327"/>
                  </a:cubicBezTo>
                  <a:lnTo>
                    <a:pt x="4274726" y="355142"/>
                  </a:lnTo>
                  <a:cubicBezTo>
                    <a:pt x="4274726" y="368578"/>
                    <a:pt x="4263834" y="379469"/>
                    <a:pt x="4250399" y="379469"/>
                  </a:cubicBezTo>
                  <a:lnTo>
                    <a:pt x="24327" y="379469"/>
                  </a:lnTo>
                  <a:cubicBezTo>
                    <a:pt x="10891" y="379469"/>
                    <a:pt x="0" y="368578"/>
                    <a:pt x="0" y="355142"/>
                  </a:cubicBezTo>
                  <a:lnTo>
                    <a:pt x="0" y="24327"/>
                  </a:lnTo>
                  <a:cubicBezTo>
                    <a:pt x="0" y="10891"/>
                    <a:pt x="10891" y="0"/>
                    <a:pt x="24327" y="0"/>
                  </a:cubicBezTo>
                  <a:close/>
                </a:path>
              </a:pathLst>
            </a:custGeom>
            <a:solidFill>
              <a:srgbClr val="C0B3A0">
                <a:alpha val="53725"/>
              </a:srgbClr>
            </a:solidFill>
          </p:spPr>
          <p:txBody>
            <a:bodyPr/>
            <a:lstStyle/>
            <a:p>
              <a:endParaRPr lang="en-IN"/>
            </a:p>
          </p:txBody>
        </p:sp>
        <p:sp>
          <p:nvSpPr>
            <p:cNvPr id="9" name="TextBox 9"/>
            <p:cNvSpPr txBox="1"/>
            <p:nvPr/>
          </p:nvSpPr>
          <p:spPr>
            <a:xfrm>
              <a:off x="0" y="-38100"/>
              <a:ext cx="4274726" cy="417569"/>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1561287" y="5573043"/>
            <a:ext cx="15198726" cy="1021715"/>
          </a:xfrm>
          <a:prstGeom prst="rect">
            <a:avLst/>
          </a:prstGeom>
        </p:spPr>
        <p:txBody>
          <a:bodyPr lIns="0" tIns="0" rIns="0" bIns="0" rtlCol="0" anchor="t">
            <a:spAutoFit/>
          </a:bodyPr>
          <a:lstStyle/>
          <a:p>
            <a:pPr algn="just">
              <a:lnSpc>
                <a:spcPts val="4060"/>
              </a:lnSpc>
            </a:pPr>
            <a:r>
              <a:rPr lang="en-US" sz="2900">
                <a:solidFill>
                  <a:srgbClr val="252930"/>
                </a:solidFill>
                <a:latin typeface="Maven Pro"/>
                <a:ea typeface="Maven Pro"/>
                <a:cs typeface="Maven Pro"/>
                <a:sym typeface="Maven Pro"/>
              </a:rPr>
              <a:t>LS. S. Sulaiman, I. Nadher, and S. M. Hameed, “Credit card fraud detection using an autoencoder model with new loss function,” Int. J. Intell. Eng. Syst., vol. 17, no. 5, 2024.</a:t>
            </a:r>
          </a:p>
        </p:txBody>
      </p:sp>
      <p:grpSp>
        <p:nvGrpSpPr>
          <p:cNvPr id="11" name="Group 11"/>
          <p:cNvGrpSpPr/>
          <p:nvPr/>
        </p:nvGrpSpPr>
        <p:grpSpPr>
          <a:xfrm>
            <a:off x="1028700" y="7077993"/>
            <a:ext cx="16230600" cy="1440796"/>
            <a:chOff x="0" y="0"/>
            <a:chExt cx="4274726" cy="379469"/>
          </a:xfrm>
        </p:grpSpPr>
        <p:sp>
          <p:nvSpPr>
            <p:cNvPr id="12" name="Freeform 12"/>
            <p:cNvSpPr/>
            <p:nvPr/>
          </p:nvSpPr>
          <p:spPr>
            <a:xfrm>
              <a:off x="0" y="0"/>
              <a:ext cx="4274726" cy="379469"/>
            </a:xfrm>
            <a:custGeom>
              <a:avLst/>
              <a:gdLst/>
              <a:ahLst/>
              <a:cxnLst/>
              <a:rect l="l" t="t" r="r" b="b"/>
              <a:pathLst>
                <a:path w="4274726" h="379469">
                  <a:moveTo>
                    <a:pt x="24327" y="0"/>
                  </a:moveTo>
                  <a:lnTo>
                    <a:pt x="4250399" y="0"/>
                  </a:lnTo>
                  <a:cubicBezTo>
                    <a:pt x="4263834" y="0"/>
                    <a:pt x="4274726" y="10891"/>
                    <a:pt x="4274726" y="24327"/>
                  </a:cubicBezTo>
                  <a:lnTo>
                    <a:pt x="4274726" y="355142"/>
                  </a:lnTo>
                  <a:cubicBezTo>
                    <a:pt x="4274726" y="368578"/>
                    <a:pt x="4263834" y="379469"/>
                    <a:pt x="4250399" y="379469"/>
                  </a:cubicBezTo>
                  <a:lnTo>
                    <a:pt x="24327" y="379469"/>
                  </a:lnTo>
                  <a:cubicBezTo>
                    <a:pt x="10891" y="379469"/>
                    <a:pt x="0" y="368578"/>
                    <a:pt x="0" y="355142"/>
                  </a:cubicBezTo>
                  <a:lnTo>
                    <a:pt x="0" y="24327"/>
                  </a:lnTo>
                  <a:cubicBezTo>
                    <a:pt x="0" y="10891"/>
                    <a:pt x="10891" y="0"/>
                    <a:pt x="24327" y="0"/>
                  </a:cubicBezTo>
                  <a:close/>
                </a:path>
              </a:pathLst>
            </a:custGeom>
            <a:solidFill>
              <a:srgbClr val="C0B3A0">
                <a:alpha val="53725"/>
              </a:srgbClr>
            </a:solidFill>
          </p:spPr>
          <p:txBody>
            <a:bodyPr/>
            <a:lstStyle/>
            <a:p>
              <a:endParaRPr lang="en-IN"/>
            </a:p>
          </p:txBody>
        </p:sp>
        <p:sp>
          <p:nvSpPr>
            <p:cNvPr id="13" name="TextBox 13"/>
            <p:cNvSpPr txBox="1"/>
            <p:nvPr/>
          </p:nvSpPr>
          <p:spPr>
            <a:xfrm>
              <a:off x="0" y="-38100"/>
              <a:ext cx="4274726" cy="417569"/>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1561287" y="7259770"/>
            <a:ext cx="15198726" cy="1021715"/>
          </a:xfrm>
          <a:prstGeom prst="rect">
            <a:avLst/>
          </a:prstGeom>
        </p:spPr>
        <p:txBody>
          <a:bodyPr lIns="0" tIns="0" rIns="0" bIns="0" rtlCol="0" anchor="t">
            <a:spAutoFit/>
          </a:bodyPr>
          <a:lstStyle/>
          <a:p>
            <a:pPr algn="l">
              <a:lnSpc>
                <a:spcPts val="4060"/>
              </a:lnSpc>
            </a:pPr>
            <a:r>
              <a:rPr lang="en-US" sz="2900">
                <a:solidFill>
                  <a:srgbClr val="252930"/>
                </a:solidFill>
                <a:latin typeface="Maven Pro"/>
                <a:ea typeface="Maven Pro"/>
                <a:cs typeface="Maven Pro"/>
                <a:sym typeface="Maven Pro"/>
              </a:rPr>
              <a:t>S. Jiang, R. Dong, J. Wang, and M. Xia, “Credit card fraud detection based on unsupervised attentional anomaly detection network,” Systems, vol. 11, no. 6, p. 305, 2023.</a:t>
            </a:r>
          </a:p>
        </p:txBody>
      </p:sp>
      <p:sp>
        <p:nvSpPr>
          <p:cNvPr id="15" name="Freeform 15"/>
          <p:cNvSpPr/>
          <p:nvPr/>
        </p:nvSpPr>
        <p:spPr>
          <a:xfrm flipH="1">
            <a:off x="0" y="0"/>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16" name="Freeform 16"/>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7" name="Freeform 17"/>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754150" y="3832722"/>
            <a:ext cx="12779699" cy="1791414"/>
          </a:xfrm>
          <a:prstGeom prst="rect">
            <a:avLst/>
          </a:prstGeom>
        </p:spPr>
        <p:txBody>
          <a:bodyPr lIns="0" tIns="0" rIns="0" bIns="0" rtlCol="0" anchor="t">
            <a:spAutoFit/>
          </a:bodyPr>
          <a:lstStyle/>
          <a:p>
            <a:pPr algn="ctr">
              <a:lnSpc>
                <a:spcPts val="12435"/>
              </a:lnSpc>
            </a:pPr>
            <a:r>
              <a:rPr lang="en-US" sz="15544" b="1">
                <a:solidFill>
                  <a:srgbClr val="252D37"/>
                </a:solidFill>
                <a:latin typeface="Maven Pro Bold"/>
                <a:ea typeface="Maven Pro Bold"/>
                <a:cs typeface="Maven Pro Bold"/>
                <a:sym typeface="Maven Pro Bold"/>
              </a:rPr>
              <a:t>Thank You</a:t>
            </a:r>
          </a:p>
        </p:txBody>
      </p:sp>
      <p:sp>
        <p:nvSpPr>
          <p:cNvPr id="3" name="TextBox 3"/>
          <p:cNvSpPr txBox="1"/>
          <p:nvPr/>
        </p:nvSpPr>
        <p:spPr>
          <a:xfrm>
            <a:off x="4243940" y="5955758"/>
            <a:ext cx="9800119" cy="790235"/>
          </a:xfrm>
          <a:prstGeom prst="rect">
            <a:avLst/>
          </a:prstGeom>
        </p:spPr>
        <p:txBody>
          <a:bodyPr lIns="0" tIns="0" rIns="0" bIns="0" rtlCol="0" anchor="t">
            <a:spAutoFit/>
          </a:bodyPr>
          <a:lstStyle/>
          <a:p>
            <a:pPr algn="ctr">
              <a:lnSpc>
                <a:spcPts val="5926"/>
              </a:lnSpc>
            </a:pPr>
            <a:r>
              <a:rPr lang="en-US" sz="5926">
                <a:solidFill>
                  <a:srgbClr val="252D37"/>
                </a:solidFill>
                <a:latin typeface="Maven Pro"/>
                <a:ea typeface="Maven Pro"/>
                <a:cs typeface="Maven Pro"/>
                <a:sym typeface="Maven Pro"/>
              </a:rPr>
              <a:t>For your attention</a:t>
            </a:r>
          </a:p>
        </p:txBody>
      </p:sp>
      <p:sp>
        <p:nvSpPr>
          <p:cNvPr id="4" name="Freeform 4"/>
          <p:cNvSpPr/>
          <p:nvPr/>
        </p:nvSpPr>
        <p:spPr>
          <a:xfrm>
            <a:off x="228600" y="6896100"/>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a:off x="1600200" y="8156130"/>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rot="-10800000">
            <a:off x="17297400" y="114300"/>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7"/>
          <p:cNvSpPr/>
          <p:nvPr/>
        </p:nvSpPr>
        <p:spPr>
          <a:xfrm rot="-10800000">
            <a:off x="12573000" y="5443"/>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grpSp>
        <p:nvGrpSpPr>
          <p:cNvPr id="2" name="Group 2"/>
          <p:cNvGrpSpPr/>
          <p:nvPr/>
        </p:nvGrpSpPr>
        <p:grpSpPr>
          <a:xfrm>
            <a:off x="2160009" y="3429683"/>
            <a:ext cx="13967983" cy="5060039"/>
            <a:chOff x="0" y="0"/>
            <a:chExt cx="3678810" cy="1332685"/>
          </a:xfrm>
        </p:grpSpPr>
        <p:sp>
          <p:nvSpPr>
            <p:cNvPr id="3" name="Freeform 3"/>
            <p:cNvSpPr/>
            <p:nvPr/>
          </p:nvSpPr>
          <p:spPr>
            <a:xfrm>
              <a:off x="0" y="0"/>
              <a:ext cx="3678810" cy="1332685"/>
            </a:xfrm>
            <a:custGeom>
              <a:avLst/>
              <a:gdLst/>
              <a:ahLst/>
              <a:cxnLst/>
              <a:rect l="l" t="t" r="r" b="b"/>
              <a:pathLst>
                <a:path w="3678810" h="1332685">
                  <a:moveTo>
                    <a:pt x="28267" y="0"/>
                  </a:moveTo>
                  <a:lnTo>
                    <a:pt x="3650543" y="0"/>
                  </a:lnTo>
                  <a:cubicBezTo>
                    <a:pt x="3666155" y="0"/>
                    <a:pt x="3678810" y="12656"/>
                    <a:pt x="3678810" y="28267"/>
                  </a:cubicBezTo>
                  <a:lnTo>
                    <a:pt x="3678810" y="1304418"/>
                  </a:lnTo>
                  <a:cubicBezTo>
                    <a:pt x="3678810" y="1320029"/>
                    <a:pt x="3666155" y="1332685"/>
                    <a:pt x="3650543" y="1332685"/>
                  </a:cubicBezTo>
                  <a:lnTo>
                    <a:pt x="28267" y="1332685"/>
                  </a:lnTo>
                  <a:cubicBezTo>
                    <a:pt x="20770" y="1332685"/>
                    <a:pt x="13580" y="1329707"/>
                    <a:pt x="8279" y="1324406"/>
                  </a:cubicBezTo>
                  <a:cubicBezTo>
                    <a:pt x="2978" y="1319105"/>
                    <a:pt x="0" y="1311915"/>
                    <a:pt x="0" y="1304418"/>
                  </a:cubicBezTo>
                  <a:lnTo>
                    <a:pt x="0" y="28267"/>
                  </a:lnTo>
                  <a:cubicBezTo>
                    <a:pt x="0" y="12656"/>
                    <a:pt x="12656" y="0"/>
                    <a:pt x="28267" y="0"/>
                  </a:cubicBezTo>
                  <a:close/>
                </a:path>
              </a:pathLst>
            </a:custGeom>
            <a:solidFill>
              <a:srgbClr val="C0B3A0">
                <a:alpha val="20784"/>
              </a:srgbClr>
            </a:solidFill>
            <a:ln w="47625" cap="rnd">
              <a:solidFill>
                <a:srgbClr val="000000">
                  <a:alpha val="20784"/>
                </a:srgbClr>
              </a:solidFill>
              <a:prstDash val="solid"/>
              <a:round/>
            </a:ln>
          </p:spPr>
          <p:txBody>
            <a:bodyPr/>
            <a:lstStyle/>
            <a:p>
              <a:endParaRPr lang="en-IN"/>
            </a:p>
          </p:txBody>
        </p:sp>
        <p:sp>
          <p:nvSpPr>
            <p:cNvPr id="4" name="TextBox 4"/>
            <p:cNvSpPr txBox="1"/>
            <p:nvPr/>
          </p:nvSpPr>
          <p:spPr>
            <a:xfrm>
              <a:off x="0" y="-38100"/>
              <a:ext cx="3678810" cy="137078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2907324" y="3960171"/>
            <a:ext cx="5094018" cy="4100313"/>
            <a:chOff x="0" y="0"/>
            <a:chExt cx="6792024" cy="5467084"/>
          </a:xfrm>
        </p:grpSpPr>
        <p:sp>
          <p:nvSpPr>
            <p:cNvPr id="6" name="TextBox 6"/>
            <p:cNvSpPr txBox="1"/>
            <p:nvPr/>
          </p:nvSpPr>
          <p:spPr>
            <a:xfrm>
              <a:off x="0" y="-304800"/>
              <a:ext cx="6792024" cy="1117859"/>
            </a:xfrm>
            <a:prstGeom prst="rect">
              <a:avLst/>
            </a:prstGeom>
          </p:spPr>
          <p:txBody>
            <a:bodyPr lIns="0" tIns="0" rIns="0" bIns="0" rtlCol="0" anchor="t">
              <a:spAutoFit/>
            </a:bodyPr>
            <a:lstStyle/>
            <a:p>
              <a:pPr marL="872741" lvl="1" indent="-436370" algn="just">
                <a:lnSpc>
                  <a:spcPts val="8084"/>
                </a:lnSpc>
                <a:buFont typeface="Arial"/>
                <a:buChar char="•"/>
              </a:pPr>
              <a:r>
                <a:rPr lang="en-US" sz="4042">
                  <a:solidFill>
                    <a:srgbClr val="252930"/>
                  </a:solidFill>
                  <a:latin typeface="Maven Pro"/>
                  <a:ea typeface="Maven Pro"/>
                  <a:cs typeface="Maven Pro"/>
                  <a:sym typeface="Maven Pro"/>
                </a:rPr>
                <a:t>Abstract</a:t>
              </a:r>
            </a:p>
          </p:txBody>
        </p:sp>
        <p:sp>
          <p:nvSpPr>
            <p:cNvPr id="7" name="TextBox 7"/>
            <p:cNvSpPr txBox="1"/>
            <p:nvPr/>
          </p:nvSpPr>
          <p:spPr>
            <a:xfrm>
              <a:off x="0" y="1246541"/>
              <a:ext cx="6792024" cy="1117859"/>
            </a:xfrm>
            <a:prstGeom prst="rect">
              <a:avLst/>
            </a:prstGeom>
          </p:spPr>
          <p:txBody>
            <a:bodyPr lIns="0" tIns="0" rIns="0" bIns="0" rtlCol="0" anchor="t">
              <a:spAutoFit/>
            </a:bodyPr>
            <a:lstStyle/>
            <a:p>
              <a:pPr marL="872741" lvl="1" indent="-436370" algn="just">
                <a:lnSpc>
                  <a:spcPts val="8084"/>
                </a:lnSpc>
                <a:buFont typeface="Arial"/>
                <a:buChar char="•"/>
              </a:pPr>
              <a:r>
                <a:rPr lang="en-US" sz="4042">
                  <a:solidFill>
                    <a:srgbClr val="252930"/>
                  </a:solidFill>
                  <a:latin typeface="Maven Pro"/>
                  <a:ea typeface="Maven Pro"/>
                  <a:cs typeface="Maven Pro"/>
                  <a:sym typeface="Maven Pro"/>
                </a:rPr>
                <a:t>Introduction</a:t>
              </a:r>
            </a:p>
          </p:txBody>
        </p:sp>
        <p:sp>
          <p:nvSpPr>
            <p:cNvPr id="8" name="TextBox 8"/>
            <p:cNvSpPr txBox="1"/>
            <p:nvPr/>
          </p:nvSpPr>
          <p:spPr>
            <a:xfrm>
              <a:off x="0" y="2797883"/>
              <a:ext cx="6792024" cy="1117859"/>
            </a:xfrm>
            <a:prstGeom prst="rect">
              <a:avLst/>
            </a:prstGeom>
          </p:spPr>
          <p:txBody>
            <a:bodyPr lIns="0" tIns="0" rIns="0" bIns="0" rtlCol="0" anchor="t">
              <a:spAutoFit/>
            </a:bodyPr>
            <a:lstStyle/>
            <a:p>
              <a:pPr marL="872741" lvl="1" indent="-436370" algn="just">
                <a:lnSpc>
                  <a:spcPts val="8084"/>
                </a:lnSpc>
                <a:buFont typeface="Arial"/>
                <a:buChar char="•"/>
              </a:pPr>
              <a:r>
                <a:rPr lang="en-US" sz="4042">
                  <a:solidFill>
                    <a:srgbClr val="252930"/>
                  </a:solidFill>
                  <a:latin typeface="Maven Pro"/>
                  <a:ea typeface="Maven Pro"/>
                  <a:cs typeface="Maven Pro"/>
                  <a:sym typeface="Maven Pro"/>
                </a:rPr>
                <a:t>Problem</a:t>
              </a:r>
            </a:p>
          </p:txBody>
        </p:sp>
        <p:sp>
          <p:nvSpPr>
            <p:cNvPr id="9" name="TextBox 9"/>
            <p:cNvSpPr txBox="1"/>
            <p:nvPr/>
          </p:nvSpPr>
          <p:spPr>
            <a:xfrm>
              <a:off x="0" y="4349224"/>
              <a:ext cx="6792024" cy="1117859"/>
            </a:xfrm>
            <a:prstGeom prst="rect">
              <a:avLst/>
            </a:prstGeom>
          </p:spPr>
          <p:txBody>
            <a:bodyPr lIns="0" tIns="0" rIns="0" bIns="0" rtlCol="0" anchor="t">
              <a:spAutoFit/>
            </a:bodyPr>
            <a:lstStyle/>
            <a:p>
              <a:pPr marL="872741" lvl="1" indent="-436370" algn="just">
                <a:lnSpc>
                  <a:spcPts val="8084"/>
                </a:lnSpc>
                <a:buFont typeface="Arial"/>
                <a:buChar char="•"/>
              </a:pPr>
              <a:r>
                <a:rPr lang="en-US" sz="4042">
                  <a:solidFill>
                    <a:srgbClr val="252930"/>
                  </a:solidFill>
                  <a:latin typeface="Maven Pro"/>
                  <a:ea typeface="Maven Pro"/>
                  <a:cs typeface="Maven Pro"/>
                  <a:sym typeface="Maven Pro"/>
                </a:rPr>
                <a:t>Objectives</a:t>
              </a:r>
            </a:p>
          </p:txBody>
        </p:sp>
      </p:grpSp>
      <p:grpSp>
        <p:nvGrpSpPr>
          <p:cNvPr id="10" name="Group 10"/>
          <p:cNvGrpSpPr/>
          <p:nvPr/>
        </p:nvGrpSpPr>
        <p:grpSpPr>
          <a:xfrm>
            <a:off x="9882025" y="3950646"/>
            <a:ext cx="5236893" cy="4100313"/>
            <a:chOff x="0" y="0"/>
            <a:chExt cx="6982524" cy="5467084"/>
          </a:xfrm>
        </p:grpSpPr>
        <p:sp>
          <p:nvSpPr>
            <p:cNvPr id="11" name="TextBox 11"/>
            <p:cNvSpPr txBox="1"/>
            <p:nvPr/>
          </p:nvSpPr>
          <p:spPr>
            <a:xfrm>
              <a:off x="190500" y="-304800"/>
              <a:ext cx="6792024" cy="1117859"/>
            </a:xfrm>
            <a:prstGeom prst="rect">
              <a:avLst/>
            </a:prstGeom>
          </p:spPr>
          <p:txBody>
            <a:bodyPr lIns="0" tIns="0" rIns="0" bIns="0" rtlCol="0" anchor="t">
              <a:spAutoFit/>
            </a:bodyPr>
            <a:lstStyle/>
            <a:p>
              <a:pPr marL="872741" lvl="1" indent="-436370" algn="just">
                <a:lnSpc>
                  <a:spcPts val="8084"/>
                </a:lnSpc>
                <a:buFont typeface="Arial"/>
                <a:buChar char="•"/>
              </a:pPr>
              <a:r>
                <a:rPr lang="en-US" sz="4042">
                  <a:solidFill>
                    <a:srgbClr val="252930"/>
                  </a:solidFill>
                  <a:latin typeface="Maven Pro"/>
                  <a:ea typeface="Maven Pro"/>
                  <a:cs typeface="Maven Pro"/>
                  <a:sym typeface="Maven Pro"/>
                </a:rPr>
                <a:t>Methodology</a:t>
              </a:r>
            </a:p>
          </p:txBody>
        </p:sp>
        <p:sp>
          <p:nvSpPr>
            <p:cNvPr id="12" name="TextBox 12"/>
            <p:cNvSpPr txBox="1"/>
            <p:nvPr/>
          </p:nvSpPr>
          <p:spPr>
            <a:xfrm>
              <a:off x="127000" y="1246541"/>
              <a:ext cx="6792024" cy="1117859"/>
            </a:xfrm>
            <a:prstGeom prst="rect">
              <a:avLst/>
            </a:prstGeom>
          </p:spPr>
          <p:txBody>
            <a:bodyPr lIns="0" tIns="0" rIns="0" bIns="0" rtlCol="0" anchor="t">
              <a:spAutoFit/>
            </a:bodyPr>
            <a:lstStyle/>
            <a:p>
              <a:pPr marL="872741" lvl="1" indent="-436370" algn="just">
                <a:lnSpc>
                  <a:spcPts val="8084"/>
                </a:lnSpc>
                <a:buFont typeface="Arial"/>
                <a:buChar char="•"/>
              </a:pPr>
              <a:r>
                <a:rPr lang="en-US" sz="4042">
                  <a:solidFill>
                    <a:srgbClr val="252930"/>
                  </a:solidFill>
                  <a:latin typeface="Maven Pro"/>
                  <a:ea typeface="Maven Pro"/>
                  <a:cs typeface="Maven Pro"/>
                  <a:sym typeface="Maven Pro"/>
                </a:rPr>
                <a:t>Result</a:t>
              </a:r>
            </a:p>
          </p:txBody>
        </p:sp>
        <p:sp>
          <p:nvSpPr>
            <p:cNvPr id="13" name="TextBox 13"/>
            <p:cNvSpPr txBox="1"/>
            <p:nvPr/>
          </p:nvSpPr>
          <p:spPr>
            <a:xfrm>
              <a:off x="63500" y="2797883"/>
              <a:ext cx="6792024" cy="1117859"/>
            </a:xfrm>
            <a:prstGeom prst="rect">
              <a:avLst/>
            </a:prstGeom>
          </p:spPr>
          <p:txBody>
            <a:bodyPr lIns="0" tIns="0" rIns="0" bIns="0" rtlCol="0" anchor="t">
              <a:spAutoFit/>
            </a:bodyPr>
            <a:lstStyle/>
            <a:p>
              <a:pPr marL="872741" lvl="1" indent="-436370" algn="just">
                <a:lnSpc>
                  <a:spcPts val="8084"/>
                </a:lnSpc>
                <a:buFont typeface="Arial"/>
                <a:buChar char="•"/>
              </a:pPr>
              <a:r>
                <a:rPr lang="en-US" sz="4042">
                  <a:solidFill>
                    <a:srgbClr val="252930"/>
                  </a:solidFill>
                  <a:latin typeface="Maven Pro"/>
                  <a:ea typeface="Maven Pro"/>
                  <a:cs typeface="Maven Pro"/>
                  <a:sym typeface="Maven Pro"/>
                </a:rPr>
                <a:t>Conclusion</a:t>
              </a:r>
            </a:p>
          </p:txBody>
        </p:sp>
        <p:sp>
          <p:nvSpPr>
            <p:cNvPr id="14" name="TextBox 14"/>
            <p:cNvSpPr txBox="1"/>
            <p:nvPr/>
          </p:nvSpPr>
          <p:spPr>
            <a:xfrm>
              <a:off x="0" y="4349224"/>
              <a:ext cx="6792024" cy="1117859"/>
            </a:xfrm>
            <a:prstGeom prst="rect">
              <a:avLst/>
            </a:prstGeom>
          </p:spPr>
          <p:txBody>
            <a:bodyPr lIns="0" tIns="0" rIns="0" bIns="0" rtlCol="0" anchor="t">
              <a:spAutoFit/>
            </a:bodyPr>
            <a:lstStyle/>
            <a:p>
              <a:pPr marL="872741" lvl="1" indent="-436370" algn="just">
                <a:lnSpc>
                  <a:spcPts val="8084"/>
                </a:lnSpc>
                <a:buFont typeface="Arial"/>
                <a:buChar char="•"/>
              </a:pPr>
              <a:r>
                <a:rPr lang="en-US" sz="4042">
                  <a:solidFill>
                    <a:srgbClr val="252930"/>
                  </a:solidFill>
                  <a:latin typeface="Maven Pro"/>
                  <a:ea typeface="Maven Pro"/>
                  <a:cs typeface="Maven Pro"/>
                  <a:sym typeface="Maven Pro"/>
                </a:rPr>
                <a:t>Reference</a:t>
              </a:r>
            </a:p>
          </p:txBody>
        </p:sp>
      </p:grpSp>
      <p:sp>
        <p:nvSpPr>
          <p:cNvPr id="15" name="TextBox 15"/>
          <p:cNvSpPr txBox="1"/>
          <p:nvPr/>
        </p:nvSpPr>
        <p:spPr>
          <a:xfrm>
            <a:off x="4995148" y="1860291"/>
            <a:ext cx="8297704" cy="845492"/>
          </a:xfrm>
          <a:prstGeom prst="rect">
            <a:avLst/>
          </a:prstGeom>
        </p:spPr>
        <p:txBody>
          <a:bodyPr lIns="0" tIns="0" rIns="0" bIns="0" rtlCol="0" anchor="t">
            <a:spAutoFit/>
          </a:bodyPr>
          <a:lstStyle/>
          <a:p>
            <a:pPr algn="ctr">
              <a:lnSpc>
                <a:spcPts val="5841"/>
              </a:lnSpc>
            </a:pPr>
            <a:r>
              <a:rPr lang="en-US" sz="7301" b="1">
                <a:solidFill>
                  <a:srgbClr val="252D37"/>
                </a:solidFill>
                <a:latin typeface="Maven Pro Bold"/>
                <a:ea typeface="Maven Pro Bold"/>
                <a:cs typeface="Maven Pro Bold"/>
                <a:sym typeface="Maven Pro Bold"/>
              </a:rPr>
              <a:t>OVERVIEW</a:t>
            </a:r>
          </a:p>
        </p:txBody>
      </p:sp>
      <p:sp>
        <p:nvSpPr>
          <p:cNvPr id="16" name="Freeform 16"/>
          <p:cNvSpPr/>
          <p:nvPr/>
        </p:nvSpPr>
        <p:spPr>
          <a:xfrm flipH="1">
            <a:off x="0" y="0"/>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7" name="Freeform 17"/>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8" name="Freeform 18"/>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3442900" y="3914775"/>
            <a:ext cx="11178636" cy="3200400"/>
          </a:xfrm>
          <a:prstGeom prst="rect">
            <a:avLst/>
          </a:prstGeom>
        </p:spPr>
        <p:txBody>
          <a:bodyPr lIns="0" tIns="0" rIns="0" bIns="0" rtlCol="0" anchor="t">
            <a:spAutoFit/>
          </a:bodyPr>
          <a:lstStyle/>
          <a:p>
            <a:pPr algn="ctr">
              <a:lnSpc>
                <a:spcPts val="4200"/>
              </a:lnSpc>
            </a:pPr>
            <a:r>
              <a:rPr lang="en-US" sz="3000">
                <a:solidFill>
                  <a:srgbClr val="252D37"/>
                </a:solidFill>
                <a:latin typeface="Maven Pro"/>
                <a:ea typeface="Maven Pro"/>
                <a:cs typeface="Maven Pro"/>
                <a:sym typeface="Maven Pro"/>
              </a:rPr>
              <a:t>Our hybrid model tackles credit card fraud's class imbalance (0.5% fraud) using SMOTE oversampling and denoising autoencoders. The system detects 85.7% of frauds at 97.4% accuracy, outperforming traditional methods. This balanced approach improves fraud recall while minimizing false alerts for financial institutions.</a:t>
            </a:r>
          </a:p>
        </p:txBody>
      </p:sp>
      <p:sp>
        <p:nvSpPr>
          <p:cNvPr id="3" name="TextBox 3"/>
          <p:cNvSpPr txBox="1"/>
          <p:nvPr/>
        </p:nvSpPr>
        <p:spPr>
          <a:xfrm>
            <a:off x="4596087" y="1912981"/>
            <a:ext cx="9095826" cy="920751"/>
          </a:xfrm>
          <a:prstGeom prst="rect">
            <a:avLst/>
          </a:prstGeom>
        </p:spPr>
        <p:txBody>
          <a:bodyPr lIns="0" tIns="0" rIns="0" bIns="0" rtlCol="0" anchor="t">
            <a:spAutoFit/>
          </a:bodyPr>
          <a:lstStyle/>
          <a:p>
            <a:pPr algn="ctr">
              <a:lnSpc>
                <a:spcPts val="6400"/>
              </a:lnSpc>
            </a:pPr>
            <a:r>
              <a:rPr lang="en-US" sz="8000" b="1">
                <a:solidFill>
                  <a:srgbClr val="252D37"/>
                </a:solidFill>
                <a:latin typeface="Maven Pro Bold"/>
                <a:ea typeface="Maven Pro Bold"/>
                <a:cs typeface="Maven Pro Bold"/>
                <a:sym typeface="Maven Pro Bold"/>
              </a:rPr>
              <a:t>ABSTRACT</a:t>
            </a:r>
          </a:p>
        </p:txBody>
      </p:sp>
      <p:sp>
        <p:nvSpPr>
          <p:cNvPr id="4" name="Freeform 4"/>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14184086" y="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495361" y="4238452"/>
            <a:ext cx="13297277" cy="4190365"/>
          </a:xfrm>
          <a:prstGeom prst="rect">
            <a:avLst/>
          </a:prstGeom>
        </p:spPr>
        <p:txBody>
          <a:bodyPr lIns="0" tIns="0" rIns="0" bIns="0" rtlCol="0" anchor="t">
            <a:spAutoFit/>
          </a:bodyPr>
          <a:lstStyle/>
          <a:p>
            <a:pPr algn="ctr">
              <a:lnSpc>
                <a:spcPts val="4759"/>
              </a:lnSpc>
            </a:pPr>
            <a:r>
              <a:rPr lang="en-US" sz="3399">
                <a:solidFill>
                  <a:srgbClr val="252930"/>
                </a:solidFill>
                <a:latin typeface="Maven Pro"/>
                <a:ea typeface="Maven Pro"/>
                <a:cs typeface="Maven Pro"/>
                <a:sym typeface="Maven Pro"/>
              </a:rPr>
              <a:t>Credit card fraud costs billions annually, with only 0.5% of transactions being fraudulent. Traditional models struggle with this severe imbalance, missing many fraud cases. Our solution combines SMOTE oversampling and denoising autoencoders to effectively detect fraud while minimizing false alarms. This approach significantly improves detection rates for financial institutions.</a:t>
            </a:r>
          </a:p>
        </p:txBody>
      </p:sp>
      <p:sp>
        <p:nvSpPr>
          <p:cNvPr id="3" name="TextBox 3"/>
          <p:cNvSpPr txBox="1"/>
          <p:nvPr/>
        </p:nvSpPr>
        <p:spPr>
          <a:xfrm>
            <a:off x="2999625" y="2095429"/>
            <a:ext cx="12288749" cy="1047750"/>
          </a:xfrm>
          <a:prstGeom prst="rect">
            <a:avLst/>
          </a:prstGeom>
        </p:spPr>
        <p:txBody>
          <a:bodyPr lIns="0" tIns="0" rIns="0" bIns="0" rtlCol="0" anchor="t">
            <a:spAutoFit/>
          </a:bodyPr>
          <a:lstStyle/>
          <a:p>
            <a:pPr algn="ctr">
              <a:lnSpc>
                <a:spcPts val="7200"/>
              </a:lnSpc>
            </a:pPr>
            <a:r>
              <a:rPr lang="en-US" sz="9000" b="1">
                <a:solidFill>
                  <a:srgbClr val="252930"/>
                </a:solidFill>
                <a:latin typeface="Maven Pro Bold"/>
                <a:ea typeface="Maven Pro Bold"/>
                <a:cs typeface="Maven Pro Bold"/>
                <a:sym typeface="Maven Pro Bold"/>
              </a:rPr>
              <a:t>INTRODUCTION</a:t>
            </a:r>
          </a:p>
        </p:txBody>
      </p:sp>
      <p:sp>
        <p:nvSpPr>
          <p:cNvPr id="4" name="Freeform 4"/>
          <p:cNvSpPr/>
          <p:nvPr/>
        </p:nvSpPr>
        <p:spPr>
          <a:xfrm flipH="1">
            <a:off x="0" y="-59942"/>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14554200" y="8953500"/>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719074" y="1877636"/>
            <a:ext cx="6918887" cy="920751"/>
          </a:xfrm>
          <a:prstGeom prst="rect">
            <a:avLst/>
          </a:prstGeom>
        </p:spPr>
        <p:txBody>
          <a:bodyPr lIns="0" tIns="0" rIns="0" bIns="0" rtlCol="0" anchor="t">
            <a:spAutoFit/>
          </a:bodyPr>
          <a:lstStyle/>
          <a:p>
            <a:pPr algn="ctr">
              <a:lnSpc>
                <a:spcPts val="6400"/>
              </a:lnSpc>
            </a:pPr>
            <a:r>
              <a:rPr lang="en-US" sz="8000" b="1">
                <a:solidFill>
                  <a:srgbClr val="252930"/>
                </a:solidFill>
                <a:latin typeface="Maven Pro Bold"/>
                <a:ea typeface="Maven Pro Bold"/>
                <a:cs typeface="Maven Pro Bold"/>
                <a:sym typeface="Maven Pro Bold"/>
              </a:rPr>
              <a:t>PROBLEM</a:t>
            </a:r>
          </a:p>
        </p:txBody>
      </p:sp>
      <p:sp>
        <p:nvSpPr>
          <p:cNvPr id="3" name="TextBox 3"/>
          <p:cNvSpPr txBox="1"/>
          <p:nvPr/>
        </p:nvSpPr>
        <p:spPr>
          <a:xfrm>
            <a:off x="3147600" y="4087963"/>
            <a:ext cx="9620460" cy="3366770"/>
          </a:xfrm>
          <a:prstGeom prst="rect">
            <a:avLst/>
          </a:prstGeom>
        </p:spPr>
        <p:txBody>
          <a:bodyPr lIns="0" tIns="0" rIns="0" bIns="0" rtlCol="0" anchor="t">
            <a:spAutoFit/>
          </a:bodyPr>
          <a:lstStyle/>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Current fraud detection systems miss thirty percent of cases</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False positive alerts generate unnecessary customer service costs</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Financial institutions need balanced precision-recall performance metrics</a:t>
            </a:r>
          </a:p>
        </p:txBody>
      </p:sp>
      <p:sp>
        <p:nvSpPr>
          <p:cNvPr id="4" name="Freeform 4"/>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14205857" y="-3228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5323669" y="1880071"/>
            <a:ext cx="7640663" cy="920751"/>
          </a:xfrm>
          <a:prstGeom prst="rect">
            <a:avLst/>
          </a:prstGeom>
        </p:spPr>
        <p:txBody>
          <a:bodyPr lIns="0" tIns="0" rIns="0" bIns="0" rtlCol="0" anchor="t">
            <a:spAutoFit/>
          </a:bodyPr>
          <a:lstStyle/>
          <a:p>
            <a:pPr algn="ctr">
              <a:lnSpc>
                <a:spcPts val="6400"/>
              </a:lnSpc>
            </a:pPr>
            <a:r>
              <a:rPr lang="en-US" sz="8000" b="1">
                <a:solidFill>
                  <a:srgbClr val="252D37"/>
                </a:solidFill>
                <a:latin typeface="Maven Pro Bold"/>
                <a:ea typeface="Maven Pro Bold"/>
                <a:cs typeface="Maven Pro Bold"/>
                <a:sym typeface="Maven Pro Bold"/>
              </a:rPr>
              <a:t>OBJECTIVE</a:t>
            </a:r>
          </a:p>
        </p:txBody>
      </p:sp>
      <p:sp>
        <p:nvSpPr>
          <p:cNvPr id="3" name="TextBox 3"/>
          <p:cNvSpPr txBox="1"/>
          <p:nvPr/>
        </p:nvSpPr>
        <p:spPr>
          <a:xfrm>
            <a:off x="2576536" y="4274833"/>
            <a:ext cx="13324605" cy="3869123"/>
          </a:xfrm>
          <a:prstGeom prst="rect">
            <a:avLst/>
          </a:prstGeom>
        </p:spPr>
        <p:txBody>
          <a:bodyPr lIns="0" tIns="0" rIns="0" bIns="0" rtlCol="0" anchor="t">
            <a:spAutoFit/>
          </a:bodyPr>
          <a:lstStyle/>
          <a:p>
            <a:pPr marL="763826" lvl="1" indent="-381913" algn="just">
              <a:lnSpc>
                <a:spcPts val="5129"/>
              </a:lnSpc>
              <a:buFont typeface="Arial"/>
              <a:buChar char="•"/>
            </a:pPr>
            <a:r>
              <a:rPr lang="en-US" sz="3537">
                <a:solidFill>
                  <a:srgbClr val="252D37"/>
                </a:solidFill>
                <a:latin typeface="Maven Pro"/>
                <a:ea typeface="Maven Pro"/>
                <a:cs typeface="Maven Pro"/>
                <a:sym typeface="Maven Pro"/>
              </a:rPr>
              <a:t>Achieve ninety percent recall for fraud case detection</a:t>
            </a:r>
          </a:p>
          <a:p>
            <a:pPr algn="just">
              <a:lnSpc>
                <a:spcPts val="5129"/>
              </a:lnSpc>
            </a:pPr>
            <a:endParaRPr lang="en-US" sz="3537">
              <a:solidFill>
                <a:srgbClr val="252D37"/>
              </a:solidFill>
              <a:latin typeface="Maven Pro"/>
              <a:ea typeface="Maven Pro"/>
              <a:cs typeface="Maven Pro"/>
              <a:sym typeface="Maven Pro"/>
            </a:endParaRPr>
          </a:p>
          <a:p>
            <a:pPr marL="763826" lvl="1" indent="-381913" algn="just">
              <a:lnSpc>
                <a:spcPts val="5129"/>
              </a:lnSpc>
              <a:buFont typeface="Arial"/>
              <a:buChar char="•"/>
            </a:pPr>
            <a:r>
              <a:rPr lang="en-US" sz="3537">
                <a:solidFill>
                  <a:srgbClr val="252D37"/>
                </a:solidFill>
                <a:latin typeface="Maven Pro"/>
                <a:ea typeface="Maven Pro"/>
                <a:cs typeface="Maven Pro"/>
                <a:sym typeface="Maven Pro"/>
              </a:rPr>
              <a:t>Reduce false positive alerts below two percent rate</a:t>
            </a:r>
          </a:p>
          <a:p>
            <a:pPr algn="just">
              <a:lnSpc>
                <a:spcPts val="5129"/>
              </a:lnSpc>
            </a:pPr>
            <a:endParaRPr lang="en-US" sz="3537">
              <a:solidFill>
                <a:srgbClr val="252D37"/>
              </a:solidFill>
              <a:latin typeface="Maven Pro"/>
              <a:ea typeface="Maven Pro"/>
              <a:cs typeface="Maven Pro"/>
              <a:sym typeface="Maven Pro"/>
            </a:endParaRPr>
          </a:p>
          <a:p>
            <a:pPr marL="763826" lvl="1" indent="-381913" algn="just">
              <a:lnSpc>
                <a:spcPts val="5129"/>
              </a:lnSpc>
              <a:buFont typeface="Arial"/>
              <a:buChar char="•"/>
            </a:pPr>
            <a:r>
              <a:rPr lang="en-US" sz="3537">
                <a:solidFill>
                  <a:srgbClr val="252D37"/>
                </a:solidFill>
                <a:latin typeface="Maven Pro"/>
                <a:ea typeface="Maven Pro"/>
                <a:cs typeface="Maven Pro"/>
                <a:sym typeface="Maven Pro"/>
              </a:rPr>
              <a:t>Develop threshold-optimized model for bank implementation</a:t>
            </a:r>
          </a:p>
          <a:p>
            <a:pPr algn="just">
              <a:lnSpc>
                <a:spcPts val="5129"/>
              </a:lnSpc>
            </a:pPr>
            <a:endParaRPr lang="en-US" sz="3537">
              <a:solidFill>
                <a:srgbClr val="252D37"/>
              </a:solidFill>
              <a:latin typeface="Maven Pro"/>
              <a:ea typeface="Maven Pro"/>
              <a:cs typeface="Maven Pro"/>
              <a:sym typeface="Maven Pro"/>
            </a:endParaRPr>
          </a:p>
        </p:txBody>
      </p:sp>
      <p:sp>
        <p:nvSpPr>
          <p:cNvPr id="4" name="Freeform 4"/>
          <p:cNvSpPr/>
          <p:nvPr/>
        </p:nvSpPr>
        <p:spPr>
          <a:xfrm flipH="1">
            <a:off x="0" y="-21771"/>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grpSp>
        <p:nvGrpSpPr>
          <p:cNvPr id="2" name="Group 2"/>
          <p:cNvGrpSpPr/>
          <p:nvPr/>
        </p:nvGrpSpPr>
        <p:grpSpPr>
          <a:xfrm>
            <a:off x="10286658" y="3364971"/>
            <a:ext cx="6972642" cy="4864629"/>
            <a:chOff x="0" y="0"/>
            <a:chExt cx="1836416" cy="1281219"/>
          </a:xfrm>
        </p:grpSpPr>
        <p:sp>
          <p:nvSpPr>
            <p:cNvPr id="3" name="Freeform 3"/>
            <p:cNvSpPr/>
            <p:nvPr/>
          </p:nvSpPr>
          <p:spPr>
            <a:xfrm>
              <a:off x="0" y="0"/>
              <a:ext cx="1836416" cy="1281219"/>
            </a:xfrm>
            <a:custGeom>
              <a:avLst/>
              <a:gdLst/>
              <a:ahLst/>
              <a:cxnLst/>
              <a:rect l="l" t="t" r="r" b="b"/>
              <a:pathLst>
                <a:path w="1836416" h="1281219">
                  <a:moveTo>
                    <a:pt x="56627" y="0"/>
                  </a:moveTo>
                  <a:lnTo>
                    <a:pt x="1779789" y="0"/>
                  </a:lnTo>
                  <a:cubicBezTo>
                    <a:pt x="1794808" y="0"/>
                    <a:pt x="1809211" y="5966"/>
                    <a:pt x="1819831" y="16586"/>
                  </a:cubicBezTo>
                  <a:cubicBezTo>
                    <a:pt x="1830450" y="27205"/>
                    <a:pt x="1836416" y="41608"/>
                    <a:pt x="1836416" y="56627"/>
                  </a:cubicBezTo>
                  <a:lnTo>
                    <a:pt x="1836416" y="1224592"/>
                  </a:lnTo>
                  <a:cubicBezTo>
                    <a:pt x="1836416" y="1255866"/>
                    <a:pt x="1811063" y="1281219"/>
                    <a:pt x="1779789" y="1281219"/>
                  </a:cubicBezTo>
                  <a:lnTo>
                    <a:pt x="56627" y="1281219"/>
                  </a:lnTo>
                  <a:cubicBezTo>
                    <a:pt x="41608" y="1281219"/>
                    <a:pt x="27205" y="1275253"/>
                    <a:pt x="16586" y="1264633"/>
                  </a:cubicBezTo>
                  <a:cubicBezTo>
                    <a:pt x="5966" y="1254014"/>
                    <a:pt x="0" y="1239611"/>
                    <a:pt x="0" y="1224592"/>
                  </a:cubicBezTo>
                  <a:lnTo>
                    <a:pt x="0" y="56627"/>
                  </a:lnTo>
                  <a:cubicBezTo>
                    <a:pt x="0" y="25353"/>
                    <a:pt x="25353" y="0"/>
                    <a:pt x="56627" y="0"/>
                  </a:cubicBezTo>
                  <a:close/>
                </a:path>
              </a:pathLst>
            </a:custGeom>
            <a:solidFill>
              <a:srgbClr val="C0B3A0">
                <a:alpha val="53725"/>
              </a:srgbClr>
            </a:solidFill>
          </p:spPr>
          <p:txBody>
            <a:bodyPr/>
            <a:lstStyle/>
            <a:p>
              <a:endParaRPr lang="en-IN"/>
            </a:p>
          </p:txBody>
        </p:sp>
        <p:sp>
          <p:nvSpPr>
            <p:cNvPr id="4" name="TextBox 4"/>
            <p:cNvSpPr txBox="1"/>
            <p:nvPr/>
          </p:nvSpPr>
          <p:spPr>
            <a:xfrm>
              <a:off x="0" y="-38100"/>
              <a:ext cx="1836416" cy="1319319"/>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0876397" y="4855703"/>
            <a:ext cx="5929116" cy="3022611"/>
          </a:xfrm>
          <a:prstGeom prst="rect">
            <a:avLst/>
          </a:prstGeom>
        </p:spPr>
        <p:txBody>
          <a:bodyPr lIns="0" tIns="0" rIns="0" bIns="0" rtlCol="0" anchor="t">
            <a:spAutoFit/>
          </a:bodyPr>
          <a:lstStyle/>
          <a:p>
            <a:pPr algn="ctr">
              <a:lnSpc>
                <a:spcPts val="4024"/>
              </a:lnSpc>
            </a:pPr>
            <a:r>
              <a:rPr lang="en-US" sz="2874">
                <a:solidFill>
                  <a:srgbClr val="252930"/>
                </a:solidFill>
                <a:latin typeface="Maven Pro"/>
                <a:ea typeface="Maven Pro"/>
                <a:cs typeface="Maven Pro"/>
                <a:sym typeface="Maven Pro"/>
              </a:rPr>
              <a:t>A deep neural network with SoftMax cross-entropy loss classifies transactions. Threshold tuning (optimal at 0.6) maximizes recall while controlling false positives below 2%.</a:t>
            </a:r>
          </a:p>
        </p:txBody>
      </p:sp>
      <p:sp>
        <p:nvSpPr>
          <p:cNvPr id="6" name="TextBox 6"/>
          <p:cNvSpPr txBox="1"/>
          <p:nvPr/>
        </p:nvSpPr>
        <p:spPr>
          <a:xfrm>
            <a:off x="3745017" y="1619989"/>
            <a:ext cx="10441907" cy="922447"/>
          </a:xfrm>
          <a:prstGeom prst="rect">
            <a:avLst/>
          </a:prstGeom>
        </p:spPr>
        <p:txBody>
          <a:bodyPr lIns="0" tIns="0" rIns="0" bIns="0" rtlCol="0" anchor="t">
            <a:spAutoFit/>
          </a:bodyPr>
          <a:lstStyle/>
          <a:p>
            <a:pPr algn="ctr">
              <a:lnSpc>
                <a:spcPts val="6426"/>
              </a:lnSpc>
            </a:pPr>
            <a:r>
              <a:rPr lang="en-US" sz="8033" b="1">
                <a:solidFill>
                  <a:srgbClr val="252930"/>
                </a:solidFill>
                <a:latin typeface="Maven Pro Bold"/>
                <a:ea typeface="Maven Pro Bold"/>
                <a:cs typeface="Maven Pro Bold"/>
                <a:sym typeface="Maven Pro Bold"/>
              </a:rPr>
              <a:t>METHODOLOGY</a:t>
            </a:r>
          </a:p>
        </p:txBody>
      </p:sp>
      <p:grpSp>
        <p:nvGrpSpPr>
          <p:cNvPr id="7" name="Group 7"/>
          <p:cNvGrpSpPr/>
          <p:nvPr/>
        </p:nvGrpSpPr>
        <p:grpSpPr>
          <a:xfrm>
            <a:off x="1028700" y="3364971"/>
            <a:ext cx="6972642" cy="4864629"/>
            <a:chOff x="0" y="0"/>
            <a:chExt cx="1836416" cy="1281219"/>
          </a:xfrm>
        </p:grpSpPr>
        <p:sp>
          <p:nvSpPr>
            <p:cNvPr id="8" name="Freeform 8"/>
            <p:cNvSpPr/>
            <p:nvPr/>
          </p:nvSpPr>
          <p:spPr>
            <a:xfrm>
              <a:off x="0" y="0"/>
              <a:ext cx="1836416" cy="1281219"/>
            </a:xfrm>
            <a:custGeom>
              <a:avLst/>
              <a:gdLst/>
              <a:ahLst/>
              <a:cxnLst/>
              <a:rect l="l" t="t" r="r" b="b"/>
              <a:pathLst>
                <a:path w="1836416" h="1281219">
                  <a:moveTo>
                    <a:pt x="56627" y="0"/>
                  </a:moveTo>
                  <a:lnTo>
                    <a:pt x="1779789" y="0"/>
                  </a:lnTo>
                  <a:cubicBezTo>
                    <a:pt x="1794808" y="0"/>
                    <a:pt x="1809211" y="5966"/>
                    <a:pt x="1819831" y="16586"/>
                  </a:cubicBezTo>
                  <a:cubicBezTo>
                    <a:pt x="1830450" y="27205"/>
                    <a:pt x="1836416" y="41608"/>
                    <a:pt x="1836416" y="56627"/>
                  </a:cubicBezTo>
                  <a:lnTo>
                    <a:pt x="1836416" y="1224592"/>
                  </a:lnTo>
                  <a:cubicBezTo>
                    <a:pt x="1836416" y="1255866"/>
                    <a:pt x="1811063" y="1281219"/>
                    <a:pt x="1779789" y="1281219"/>
                  </a:cubicBezTo>
                  <a:lnTo>
                    <a:pt x="56627" y="1281219"/>
                  </a:lnTo>
                  <a:cubicBezTo>
                    <a:pt x="41608" y="1281219"/>
                    <a:pt x="27205" y="1275253"/>
                    <a:pt x="16586" y="1264633"/>
                  </a:cubicBezTo>
                  <a:cubicBezTo>
                    <a:pt x="5966" y="1254014"/>
                    <a:pt x="0" y="1239611"/>
                    <a:pt x="0" y="1224592"/>
                  </a:cubicBezTo>
                  <a:lnTo>
                    <a:pt x="0" y="56627"/>
                  </a:lnTo>
                  <a:cubicBezTo>
                    <a:pt x="0" y="25353"/>
                    <a:pt x="25353" y="0"/>
                    <a:pt x="56627" y="0"/>
                  </a:cubicBezTo>
                  <a:close/>
                </a:path>
              </a:pathLst>
            </a:custGeom>
            <a:solidFill>
              <a:srgbClr val="C0B3A0">
                <a:alpha val="53725"/>
              </a:srgbClr>
            </a:solidFill>
          </p:spPr>
          <p:txBody>
            <a:bodyPr/>
            <a:lstStyle/>
            <a:p>
              <a:endParaRPr lang="en-IN"/>
            </a:p>
          </p:txBody>
        </p:sp>
        <p:sp>
          <p:nvSpPr>
            <p:cNvPr id="9" name="TextBox 9"/>
            <p:cNvSpPr txBox="1"/>
            <p:nvPr/>
          </p:nvSpPr>
          <p:spPr>
            <a:xfrm>
              <a:off x="0" y="-38100"/>
              <a:ext cx="1836416" cy="1319319"/>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2176542" y="3773487"/>
            <a:ext cx="4676959" cy="913766"/>
          </a:xfrm>
          <a:prstGeom prst="rect">
            <a:avLst/>
          </a:prstGeom>
        </p:spPr>
        <p:txBody>
          <a:bodyPr lIns="0" tIns="0" rIns="0" bIns="0" rtlCol="0" anchor="t">
            <a:spAutoFit/>
          </a:bodyPr>
          <a:lstStyle/>
          <a:p>
            <a:pPr algn="ctr">
              <a:lnSpc>
                <a:spcPts val="3440"/>
              </a:lnSpc>
            </a:pPr>
            <a:r>
              <a:rPr lang="en-US" sz="4300" b="1">
                <a:solidFill>
                  <a:srgbClr val="252930"/>
                </a:solidFill>
                <a:latin typeface="Maven Pro Bold"/>
                <a:ea typeface="Maven Pro Bold"/>
                <a:cs typeface="Maven Pro Bold"/>
                <a:sym typeface="Maven Pro Bold"/>
              </a:rPr>
              <a:t>Data Balancing &amp; Denoising</a:t>
            </a:r>
          </a:p>
        </p:txBody>
      </p:sp>
      <p:sp>
        <p:nvSpPr>
          <p:cNvPr id="11" name="TextBox 11"/>
          <p:cNvSpPr txBox="1"/>
          <p:nvPr/>
        </p:nvSpPr>
        <p:spPr>
          <a:xfrm>
            <a:off x="11574190" y="3773487"/>
            <a:ext cx="4768582" cy="913766"/>
          </a:xfrm>
          <a:prstGeom prst="rect">
            <a:avLst/>
          </a:prstGeom>
        </p:spPr>
        <p:txBody>
          <a:bodyPr lIns="0" tIns="0" rIns="0" bIns="0" rtlCol="0" anchor="t">
            <a:spAutoFit/>
          </a:bodyPr>
          <a:lstStyle/>
          <a:p>
            <a:pPr algn="ctr">
              <a:lnSpc>
                <a:spcPts val="3440"/>
              </a:lnSpc>
            </a:pPr>
            <a:r>
              <a:rPr lang="en-US" sz="4300" b="1">
                <a:solidFill>
                  <a:srgbClr val="252930"/>
                </a:solidFill>
                <a:latin typeface="Maven Pro Bold"/>
                <a:ea typeface="Maven Pro Bold"/>
                <a:cs typeface="Maven Pro Bold"/>
                <a:sym typeface="Maven Pro Bold"/>
              </a:rPr>
              <a:t>Classification &amp; Optimization</a:t>
            </a:r>
          </a:p>
        </p:txBody>
      </p:sp>
      <p:sp>
        <p:nvSpPr>
          <p:cNvPr id="12" name="TextBox 12"/>
          <p:cNvSpPr txBox="1"/>
          <p:nvPr/>
        </p:nvSpPr>
        <p:spPr>
          <a:xfrm>
            <a:off x="1609639" y="4855703"/>
            <a:ext cx="5810764" cy="2854892"/>
          </a:xfrm>
          <a:prstGeom prst="rect">
            <a:avLst/>
          </a:prstGeom>
        </p:spPr>
        <p:txBody>
          <a:bodyPr lIns="0" tIns="0" rIns="0" bIns="0" rtlCol="0" anchor="t">
            <a:spAutoFit/>
          </a:bodyPr>
          <a:lstStyle/>
          <a:p>
            <a:pPr algn="ctr">
              <a:lnSpc>
                <a:spcPts val="3818"/>
              </a:lnSpc>
            </a:pPr>
            <a:r>
              <a:rPr lang="en-US" sz="2727">
                <a:solidFill>
                  <a:srgbClr val="252930"/>
                </a:solidFill>
                <a:latin typeface="Maven Pro"/>
                <a:ea typeface="Maven Pro"/>
                <a:cs typeface="Maven Pro"/>
                <a:sym typeface="Maven Pro"/>
              </a:rPr>
              <a:t>First, SMOTE oversampling creates synthetic fraud cases to balance the dataset (1:1 ratio). Then, a 7-layer denoising autoencoder removes noise from synthetic samples using Gaussian noise injection (σ=0.1)</a:t>
            </a:r>
          </a:p>
        </p:txBody>
      </p:sp>
      <p:sp>
        <p:nvSpPr>
          <p:cNvPr id="13" name="Freeform 13"/>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4" name="Freeform 14"/>
          <p:cNvSpPr/>
          <p:nvPr/>
        </p:nvSpPr>
        <p:spPr>
          <a:xfrm>
            <a:off x="1028700" y="8928841"/>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5" name="Freeform 15"/>
          <p:cNvSpPr/>
          <p:nvPr/>
        </p:nvSpPr>
        <p:spPr>
          <a:xfrm>
            <a:off x="14173200" y="-446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1501016" y="3701436"/>
            <a:ext cx="8219327" cy="4267200"/>
          </a:xfrm>
          <a:prstGeom prst="rect">
            <a:avLst/>
          </a:prstGeom>
        </p:spPr>
        <p:txBody>
          <a:bodyPr lIns="0" tIns="0" rIns="0" bIns="0" rtlCol="0" anchor="t">
            <a:spAutoFit/>
          </a:bodyPr>
          <a:lstStyle/>
          <a:p>
            <a:pPr algn="ctr">
              <a:lnSpc>
                <a:spcPts val="4200"/>
              </a:lnSpc>
            </a:pPr>
            <a:r>
              <a:rPr lang="en-US" sz="3000">
                <a:solidFill>
                  <a:srgbClr val="252930"/>
                </a:solidFill>
                <a:latin typeface="Maven Pro"/>
                <a:ea typeface="Maven Pro"/>
                <a:cs typeface="Maven Pro"/>
                <a:sym typeface="Maven Pro"/>
              </a:rPr>
              <a:t>Our model detected 85.7% of fraud cases (84/98) while maintaining 97.4% accuracy, with a 2.57% false positive rate. The ROC curve (AUC=0.95) demonstrated superior minority-class identification versus traditional methods. Optimal 0.6 decision threshold balanced fraud recall and operational costs for financial deployment.</a:t>
            </a:r>
          </a:p>
        </p:txBody>
      </p:sp>
      <p:sp>
        <p:nvSpPr>
          <p:cNvPr id="3" name="Freeform 3"/>
          <p:cNvSpPr/>
          <p:nvPr/>
        </p:nvSpPr>
        <p:spPr>
          <a:xfrm flipH="1">
            <a:off x="0" y="-32657"/>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rot="5400000">
            <a:off x="159724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Freeform 6"/>
          <p:cNvSpPr/>
          <p:nvPr/>
        </p:nvSpPr>
        <p:spPr>
          <a:xfrm>
            <a:off x="11093512" y="3380720"/>
            <a:ext cx="6320219" cy="4984833"/>
          </a:xfrm>
          <a:custGeom>
            <a:avLst/>
            <a:gdLst/>
            <a:ahLst/>
            <a:cxnLst/>
            <a:rect l="l" t="t" r="r" b="b"/>
            <a:pathLst>
              <a:path w="6320219" h="4984833">
                <a:moveTo>
                  <a:pt x="0" y="0"/>
                </a:moveTo>
                <a:lnTo>
                  <a:pt x="6320219" y="0"/>
                </a:lnTo>
                <a:lnTo>
                  <a:pt x="6320219" y="4984833"/>
                </a:lnTo>
                <a:lnTo>
                  <a:pt x="0" y="4984833"/>
                </a:lnTo>
                <a:lnTo>
                  <a:pt x="0" y="0"/>
                </a:lnTo>
                <a:close/>
              </a:path>
            </a:pathLst>
          </a:custGeom>
          <a:blipFill>
            <a:blip r:embed="rId8"/>
            <a:stretch>
              <a:fillRect/>
            </a:stretch>
          </a:blipFill>
        </p:spPr>
        <p:txBody>
          <a:bodyPr/>
          <a:lstStyle/>
          <a:p>
            <a:endParaRPr lang="en-IN"/>
          </a:p>
        </p:txBody>
      </p:sp>
      <p:sp>
        <p:nvSpPr>
          <p:cNvPr id="7" name="TextBox 7"/>
          <p:cNvSpPr txBox="1"/>
          <p:nvPr/>
        </p:nvSpPr>
        <p:spPr>
          <a:xfrm>
            <a:off x="5323669" y="1780314"/>
            <a:ext cx="7640663" cy="920751"/>
          </a:xfrm>
          <a:prstGeom prst="rect">
            <a:avLst/>
          </a:prstGeom>
        </p:spPr>
        <p:txBody>
          <a:bodyPr lIns="0" tIns="0" rIns="0" bIns="0" rtlCol="0" anchor="t">
            <a:spAutoFit/>
          </a:bodyPr>
          <a:lstStyle/>
          <a:p>
            <a:pPr algn="ctr">
              <a:lnSpc>
                <a:spcPts val="6400"/>
              </a:lnSpc>
            </a:pPr>
            <a:r>
              <a:rPr lang="en-US" sz="8000" b="1">
                <a:solidFill>
                  <a:srgbClr val="252930"/>
                </a:solidFill>
                <a:latin typeface="Maven Pro Bold"/>
                <a:ea typeface="Maven Pro Bold"/>
                <a:cs typeface="Maven Pro Bold"/>
                <a:sym typeface="Maven Pro Bold"/>
              </a:rPr>
              <a:t>RESULT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4189571" y="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4" name="Freeform 4"/>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p:cNvSpPr/>
          <p:nvPr/>
        </p:nvSpPr>
        <p:spPr>
          <a:xfrm>
            <a:off x="10910166" y="5401926"/>
            <a:ext cx="6888019" cy="3992631"/>
          </a:xfrm>
          <a:custGeom>
            <a:avLst/>
            <a:gdLst/>
            <a:ahLst/>
            <a:cxnLst/>
            <a:rect l="l" t="t" r="r" b="b"/>
            <a:pathLst>
              <a:path w="6888019" h="3992631">
                <a:moveTo>
                  <a:pt x="0" y="0"/>
                </a:moveTo>
                <a:lnTo>
                  <a:pt x="6888018" y="0"/>
                </a:lnTo>
                <a:lnTo>
                  <a:pt x="6888018" y="3992631"/>
                </a:lnTo>
                <a:lnTo>
                  <a:pt x="0" y="3992631"/>
                </a:lnTo>
                <a:lnTo>
                  <a:pt x="0" y="0"/>
                </a:lnTo>
                <a:close/>
              </a:path>
            </a:pathLst>
          </a:custGeom>
          <a:blipFill>
            <a:blip r:embed="rId8"/>
            <a:stretch>
              <a:fillRect t="-381" r="-24511" b="-13203"/>
            </a:stretch>
          </a:blipFill>
        </p:spPr>
        <p:txBody>
          <a:bodyPr/>
          <a:lstStyle/>
          <a:p>
            <a:endParaRPr lang="en-IN"/>
          </a:p>
        </p:txBody>
      </p:sp>
      <p:sp>
        <p:nvSpPr>
          <p:cNvPr id="6" name="Freeform 6"/>
          <p:cNvSpPr/>
          <p:nvPr/>
        </p:nvSpPr>
        <p:spPr>
          <a:xfrm>
            <a:off x="11352316" y="697565"/>
            <a:ext cx="6003718" cy="4445935"/>
          </a:xfrm>
          <a:custGeom>
            <a:avLst/>
            <a:gdLst/>
            <a:ahLst/>
            <a:cxnLst/>
            <a:rect l="l" t="t" r="r" b="b"/>
            <a:pathLst>
              <a:path w="6003718" h="4445935">
                <a:moveTo>
                  <a:pt x="0" y="0"/>
                </a:moveTo>
                <a:lnTo>
                  <a:pt x="6003718" y="0"/>
                </a:lnTo>
                <a:lnTo>
                  <a:pt x="6003718" y="4445935"/>
                </a:lnTo>
                <a:lnTo>
                  <a:pt x="0" y="4445935"/>
                </a:lnTo>
                <a:lnTo>
                  <a:pt x="0" y="0"/>
                </a:lnTo>
                <a:close/>
              </a:path>
            </a:pathLst>
          </a:custGeom>
          <a:blipFill>
            <a:blip r:embed="rId9"/>
            <a:stretch>
              <a:fillRect/>
            </a:stretch>
          </a:blipFill>
        </p:spPr>
        <p:txBody>
          <a:bodyPr/>
          <a:lstStyle/>
          <a:p>
            <a:endParaRPr lang="en-IN"/>
          </a:p>
        </p:txBody>
      </p:sp>
      <p:sp>
        <p:nvSpPr>
          <p:cNvPr id="7" name="TextBox 7"/>
          <p:cNvSpPr txBox="1"/>
          <p:nvPr/>
        </p:nvSpPr>
        <p:spPr>
          <a:xfrm>
            <a:off x="1672103" y="3509518"/>
            <a:ext cx="8082180" cy="5334000"/>
          </a:xfrm>
          <a:prstGeom prst="rect">
            <a:avLst/>
          </a:prstGeom>
        </p:spPr>
        <p:txBody>
          <a:bodyPr lIns="0" tIns="0" rIns="0" bIns="0" rtlCol="0" anchor="t">
            <a:spAutoFit/>
          </a:bodyPr>
          <a:lstStyle/>
          <a:p>
            <a:pPr algn="just">
              <a:lnSpc>
                <a:spcPts val="4200"/>
              </a:lnSpc>
            </a:pPr>
            <a:r>
              <a:rPr lang="en-US" sz="3000">
                <a:solidFill>
                  <a:srgbClr val="252930"/>
                </a:solidFill>
                <a:latin typeface="Maven Pro"/>
                <a:ea typeface="Maven Pro"/>
                <a:cs typeface="Maven Pro"/>
                <a:sym typeface="Maven Pro"/>
              </a:rPr>
              <a:t>The confusion matrix reveals 25,405 correctly classified normal transactions against 1,459 false positives, achieving a 2.6% false alarm rate. For fraud cases, 84 were detected versus 14 missed, with precision of 95% for anomalous transactions. The system's AUC-ROC of 0.95 confirms robust discrimination capability, particularly valuable given the 0.17% fraud prevalence in the dataset.</a:t>
            </a:r>
          </a:p>
          <a:p>
            <a:pPr algn="just">
              <a:lnSpc>
                <a:spcPts val="4200"/>
              </a:lnSpc>
            </a:pPr>
            <a:endParaRPr lang="en-US" sz="3000">
              <a:solidFill>
                <a:srgbClr val="252930"/>
              </a:solidFill>
              <a:latin typeface="Maven Pro"/>
              <a:ea typeface="Maven Pro"/>
              <a:cs typeface="Maven Pro"/>
              <a:sym typeface="Maven Pro"/>
            </a:endParaRPr>
          </a:p>
        </p:txBody>
      </p:sp>
      <p:sp>
        <p:nvSpPr>
          <p:cNvPr id="8" name="TextBox 8"/>
          <p:cNvSpPr txBox="1"/>
          <p:nvPr/>
        </p:nvSpPr>
        <p:spPr>
          <a:xfrm>
            <a:off x="1181395" y="2228850"/>
            <a:ext cx="7640663" cy="920751"/>
          </a:xfrm>
          <a:prstGeom prst="rect">
            <a:avLst/>
          </a:prstGeom>
        </p:spPr>
        <p:txBody>
          <a:bodyPr lIns="0" tIns="0" rIns="0" bIns="0" rtlCol="0" anchor="t">
            <a:spAutoFit/>
          </a:bodyPr>
          <a:lstStyle/>
          <a:p>
            <a:pPr algn="ctr">
              <a:lnSpc>
                <a:spcPts val="6400"/>
              </a:lnSpc>
            </a:pPr>
            <a:r>
              <a:rPr lang="en-US" sz="8000" b="1">
                <a:solidFill>
                  <a:srgbClr val="252930"/>
                </a:solidFill>
                <a:latin typeface="Maven Pro Bold"/>
                <a:ea typeface="Maven Pro Bold"/>
                <a:cs typeface="Maven Pro Bold"/>
                <a:sym typeface="Maven Pro Bold"/>
              </a:rPr>
              <a:t>RESULT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576</Words>
  <Application>Microsoft Office PowerPoint</Application>
  <PresentationFormat>Custom</PresentationFormat>
  <Paragraphs>43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Maven Pro Bold</vt:lpstr>
      <vt:lpstr>Calibri</vt:lpstr>
      <vt:lpstr>Maven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SMOTE based Autoencoder</dc:title>
  <cp:lastModifiedBy>Priyanshu  Dash</cp:lastModifiedBy>
  <cp:revision>2</cp:revision>
  <dcterms:created xsi:type="dcterms:W3CDTF">2006-08-16T00:00:00Z</dcterms:created>
  <dcterms:modified xsi:type="dcterms:W3CDTF">2025-05-08T13:54:50Z</dcterms:modified>
  <dc:identifier>DAGm1QGOBts</dc:identifier>
</cp:coreProperties>
</file>