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85" r:id="rId3"/>
    <p:sldId id="283" r:id="rId4"/>
    <p:sldId id="288" r:id="rId5"/>
    <p:sldId id="292" r:id="rId6"/>
    <p:sldId id="293" r:id="rId7"/>
    <p:sldId id="284" r:id="rId8"/>
    <p:sldId id="289" r:id="rId9"/>
    <p:sldId id="290" r:id="rId10"/>
    <p:sldId id="291" r:id="rId11"/>
    <p:sldId id="257" r:id="rId12"/>
    <p:sldId id="259" r:id="rId13"/>
    <p:sldId id="258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94" r:id="rId22"/>
    <p:sldId id="267" r:id="rId23"/>
    <p:sldId id="268" r:id="rId24"/>
    <p:sldId id="270" r:id="rId25"/>
    <p:sldId id="271" r:id="rId26"/>
    <p:sldId id="273" r:id="rId27"/>
    <p:sldId id="274" r:id="rId28"/>
    <p:sldId id="275" r:id="rId29"/>
    <p:sldId id="295" r:id="rId30"/>
    <p:sldId id="272" r:id="rId31"/>
    <p:sldId id="300" r:id="rId32"/>
    <p:sldId id="299" r:id="rId33"/>
    <p:sldId id="297" r:id="rId34"/>
    <p:sldId id="278" r:id="rId35"/>
    <p:sldId id="301" r:id="rId36"/>
    <p:sldId id="286" r:id="rId37"/>
    <p:sldId id="276" r:id="rId38"/>
    <p:sldId id="287" r:id="rId39"/>
    <p:sldId id="277" r:id="rId40"/>
    <p:sldId id="282" r:id="rId41"/>
    <p:sldId id="281" r:id="rId42"/>
    <p:sldId id="280" r:id="rId43"/>
    <p:sldId id="304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600"/>
    <a:srgbClr val="0000FF"/>
    <a:srgbClr val="0000E0"/>
    <a:srgbClr val="3013E0"/>
    <a:srgbClr val="3013DF"/>
    <a:srgbClr val="3308E8"/>
    <a:srgbClr val="1A10E0"/>
    <a:srgbClr val="3419D7"/>
    <a:srgbClr val="260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3284" autoAdjust="0"/>
  </p:normalViewPr>
  <p:slideViewPr>
    <p:cSldViewPr>
      <p:cViewPr varScale="1">
        <p:scale>
          <a:sx n="181" d="100"/>
          <a:sy n="181" d="100"/>
        </p:scale>
        <p:origin x="1134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77490-BB3E-496A-9D5F-91E3218EA8ED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EAF40-4B47-4221-A819-D995799A34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042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EAF40-4B47-4221-A819-D995799A348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427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 of counts, showing how may reads are in coding region,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exon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gene or junction)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EAF40-4B47-4221-A819-D995799A348F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630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 of counts, showing how may reads are in coding region,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exon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gene or junction)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EAF40-4B47-4221-A819-D995799A348F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001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A5A8-833F-4CC8-98E0-F6B4F5089D62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32FE-9CA2-4B03-A446-0A4F1620A3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2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A5A8-833F-4CC8-98E0-F6B4F5089D62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32FE-9CA2-4B03-A446-0A4F1620A3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6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A5A8-833F-4CC8-98E0-F6B4F5089D62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32FE-9CA2-4B03-A446-0A4F1620A3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2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A5A8-833F-4CC8-98E0-F6B4F5089D62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BMIF 310, Fall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32FE-9CA2-4B03-A446-0A4F1620A3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9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A5A8-833F-4CC8-98E0-F6B4F5089D62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32FE-9CA2-4B03-A446-0A4F1620A3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3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A5A8-833F-4CC8-98E0-F6B4F5089D62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32FE-9CA2-4B03-A446-0A4F1620A3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5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A5A8-833F-4CC8-98E0-F6B4F5089D62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32FE-9CA2-4B03-A446-0A4F1620A3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87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A5A8-833F-4CC8-98E0-F6B4F5089D62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32FE-9CA2-4B03-A446-0A4F1620A3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8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A5A8-833F-4CC8-98E0-F6B4F5089D62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32FE-9CA2-4B03-A446-0A4F1620A3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5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A5A8-833F-4CC8-98E0-F6B4F5089D62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32FE-9CA2-4B03-A446-0A4F1620A3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7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A5A8-833F-4CC8-98E0-F6B4F5089D62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32FE-9CA2-4B03-A446-0A4F1620A3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2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2A5A8-833F-4CC8-98E0-F6B4F5089D62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BMIF 310, Fall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432FE-9CA2-4B03-A446-0A4F1620A3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6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qi.liu@vanderbilt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confluence.broadinstitute.org/display/CGATools/RNA-SeQC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manuals.bioinformatics.ucr.edu/home/ht-seq" TargetMode="External"/><Relationship Id="rId2" Type="http://schemas.openxmlformats.org/officeDocument/2006/relationships/hyperlink" Target="http://seqanswers.com/forums/showthread.php?t=43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bioconductor.org/help/workflows/high-throughput-sequencing" TargetMode="External"/><Relationship Id="rId4" Type="http://schemas.openxmlformats.org/officeDocument/2006/relationships/hyperlink" Target="http://www.rna-seqblog.com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samtools.github.io/hts-specs/SAMv1.pdf" TargetMode="External"/><Relationship Id="rId2" Type="http://schemas.openxmlformats.org/officeDocument/2006/relationships/hyperlink" Target="https://www.youtube.com/watch?v=PMIF6zUeKko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nature.com/nprot/journal/v7/n3/full/nprot.2012.016.html" TargetMode="External"/><Relationship Id="rId4" Type="http://schemas.openxmlformats.org/officeDocument/2006/relationships/hyperlink" Target="http://www.nature.com/nprot/journal/v8/n9/full/nprot.2013.099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447800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RNA-</a:t>
            </a:r>
            <a:r>
              <a:rPr lang="en-US" sz="4800" b="1" dirty="0" err="1" smtClean="0"/>
              <a:t>Seq</a:t>
            </a:r>
            <a:r>
              <a:rPr lang="en-US" sz="4800" b="1" dirty="0" smtClean="0"/>
              <a:t> data analysis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2766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 smtClean="0">
                <a:solidFill>
                  <a:schemeClr val="tx1"/>
                </a:solidFill>
              </a:rPr>
              <a:t>Qi     </a:t>
            </a:r>
            <a:r>
              <a:rPr lang="en-US" sz="2600" dirty="0" smtClean="0">
                <a:solidFill>
                  <a:schemeClr val="tx1"/>
                </a:solidFill>
              </a:rPr>
              <a:t>Liu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Department </a:t>
            </a:r>
            <a:r>
              <a:rPr lang="en-US" sz="2600" dirty="0" smtClean="0">
                <a:solidFill>
                  <a:schemeClr val="tx1"/>
                </a:solidFill>
              </a:rPr>
              <a:t>of </a:t>
            </a:r>
            <a:r>
              <a:rPr lang="en-US" sz="2600" smtClean="0">
                <a:solidFill>
                  <a:schemeClr val="tx1"/>
                </a:solidFill>
              </a:rPr>
              <a:t>Biomedical </a:t>
            </a:r>
            <a:r>
              <a:rPr lang="en-US" sz="2600" smtClean="0">
                <a:solidFill>
                  <a:schemeClr val="tx1"/>
                </a:solidFill>
              </a:rPr>
              <a:t>Informatics</a:t>
            </a:r>
          </a:p>
          <a:p>
            <a:r>
              <a:rPr lang="en-US" sz="2600" smtClean="0">
                <a:solidFill>
                  <a:schemeClr val="tx1"/>
                </a:solidFill>
              </a:rPr>
              <a:t>Vanderbilt </a:t>
            </a:r>
            <a:r>
              <a:rPr lang="en-US" sz="2600" dirty="0" smtClean="0">
                <a:solidFill>
                  <a:schemeClr val="tx1"/>
                </a:solidFill>
              </a:rPr>
              <a:t>University School of Medicine</a:t>
            </a:r>
          </a:p>
          <a:p>
            <a:r>
              <a:rPr lang="en-US" sz="2600" dirty="0" smtClean="0">
                <a:solidFill>
                  <a:schemeClr val="tx1"/>
                </a:solidFill>
                <a:hlinkClick r:id="rId2"/>
              </a:rPr>
              <a:t>qi.liu@vanderbilt.edu</a:t>
            </a:r>
            <a:endParaRPr lang="en-US" sz="2600" dirty="0" smtClean="0">
              <a:solidFill>
                <a:schemeClr val="tx1"/>
              </a:solidFill>
            </a:endParaRPr>
          </a:p>
          <a:p>
            <a:r>
              <a:rPr lang="en-US" sz="2600" dirty="0" smtClean="0">
                <a:solidFill>
                  <a:schemeClr val="tx1"/>
                </a:solidFill>
              </a:rPr>
              <a:t>Office hours: Thursday 2:00-4:00pm, 497A PRB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99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899689"/>
              </p:ext>
            </p:extLst>
          </p:nvPr>
        </p:nvGraphicFramePr>
        <p:xfrm>
          <a:off x="1069440" y="533400"/>
          <a:ext cx="6398160" cy="625139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223178"/>
                <a:gridCol w="1545774"/>
                <a:gridCol w="3629208"/>
              </a:tblGrid>
              <a:tr h="1002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Cancer</a:t>
                      </a:r>
                      <a:endParaRPr lang="en-US" sz="10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Experiment Design</a:t>
                      </a:r>
                      <a:endParaRPr lang="en-US" sz="10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0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</a:tr>
              <a:tr h="3082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Colon cancer 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72 WES, 68 RNA-seq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 WGS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Identify multiple gene fusions such as RSPO2 and RSPO3 from RNA-seq that may function in tumorigenesis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</a:tr>
              <a:tr h="3082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Breast cancer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65 WGS/WES, 80 RNA-seq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36% of the mutations found in the study were expressed. Identify the abundance of clonal frequencies in an epithelial tumor subtype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</a:tr>
              <a:tr h="5179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Hepatocellular carcinoma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 WGS, 1 WES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Identify TSC1 nonsense substitution in subpopulation of tumor cells, intra-tumor heterogeneity, several chromosomal rearrangements, and patterns in somatic substitutions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</a:tr>
              <a:tr h="3082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Breast cancer 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510 WES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Identify two novel protein-expression-defined subgroups and novel subtype-associated mutations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</a:tr>
              <a:tr h="4131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Colon and rectal cancer 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224 WES, 97 WGS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24 genes were found to be significantly mutated in both cancers. Similar patterns in genomic alterations were found in colon and rectum cancers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</a:tr>
              <a:tr h="3082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squamous cell lung cancer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178 WES, 19 WGS, 178 RNA-seq, 158 miRNA-seq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Identify significantly altered pathways including NFE2L2 and KEAP1 and potential therapeutic targets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</a:tr>
              <a:tr h="3082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Ovarian carcinoma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316 WES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Discover that most high-grade serous ovarian cancer contain TP53 mutations and recurrent somatic mutations in 9 genes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</a:tr>
              <a:tr h="3082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Melanoma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25 WGS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Identify a significantly mutated gene, PREX2 and obtain a comprehensive genomic view of melanoma 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</a:tr>
              <a:tr h="3082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Acute myeloid leukemia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 WGS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Identify mutations in relapsed genome and compare it to primary tumor. Discover two major clonal evolution patterns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</a:tr>
              <a:tr h="3082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Breast cancer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 WGS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Highlights the diversity of somatic rearrangements and analyzes rearrangement patterns related to DNA maintenance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</a:tr>
              <a:tr h="3082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Breast cancer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31 WES, 46 WGS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Identify eighteen significant mutated genes and correlate clinical features of </a:t>
                      </a:r>
                      <a:r>
                        <a:rPr lang="en-US" sz="900" dirty="0" err="1">
                          <a:effectLst/>
                        </a:rPr>
                        <a:t>oestrogen</a:t>
                      </a:r>
                      <a:r>
                        <a:rPr lang="en-US" sz="900" dirty="0">
                          <a:effectLst/>
                        </a:rPr>
                        <a:t>-receptor-positive breast cancer with somatic alterations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</a:tr>
              <a:tr h="4131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Breast cancer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103 WES, 17 WGS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Identify recurrent mutation in CBFB transcription factor gene and deletion of RUNX1. Also found recurrent MAGI3-AKT3 fusion in triple-negative breast cancer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</a:tr>
              <a:tr h="3082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Breast cancer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100 WES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Identify somatic copy number changes and mutations in the coding exons. Found new driver mutations in a few cancer genes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</a:tr>
              <a:tr h="4131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Acute myeloid leukemia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 WGS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Discover that most mutations in AML genomes are caused by random events in hematopoietic stem/progenitor cells and not by an initiating mutation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</a:tr>
              <a:tr h="3082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Breast cancer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21 WGS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Depict the life history of breast cancer using algorithms and sequencing technologies to analyze subclonal diversification 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</a:tr>
              <a:tr h="3082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Head and neck squamous cell carcinoma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32 WES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Identify mutation in NOTCH1 that may function as an oncogene  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</a:tr>
              <a:tr h="2034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Renal carcinoma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30 WES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Examine intra-tumor heterogeneity reveal branch evolutionary tumor growth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9815" marR="29815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95400" y="0"/>
            <a:ext cx="5488682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1200" algn="l"/>
              </a:tabLs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Recent NGS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-based studies in cancer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1200" algn="l"/>
              </a:tabLst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941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Overview of RNA-</a:t>
            </a:r>
            <a:r>
              <a:rPr lang="en-US" sz="4000" b="1" dirty="0" err="1" smtClean="0"/>
              <a:t>Seq</a:t>
            </a:r>
            <a:endParaRPr lang="en-US" sz="4000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2000" y="1371600"/>
            <a:ext cx="7010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Transcriptome profiling using NGS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 b="25034"/>
          <a:stretch/>
        </p:blipFill>
        <p:spPr>
          <a:xfrm>
            <a:off x="762000" y="1981200"/>
            <a:ext cx="4762500" cy="329184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9292807">
            <a:off x="5282110" y="4116915"/>
            <a:ext cx="418748" cy="194227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110950"/>
            <a:ext cx="8858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2314575"/>
            <a:ext cx="14097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3181536"/>
            <a:ext cx="136207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Down Arrow 7"/>
          <p:cNvSpPr/>
          <p:nvPr/>
        </p:nvSpPr>
        <p:spPr>
          <a:xfrm>
            <a:off x="6691312" y="4191000"/>
            <a:ext cx="242888" cy="381000"/>
          </a:xfrm>
          <a:prstGeom prst="down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782502"/>
            <a:ext cx="372427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3" r="54996"/>
          <a:stretch/>
        </p:blipFill>
        <p:spPr>
          <a:xfrm>
            <a:off x="5728438" y="2368125"/>
            <a:ext cx="2106724" cy="173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3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Application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Differential expression</a:t>
            </a:r>
          </a:p>
          <a:p>
            <a:r>
              <a:rPr lang="en-US" dirty="0" smtClean="0"/>
              <a:t>Gene fusion</a:t>
            </a:r>
          </a:p>
          <a:p>
            <a:r>
              <a:rPr lang="en-US" dirty="0" smtClean="0"/>
              <a:t>Alternative splicing</a:t>
            </a:r>
          </a:p>
          <a:p>
            <a:r>
              <a:rPr lang="en-US" dirty="0" smtClean="0"/>
              <a:t>Novel transcribed regions</a:t>
            </a:r>
          </a:p>
          <a:p>
            <a:r>
              <a:rPr lang="en-US" dirty="0" smtClean="0"/>
              <a:t>Allele-specific expression</a:t>
            </a:r>
          </a:p>
          <a:p>
            <a:r>
              <a:rPr lang="en-US" dirty="0" smtClean="0"/>
              <a:t>RNA editing</a:t>
            </a:r>
          </a:p>
          <a:p>
            <a:r>
              <a:rPr lang="en-US" dirty="0" smtClean="0"/>
              <a:t>Transcriptome for non-model organisms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6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Benefits &amp; Challenge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Benefits:</a:t>
            </a:r>
          </a:p>
          <a:p>
            <a:r>
              <a:rPr lang="en-US" sz="2400" dirty="0" smtClean="0"/>
              <a:t>Independence on prior knowledge</a:t>
            </a:r>
          </a:p>
          <a:p>
            <a:r>
              <a:rPr lang="en-US" sz="2400" dirty="0" smtClean="0"/>
              <a:t>High resolution, sensitivity and large dynamic range</a:t>
            </a:r>
          </a:p>
          <a:p>
            <a:r>
              <a:rPr lang="en-US" sz="2400" dirty="0" smtClean="0"/>
              <a:t>Unravel previously inaccessible complexities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Challenge:</a:t>
            </a:r>
          </a:p>
          <a:p>
            <a:r>
              <a:rPr lang="en-US" sz="2400" dirty="0" smtClean="0"/>
              <a:t>Interpretation is not straightforward</a:t>
            </a:r>
          </a:p>
          <a:p>
            <a:r>
              <a:rPr lang="en-US" sz="2400" dirty="0" smtClean="0"/>
              <a:t>Procedures continue to evolve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405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812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From reads to differential expression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2707944" y="990600"/>
            <a:ext cx="2095500" cy="53340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Raw Sequence Data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Bodoni MT" pitchFamily="18" charset="0"/>
              </a:rPr>
              <a:t>FASTQ Files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76480" y="2057400"/>
            <a:ext cx="1905000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Unspliced Mapping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Bodoni MT" pitchFamily="18" charset="0"/>
              </a:rPr>
              <a:t>BWA, Bowtie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400800" y="2590800"/>
            <a:ext cx="1536433" cy="53340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Mapped Reads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Bodoni MT" pitchFamily="18" charset="0"/>
              </a:rPr>
              <a:t>SAM/BAM Files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38200" y="2743200"/>
            <a:ext cx="2526933" cy="533400"/>
          </a:xfrm>
          <a:prstGeom prst="round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Expression Quantification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752600" y="4267200"/>
            <a:ext cx="1981200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Bodoni MT" pitchFamily="18" charset="0"/>
              </a:rPr>
              <a:t>DEseq</a:t>
            </a:r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Bodoni MT" pitchFamily="18" charset="0"/>
              </a:rPr>
              <a:t>edgeR</a:t>
            </a:r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, etc 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71264" y="4865424"/>
            <a:ext cx="2526933" cy="533400"/>
          </a:xfrm>
          <a:prstGeom prst="round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Functional Interpretation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21" name="Flowchart: Terminator 20"/>
          <p:cNvSpPr/>
          <p:nvPr/>
        </p:nvSpPr>
        <p:spPr>
          <a:xfrm>
            <a:off x="5715000" y="971264"/>
            <a:ext cx="1447445" cy="553453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QC by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FastQC/R </a:t>
            </a:r>
            <a:endParaRPr lang="en-US" sz="16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23" name="Flowchart: Terminator 22"/>
          <p:cNvSpPr/>
          <p:nvPr/>
        </p:nvSpPr>
        <p:spPr>
          <a:xfrm>
            <a:off x="6484960" y="3456296"/>
            <a:ext cx="1444752" cy="557784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QC by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RNA-</a:t>
            </a:r>
            <a:r>
              <a:rPr lang="en-US" sz="1600" dirty="0" err="1" smtClean="0">
                <a:solidFill>
                  <a:schemeClr val="tx1"/>
                </a:solidFill>
                <a:latin typeface="Bodoni MT" pitchFamily="18" charset="0"/>
              </a:rPr>
              <a:t>SeQC</a:t>
            </a:r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 </a:t>
            </a:r>
            <a:endParaRPr lang="en-US" sz="16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3657600" y="2743200"/>
            <a:ext cx="304800" cy="3048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3678936" y="1612392"/>
            <a:ext cx="283464" cy="29260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2612136" y="3850944"/>
            <a:ext cx="283464" cy="29260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5105400" y="3858904"/>
            <a:ext cx="283464" cy="29260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4988239" y="1119618"/>
            <a:ext cx="498161" cy="275363"/>
          </a:xfrm>
          <a:prstGeom prst="rightArrow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6"/>
          <p:cNvSpPr/>
          <p:nvPr/>
        </p:nvSpPr>
        <p:spPr>
          <a:xfrm>
            <a:off x="4165976" y="2057400"/>
            <a:ext cx="1536433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Spliced mapping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Bodoni MT" pitchFamily="18" charset="0"/>
              </a:rPr>
              <a:t>TopHat</a:t>
            </a:r>
            <a:r>
              <a:rPr lang="en-US" sz="1200" dirty="0" smtClean="0">
                <a:solidFill>
                  <a:schemeClr val="tx1"/>
                </a:solidFill>
                <a:latin typeface="Bodoni MT" pitchFamily="18" charset="0"/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  <a:latin typeface="Bodoni MT" pitchFamily="18" charset="0"/>
              </a:rPr>
              <a:t>MapSplice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219200" y="1981200"/>
            <a:ext cx="5029200" cy="68580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1295400" y="3124200"/>
            <a:ext cx="5029200" cy="68580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ounded Rectangle 10"/>
          <p:cNvSpPr/>
          <p:nvPr/>
        </p:nvSpPr>
        <p:spPr>
          <a:xfrm>
            <a:off x="673467" y="1524000"/>
            <a:ext cx="2526933" cy="533400"/>
          </a:xfrm>
          <a:prstGeom prst="round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Reads Mapping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25" name="Rounded Rectangle 6"/>
          <p:cNvSpPr/>
          <p:nvPr/>
        </p:nvSpPr>
        <p:spPr>
          <a:xfrm>
            <a:off x="1752600" y="3200400"/>
            <a:ext cx="2057400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Summarize read counts</a:t>
            </a:r>
          </a:p>
        </p:txBody>
      </p:sp>
      <p:sp>
        <p:nvSpPr>
          <p:cNvPr id="26" name="Rounded Rectangle 6"/>
          <p:cNvSpPr/>
          <p:nvPr/>
        </p:nvSpPr>
        <p:spPr>
          <a:xfrm>
            <a:off x="4114800" y="3200400"/>
            <a:ext cx="1905000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FPKM/RPKM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Bodoni MT" pitchFamily="18" charset="0"/>
              </a:rPr>
              <a:t>Cufflinks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27" name="Rounded Rectangle 14"/>
          <p:cNvSpPr/>
          <p:nvPr/>
        </p:nvSpPr>
        <p:spPr>
          <a:xfrm>
            <a:off x="4114800" y="4259240"/>
            <a:ext cx="1818777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Bodoni MT" pitchFamily="18" charset="0"/>
              </a:rPr>
              <a:t>Cuffdiff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291984" y="4191000"/>
            <a:ext cx="5029200" cy="68580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ounded Rectangle 10"/>
          <p:cNvSpPr/>
          <p:nvPr/>
        </p:nvSpPr>
        <p:spPr>
          <a:xfrm>
            <a:off x="914400" y="3810000"/>
            <a:ext cx="1295400" cy="533400"/>
          </a:xfrm>
          <a:prstGeom prst="round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DE testing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35" name="Down Arrow 31"/>
          <p:cNvSpPr/>
          <p:nvPr/>
        </p:nvSpPr>
        <p:spPr>
          <a:xfrm>
            <a:off x="3733800" y="4953000"/>
            <a:ext cx="283464" cy="29260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圆角矩形 35"/>
          <p:cNvSpPr/>
          <p:nvPr/>
        </p:nvSpPr>
        <p:spPr>
          <a:xfrm>
            <a:off x="1295400" y="5257800"/>
            <a:ext cx="5029200" cy="68580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Rounded Rectangle 14"/>
          <p:cNvSpPr/>
          <p:nvPr/>
        </p:nvSpPr>
        <p:spPr>
          <a:xfrm>
            <a:off x="1516040" y="5334000"/>
            <a:ext cx="1447800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Function enrichment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38" name="Rounded Rectangle 14"/>
          <p:cNvSpPr/>
          <p:nvPr/>
        </p:nvSpPr>
        <p:spPr>
          <a:xfrm>
            <a:off x="3124200" y="5334000"/>
            <a:ext cx="1447800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Infer networks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41" name="Rounded Rectangle 14"/>
          <p:cNvSpPr/>
          <p:nvPr/>
        </p:nvSpPr>
        <p:spPr>
          <a:xfrm>
            <a:off x="4724400" y="5334000"/>
            <a:ext cx="1447800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Integrate with other data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47" name="Down Arrow 31"/>
          <p:cNvSpPr/>
          <p:nvPr/>
        </p:nvSpPr>
        <p:spPr>
          <a:xfrm>
            <a:off x="3733800" y="5943600"/>
            <a:ext cx="283464" cy="29260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圆角矩形 47"/>
          <p:cNvSpPr/>
          <p:nvPr/>
        </p:nvSpPr>
        <p:spPr>
          <a:xfrm>
            <a:off x="1412544" y="6295032"/>
            <a:ext cx="4876800" cy="38100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Bodoni MT" pitchFamily="18" charset="0"/>
              </a:rPr>
              <a:t>Biological Insights &amp; hypothesis</a:t>
            </a:r>
            <a:endParaRPr lang="zh-CN" altLang="en-US" sz="1600" dirty="0" smtClean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49" name="下箭头 48"/>
          <p:cNvSpPr/>
          <p:nvPr/>
        </p:nvSpPr>
        <p:spPr>
          <a:xfrm>
            <a:off x="7064992" y="3186752"/>
            <a:ext cx="304800" cy="2286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Rounded Rectangle 8"/>
          <p:cNvSpPr/>
          <p:nvPr/>
        </p:nvSpPr>
        <p:spPr>
          <a:xfrm>
            <a:off x="6482688" y="4661848"/>
            <a:ext cx="1536433" cy="53340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List of DE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3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081" y="6626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FASTQ files</a:t>
            </a:r>
            <a:endParaRPr lang="en-US" sz="40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88" y="2209800"/>
            <a:ext cx="8524584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990600"/>
            <a:ext cx="8153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dirty="0" smtClean="0">
                <a:solidFill>
                  <a:srgbClr val="FF0000"/>
                </a:solidFill>
                <a:latin typeface="+mj-lt"/>
                <a:ea typeface="Courier New"/>
                <a:cs typeface="Courier New"/>
                <a:sym typeface="Courier New"/>
              </a:rPr>
              <a:t>Line1:</a:t>
            </a:r>
            <a:r>
              <a:rPr lang="en" dirty="0" smtClean="0">
                <a:latin typeface="+mj-lt"/>
                <a:ea typeface="Courier New"/>
                <a:cs typeface="Courier New"/>
                <a:sym typeface="Courier New"/>
              </a:rPr>
              <a:t> Sequence identifier</a:t>
            </a:r>
          </a:p>
          <a:p>
            <a:pPr lvl="0"/>
            <a:r>
              <a:rPr lang="en" dirty="0" smtClean="0">
                <a:solidFill>
                  <a:srgbClr val="FF0000"/>
                </a:solidFill>
                <a:latin typeface="+mj-lt"/>
                <a:ea typeface="Courier New"/>
                <a:cs typeface="Courier New"/>
                <a:sym typeface="Courier New"/>
              </a:rPr>
              <a:t>Line2:</a:t>
            </a:r>
            <a:r>
              <a:rPr lang="en" dirty="0" smtClean="0">
                <a:latin typeface="+mj-lt"/>
                <a:ea typeface="Courier New"/>
                <a:cs typeface="Courier New"/>
                <a:sym typeface="Courier New"/>
              </a:rPr>
              <a:t> Raw sequence  </a:t>
            </a:r>
          </a:p>
          <a:p>
            <a:pPr lvl="0"/>
            <a:r>
              <a:rPr lang="en" dirty="0" smtClean="0">
                <a:solidFill>
                  <a:srgbClr val="FF0000"/>
                </a:solidFill>
                <a:latin typeface="+mj-lt"/>
                <a:ea typeface="Courier New"/>
                <a:cs typeface="Courier New"/>
                <a:sym typeface="Courier New"/>
              </a:rPr>
              <a:t>Line3:  </a:t>
            </a:r>
            <a:r>
              <a:rPr lang="en" dirty="0">
                <a:latin typeface="+mj-lt"/>
                <a:ea typeface="Courier New"/>
                <a:cs typeface="Courier New"/>
                <a:sym typeface="Courier New"/>
              </a:rPr>
              <a:t>meaningless</a:t>
            </a:r>
          </a:p>
          <a:p>
            <a:pPr lvl="0"/>
            <a:r>
              <a:rPr lang="en" dirty="0" smtClean="0">
                <a:solidFill>
                  <a:srgbClr val="FF0000"/>
                </a:solidFill>
                <a:latin typeface="+mj-lt"/>
                <a:ea typeface="Courier New"/>
                <a:cs typeface="Courier New"/>
                <a:sym typeface="Courier New"/>
              </a:rPr>
              <a:t>Line4:</a:t>
            </a:r>
            <a:r>
              <a:rPr lang="en" dirty="0" smtClean="0">
                <a:latin typeface="+mj-lt"/>
                <a:ea typeface="Courier New"/>
                <a:cs typeface="Courier New"/>
                <a:sym typeface="Courier New"/>
              </a:rPr>
              <a:t> quality values for the sequence</a:t>
            </a:r>
          </a:p>
          <a:p>
            <a:pPr lvl="0"/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5447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Sequencing QC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" b="1" dirty="0" smtClean="0">
                <a:solidFill>
                  <a:srgbClr val="FF0000"/>
                </a:solidFill>
              </a:rPr>
              <a:t>Information we need to check </a:t>
            </a:r>
          </a:p>
          <a:p>
            <a:r>
              <a:rPr lang="en" sz="2600" dirty="0" smtClean="0"/>
              <a:t>Basic information( total reads, sequence length, etc.)</a:t>
            </a:r>
          </a:p>
          <a:p>
            <a:r>
              <a:rPr lang="en" sz="2600" dirty="0" smtClean="0"/>
              <a:t>Per base sequence quality</a:t>
            </a:r>
          </a:p>
          <a:p>
            <a:r>
              <a:rPr lang="en" sz="2600" dirty="0" smtClean="0"/>
              <a:t>Overrepresented sequences</a:t>
            </a:r>
          </a:p>
          <a:p>
            <a:r>
              <a:rPr lang="en" sz="2600" dirty="0" smtClean="0"/>
              <a:t>GC </a:t>
            </a:r>
            <a:r>
              <a:rPr lang="en-US" sz="2600" dirty="0" smtClean="0"/>
              <a:t>c</a:t>
            </a:r>
            <a:r>
              <a:rPr lang="en" sz="2600" dirty="0" smtClean="0"/>
              <a:t>ontent</a:t>
            </a:r>
          </a:p>
          <a:p>
            <a:r>
              <a:rPr lang="en" sz="2600" dirty="0" smtClean="0"/>
              <a:t>Duplication level</a:t>
            </a:r>
          </a:p>
          <a:p>
            <a:r>
              <a:rPr lang="en-US" sz="2600" dirty="0" smtClean="0"/>
              <a:t>E</a:t>
            </a:r>
            <a:r>
              <a:rPr lang="en" sz="2600" dirty="0" smtClean="0"/>
              <a:t>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0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b="1" dirty="0" smtClean="0"/>
              <a:t>FastQC</a:t>
            </a:r>
            <a:endParaRPr lang="en-US" dirty="0"/>
          </a:p>
        </p:txBody>
      </p:sp>
      <p:sp>
        <p:nvSpPr>
          <p:cNvPr id="4" name="Shape 97"/>
          <p:cNvSpPr/>
          <p:nvPr/>
        </p:nvSpPr>
        <p:spPr>
          <a:xfrm>
            <a:off x="571500" y="1261795"/>
            <a:ext cx="8001000" cy="502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571500" y="6290995"/>
            <a:ext cx="6339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http://www.bioinformatics.babraham.ac.uk/projects/fastqc/</a:t>
            </a:r>
          </a:p>
        </p:txBody>
      </p:sp>
    </p:spTree>
    <p:extLst>
      <p:ext uri="{BB962C8B-B14F-4D97-AF65-F5344CB8AC3E}">
        <p14:creationId xmlns:p14="http://schemas.microsoft.com/office/powerpoint/2010/main" val="302925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4000" b="1" dirty="0" smtClean="0"/>
              <a:t>Per base sequence quality</a:t>
            </a:r>
            <a:endParaRPr lang="en-US" sz="4000" b="1" dirty="0"/>
          </a:p>
        </p:txBody>
      </p:sp>
      <p:sp>
        <p:nvSpPr>
          <p:cNvPr id="4" name="Shape 104"/>
          <p:cNvSpPr/>
          <p:nvPr/>
        </p:nvSpPr>
        <p:spPr>
          <a:xfrm>
            <a:off x="457200" y="2057400"/>
            <a:ext cx="411480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pic>
        <p:nvPicPr>
          <p:cNvPr id="7" name="图片 6" descr="imagesCAK2IJV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9800" y="1524000"/>
            <a:ext cx="609600" cy="612648"/>
          </a:xfrm>
          <a:prstGeom prst="rect">
            <a:avLst/>
          </a:prstGeom>
        </p:spPr>
      </p:pic>
      <p:pic>
        <p:nvPicPr>
          <p:cNvPr id="8" name="图片 7" descr="imagesCAIFWQ6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48400" y="1559256"/>
            <a:ext cx="580445" cy="6096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0" y="2209800"/>
            <a:ext cx="4664148" cy="3581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095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Duplication level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168712"/>
            <a:ext cx="4313208" cy="381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133600"/>
            <a:ext cx="4038600" cy="3810000"/>
          </a:xfrm>
          <a:prstGeom prst="rect">
            <a:avLst/>
          </a:prstGeom>
        </p:spPr>
      </p:pic>
      <p:pic>
        <p:nvPicPr>
          <p:cNvPr id="6" name="图片 5" descr="imagesCAK2IJV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09800" y="1412544"/>
            <a:ext cx="609600" cy="612648"/>
          </a:xfrm>
          <a:prstGeom prst="rect">
            <a:avLst/>
          </a:prstGeom>
        </p:spPr>
      </p:pic>
      <p:pic>
        <p:nvPicPr>
          <p:cNvPr id="7" name="图片 6" descr="imagesCAIFWQ6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48400" y="1447800"/>
            <a:ext cx="58044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1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479" y="55124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 decade’s perspective on DNA</a:t>
            </a:r>
            <a:br>
              <a:rPr lang="en-US" sz="4000" dirty="0"/>
            </a:br>
            <a:r>
              <a:rPr lang="en-US" sz="4000" dirty="0"/>
              <a:t>sequencing technology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79" y="1181912"/>
            <a:ext cx="7507321" cy="476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04089" y="6326221"/>
            <a:ext cx="754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Elaine R. </a:t>
            </a:r>
            <a:r>
              <a:rPr lang="en-US" sz="1600" dirty="0" err="1" smtClean="0"/>
              <a:t>Mardis</a:t>
            </a:r>
            <a:r>
              <a:rPr lang="en-US" sz="1600" dirty="0" smtClean="0"/>
              <a:t>, Nature(2011) 470, 198-203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330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Overrepresented Sequences</a:t>
            </a:r>
            <a:endParaRPr lang="en-US" sz="4000" b="1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23528" y="90872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b="8113"/>
          <a:stretch>
            <a:fillRect/>
          </a:stretch>
        </p:blipFill>
        <p:spPr bwMode="auto">
          <a:xfrm>
            <a:off x="323528" y="1628800"/>
            <a:ext cx="8401050" cy="4892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椭圆 5"/>
          <p:cNvSpPr/>
          <p:nvPr/>
        </p:nvSpPr>
        <p:spPr>
          <a:xfrm>
            <a:off x="395536" y="2204864"/>
            <a:ext cx="612068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6"/>
          <p:cNvSpPr/>
          <p:nvPr/>
        </p:nvSpPr>
        <p:spPr>
          <a:xfrm>
            <a:off x="2267744" y="2564904"/>
            <a:ext cx="122413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7"/>
          <p:cNvSpPr/>
          <p:nvPr/>
        </p:nvSpPr>
        <p:spPr>
          <a:xfrm>
            <a:off x="2555776" y="2907528"/>
            <a:ext cx="792088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8"/>
          <p:cNvSpPr/>
          <p:nvPr/>
        </p:nvSpPr>
        <p:spPr>
          <a:xfrm>
            <a:off x="395536" y="3212976"/>
            <a:ext cx="309634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9"/>
          <p:cNvSpPr/>
          <p:nvPr/>
        </p:nvSpPr>
        <p:spPr>
          <a:xfrm>
            <a:off x="2250328" y="3528304"/>
            <a:ext cx="1152128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0"/>
          <p:cNvSpPr/>
          <p:nvPr/>
        </p:nvSpPr>
        <p:spPr>
          <a:xfrm>
            <a:off x="2110080" y="3843632"/>
            <a:ext cx="129614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1"/>
          <p:cNvSpPr/>
          <p:nvPr/>
        </p:nvSpPr>
        <p:spPr>
          <a:xfrm>
            <a:off x="2151024" y="4162728"/>
            <a:ext cx="1255200" cy="1887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2"/>
          <p:cNvSpPr/>
          <p:nvPr/>
        </p:nvSpPr>
        <p:spPr>
          <a:xfrm>
            <a:off x="2411760" y="4478056"/>
            <a:ext cx="93610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3"/>
          <p:cNvSpPr/>
          <p:nvPr/>
        </p:nvSpPr>
        <p:spPr>
          <a:xfrm>
            <a:off x="2123728" y="4783504"/>
            <a:ext cx="129614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4"/>
          <p:cNvSpPr/>
          <p:nvPr/>
        </p:nvSpPr>
        <p:spPr>
          <a:xfrm>
            <a:off x="2034304" y="5102600"/>
            <a:ext cx="1313560" cy="229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5"/>
          <p:cNvSpPr/>
          <p:nvPr/>
        </p:nvSpPr>
        <p:spPr>
          <a:xfrm>
            <a:off x="2113848" y="5390632"/>
            <a:ext cx="129614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6"/>
          <p:cNvSpPr/>
          <p:nvPr/>
        </p:nvSpPr>
        <p:spPr>
          <a:xfrm>
            <a:off x="2024424" y="6066000"/>
            <a:ext cx="129614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7"/>
          <p:cNvSpPr/>
          <p:nvPr/>
        </p:nvSpPr>
        <p:spPr>
          <a:xfrm>
            <a:off x="899592" y="5692312"/>
            <a:ext cx="244827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5"/>
          <p:cNvSpPr/>
          <p:nvPr/>
        </p:nvSpPr>
        <p:spPr>
          <a:xfrm>
            <a:off x="6551884" y="2308230"/>
            <a:ext cx="940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Adapter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1" name="图片 20" descr="imagesCAIFWQ6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5200" y="3733800"/>
            <a:ext cx="58044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9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1219200" y="1981200"/>
            <a:ext cx="5029200" cy="68580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7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812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From reads to differential expression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2707944" y="990600"/>
            <a:ext cx="2095500" cy="53340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Raw Sequence Data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Bodoni MT" pitchFamily="18" charset="0"/>
              </a:rPr>
              <a:t>FASTQ Files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76480" y="2057400"/>
            <a:ext cx="1905000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Unspliced Mapping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Bodoni MT" pitchFamily="18" charset="0"/>
              </a:rPr>
              <a:t>BWA, Bowtie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400800" y="2590800"/>
            <a:ext cx="1536433" cy="53340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41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Mapped Reads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Bodoni MT" pitchFamily="18" charset="0"/>
              </a:rPr>
              <a:t>SAM/BAM Files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38200" y="2743200"/>
            <a:ext cx="2526933" cy="533400"/>
          </a:xfrm>
          <a:prstGeom prst="round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Expression Quantification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752600" y="4267200"/>
            <a:ext cx="1981200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Bodoni MT" pitchFamily="18" charset="0"/>
              </a:rPr>
              <a:t>DEseq</a:t>
            </a:r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Bodoni MT" pitchFamily="18" charset="0"/>
              </a:rPr>
              <a:t>edgeR</a:t>
            </a:r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, etc 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71264" y="4865424"/>
            <a:ext cx="2526933" cy="533400"/>
          </a:xfrm>
          <a:prstGeom prst="round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Functional Interpretation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21" name="Flowchart: Terminator 20"/>
          <p:cNvSpPr/>
          <p:nvPr/>
        </p:nvSpPr>
        <p:spPr>
          <a:xfrm>
            <a:off x="5715000" y="971264"/>
            <a:ext cx="1447445" cy="553453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QC by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FastQC/R </a:t>
            </a:r>
            <a:endParaRPr lang="en-US" sz="16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23" name="Flowchart: Terminator 22"/>
          <p:cNvSpPr/>
          <p:nvPr/>
        </p:nvSpPr>
        <p:spPr>
          <a:xfrm>
            <a:off x="6484960" y="3456296"/>
            <a:ext cx="1444752" cy="557784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QC by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RNA-</a:t>
            </a:r>
            <a:r>
              <a:rPr lang="en-US" sz="1600" dirty="0" err="1" smtClean="0">
                <a:solidFill>
                  <a:schemeClr val="tx1"/>
                </a:solidFill>
                <a:latin typeface="Bodoni MT" pitchFamily="18" charset="0"/>
              </a:rPr>
              <a:t>SeQC</a:t>
            </a:r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 </a:t>
            </a:r>
            <a:endParaRPr lang="en-US" sz="16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3657600" y="2743200"/>
            <a:ext cx="304800" cy="3048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3678936" y="1612392"/>
            <a:ext cx="283464" cy="29260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2612136" y="3850944"/>
            <a:ext cx="283464" cy="29260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5105400" y="3858904"/>
            <a:ext cx="283464" cy="29260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4988239" y="1119618"/>
            <a:ext cx="498161" cy="275363"/>
          </a:xfrm>
          <a:prstGeom prst="rightArrow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6"/>
          <p:cNvSpPr/>
          <p:nvPr/>
        </p:nvSpPr>
        <p:spPr>
          <a:xfrm>
            <a:off x="4165976" y="2057400"/>
            <a:ext cx="1536433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Spliced mapping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Bodoni MT" pitchFamily="18" charset="0"/>
              </a:rPr>
              <a:t>TopHat</a:t>
            </a:r>
            <a:r>
              <a:rPr lang="en-US" sz="1200" dirty="0" smtClean="0">
                <a:solidFill>
                  <a:schemeClr val="tx1"/>
                </a:solidFill>
                <a:latin typeface="Bodoni MT" pitchFamily="18" charset="0"/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  <a:latin typeface="Bodoni MT" pitchFamily="18" charset="0"/>
              </a:rPr>
              <a:t>MapSplice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295400" y="3124200"/>
            <a:ext cx="5029200" cy="68580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ounded Rectangle 10"/>
          <p:cNvSpPr/>
          <p:nvPr/>
        </p:nvSpPr>
        <p:spPr>
          <a:xfrm>
            <a:off x="673467" y="1524000"/>
            <a:ext cx="2526933" cy="533400"/>
          </a:xfrm>
          <a:prstGeom prst="round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Reads Mapping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25" name="Rounded Rectangle 6"/>
          <p:cNvSpPr/>
          <p:nvPr/>
        </p:nvSpPr>
        <p:spPr>
          <a:xfrm>
            <a:off x="1752600" y="3200400"/>
            <a:ext cx="2057400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Summarize read counts</a:t>
            </a:r>
          </a:p>
        </p:txBody>
      </p:sp>
      <p:sp>
        <p:nvSpPr>
          <p:cNvPr id="26" name="Rounded Rectangle 6"/>
          <p:cNvSpPr/>
          <p:nvPr/>
        </p:nvSpPr>
        <p:spPr>
          <a:xfrm>
            <a:off x="4114800" y="3200400"/>
            <a:ext cx="1905000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FPKM/RPKM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Bodoni MT" pitchFamily="18" charset="0"/>
              </a:rPr>
              <a:t>Cufflinks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27" name="Rounded Rectangle 14"/>
          <p:cNvSpPr/>
          <p:nvPr/>
        </p:nvSpPr>
        <p:spPr>
          <a:xfrm>
            <a:off x="4114800" y="4259240"/>
            <a:ext cx="1818777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Bodoni MT" pitchFamily="18" charset="0"/>
              </a:rPr>
              <a:t>Cuffdiff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291984" y="4191000"/>
            <a:ext cx="5029200" cy="68580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ounded Rectangle 10"/>
          <p:cNvSpPr/>
          <p:nvPr/>
        </p:nvSpPr>
        <p:spPr>
          <a:xfrm>
            <a:off x="914400" y="3810000"/>
            <a:ext cx="1295400" cy="533400"/>
          </a:xfrm>
          <a:prstGeom prst="round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DE testing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35" name="Down Arrow 31"/>
          <p:cNvSpPr/>
          <p:nvPr/>
        </p:nvSpPr>
        <p:spPr>
          <a:xfrm>
            <a:off x="3733800" y="4953000"/>
            <a:ext cx="283464" cy="29260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圆角矩形 35"/>
          <p:cNvSpPr/>
          <p:nvPr/>
        </p:nvSpPr>
        <p:spPr>
          <a:xfrm>
            <a:off x="1295400" y="5257800"/>
            <a:ext cx="5029200" cy="68580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Rounded Rectangle 14"/>
          <p:cNvSpPr/>
          <p:nvPr/>
        </p:nvSpPr>
        <p:spPr>
          <a:xfrm>
            <a:off x="1516040" y="5334000"/>
            <a:ext cx="1447800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Function enrichment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38" name="Rounded Rectangle 14"/>
          <p:cNvSpPr/>
          <p:nvPr/>
        </p:nvSpPr>
        <p:spPr>
          <a:xfrm>
            <a:off x="3124200" y="5334000"/>
            <a:ext cx="1447800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Infer networks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41" name="Rounded Rectangle 14"/>
          <p:cNvSpPr/>
          <p:nvPr/>
        </p:nvSpPr>
        <p:spPr>
          <a:xfrm>
            <a:off x="4724400" y="5334000"/>
            <a:ext cx="1447800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Integrate with other data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47" name="Down Arrow 31"/>
          <p:cNvSpPr/>
          <p:nvPr/>
        </p:nvSpPr>
        <p:spPr>
          <a:xfrm>
            <a:off x="3733800" y="5943600"/>
            <a:ext cx="283464" cy="29260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圆角矩形 47"/>
          <p:cNvSpPr/>
          <p:nvPr/>
        </p:nvSpPr>
        <p:spPr>
          <a:xfrm>
            <a:off x="1412544" y="6295032"/>
            <a:ext cx="4876800" cy="38100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Bodoni MT" pitchFamily="18" charset="0"/>
              </a:rPr>
              <a:t>Biological Insights &amp; hypothesis</a:t>
            </a:r>
            <a:endParaRPr lang="zh-CN" altLang="en-US" sz="1600" dirty="0" smtClean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49" name="下箭头 48"/>
          <p:cNvSpPr/>
          <p:nvPr/>
        </p:nvSpPr>
        <p:spPr>
          <a:xfrm>
            <a:off x="7064992" y="3186752"/>
            <a:ext cx="304800" cy="228600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Rounded Rectangle 8"/>
          <p:cNvSpPr/>
          <p:nvPr/>
        </p:nvSpPr>
        <p:spPr>
          <a:xfrm>
            <a:off x="6482688" y="4661848"/>
            <a:ext cx="1536433" cy="53340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List of DE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43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Read mapping</a:t>
            </a:r>
            <a:endParaRPr lang="en-US" sz="4000" b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0" y="1905000"/>
            <a:ext cx="910652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1663" y="4514086"/>
            <a:ext cx="8610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 lvl="0">
              <a:buClr>
                <a:schemeClr val="dk1"/>
              </a:buClr>
              <a:buSzPct val="100000"/>
            </a:pPr>
            <a:r>
              <a:rPr lang="en" sz="2800" dirty="0" smtClean="0"/>
              <a:t>Unlike DNA-Seq, when mapping RNA-Seq reads back to reference genome, we need to pay attention to </a:t>
            </a:r>
            <a:r>
              <a:rPr lang="en" sz="2800" b="1" dirty="0" smtClean="0"/>
              <a:t>exon-exon junction reads</a:t>
            </a:r>
            <a:endParaRPr lang="en" sz="2800" b="1" dirty="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3505200" y="1524000"/>
            <a:ext cx="304800" cy="838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810000" y="1524000"/>
            <a:ext cx="4953000" cy="838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3124200" y="1469408"/>
            <a:ext cx="304800" cy="864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25"/>
          <p:cNvSpPr/>
          <p:nvPr/>
        </p:nvSpPr>
        <p:spPr>
          <a:xfrm>
            <a:off x="1828800" y="1219200"/>
            <a:ext cx="1508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exon</a:t>
            </a:r>
            <a:r>
              <a:rPr lang="en-US" altLang="zh-CN" dirty="0" smtClean="0"/>
              <a:t> mapping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3339152" y="1447800"/>
            <a:ext cx="89848" cy="9007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5"/>
          <p:cNvSpPr/>
          <p:nvPr/>
        </p:nvSpPr>
        <p:spPr>
          <a:xfrm>
            <a:off x="4114800" y="1219200"/>
            <a:ext cx="1975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exon-exon</a:t>
            </a:r>
            <a:r>
              <a:rPr lang="en-US" altLang="zh-CN" dirty="0" smtClean="0">
                <a:solidFill>
                  <a:srgbClr val="FF0000"/>
                </a:solidFill>
              </a:rPr>
              <a:t> junction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91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List of mapping methods</a:t>
            </a:r>
            <a:endParaRPr lang="en-US" sz="4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1251"/>
          <a:stretch>
            <a:fillRect/>
          </a:stretch>
        </p:blipFill>
        <p:spPr bwMode="auto">
          <a:xfrm>
            <a:off x="0" y="2057400"/>
            <a:ext cx="9144000" cy="284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080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/>
              <a:t>SAM/BAM format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906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800" dirty="0" smtClean="0"/>
              <a:t>Two section: header section, alignment section</a:t>
            </a:r>
          </a:p>
        </p:txBody>
      </p:sp>
      <p:sp>
        <p:nvSpPr>
          <p:cNvPr id="4" name="矩形 3"/>
          <p:cNvSpPr/>
          <p:nvPr/>
        </p:nvSpPr>
        <p:spPr>
          <a:xfrm>
            <a:off x="381000" y="5715000"/>
            <a:ext cx="381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http://samtools.sourceforge.net/SAM1.pdf</a:t>
            </a:r>
            <a:endParaRPr lang="zh-CN" alt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52600"/>
            <a:ext cx="86106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4646796"/>
            <a:ext cx="4648200" cy="2211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/>
              <a:t>One example: SAM file</a:t>
            </a:r>
            <a:endParaRPr lang="zh-CN" altLang="en-US" sz="40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81200"/>
            <a:ext cx="89154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25"/>
          <p:cNvSpPr/>
          <p:nvPr/>
        </p:nvSpPr>
        <p:spPr>
          <a:xfrm>
            <a:off x="381000" y="1447800"/>
            <a:ext cx="906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Read ID</a:t>
            </a:r>
            <a:endParaRPr lang="zh-CN" altLang="en-US" dirty="0"/>
          </a:p>
        </p:txBody>
      </p:sp>
      <p:sp>
        <p:nvSpPr>
          <p:cNvPr id="8" name="矩形 25"/>
          <p:cNvSpPr/>
          <p:nvPr/>
        </p:nvSpPr>
        <p:spPr>
          <a:xfrm>
            <a:off x="2971800" y="1447800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Flag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600" y="5638800"/>
            <a:ext cx="7848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83= 1+2+16+64  </a:t>
            </a:r>
          </a:p>
          <a:p>
            <a:r>
              <a:rPr lang="en-US" altLang="zh-CN" dirty="0" smtClean="0"/>
              <a:t>read paired; read mapped in proper pair; read reverse strand; first in pair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10" name="矩形 25"/>
          <p:cNvSpPr/>
          <p:nvPr/>
        </p:nvSpPr>
        <p:spPr>
          <a:xfrm>
            <a:off x="4495800" y="1371600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pos</a:t>
            </a:r>
            <a:endParaRPr lang="zh-CN" altLang="en-US" dirty="0"/>
          </a:p>
        </p:txBody>
      </p:sp>
      <p:sp>
        <p:nvSpPr>
          <p:cNvPr id="11" name="矩形 25"/>
          <p:cNvSpPr/>
          <p:nvPr/>
        </p:nvSpPr>
        <p:spPr>
          <a:xfrm>
            <a:off x="5105400" y="1371600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MQ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7" idx="2"/>
          </p:cNvCxnSpPr>
          <p:nvPr/>
        </p:nvCxnSpPr>
        <p:spPr>
          <a:xfrm>
            <a:off x="834394" y="1817132"/>
            <a:ext cx="3806" cy="16406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2"/>
          </p:cNvCxnSpPr>
          <p:nvPr/>
        </p:nvCxnSpPr>
        <p:spPr>
          <a:xfrm>
            <a:off x="3253288" y="1817132"/>
            <a:ext cx="175712" cy="16406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724400" y="1676400"/>
            <a:ext cx="76200" cy="3048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334000" y="1676400"/>
            <a:ext cx="76200" cy="3048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/>
              <a:t>Mapping QC</a:t>
            </a:r>
            <a:endParaRPr lang="zh-CN" altLang="en-US" sz="4000" b="1" dirty="0"/>
          </a:p>
        </p:txBody>
      </p:sp>
      <p:sp>
        <p:nvSpPr>
          <p:cNvPr id="7" name="Shape 191"/>
          <p:cNvSpPr txBox="1">
            <a:spLocks/>
          </p:cNvSpPr>
          <p:nvPr/>
        </p:nvSpPr>
        <p:spPr>
          <a:xfrm>
            <a:off x="457200" y="1600200"/>
            <a:ext cx="8229600" cy="3545556"/>
          </a:xfrm>
          <a:prstGeom prst="rect">
            <a:avLst/>
          </a:prstGeom>
        </p:spPr>
        <p:txBody>
          <a:bodyPr vert="horz" lIns="91425" tIns="91425" rIns="91425" bIns="91425" rtlCol="0" anchor="t" anchorCtr="0">
            <a:spAutoFit/>
          </a:bodyPr>
          <a:lstStyle/>
          <a:p>
            <a:pPr marL="360000" lvl="1" indent="-381000">
              <a:spcBef>
                <a:spcPct val="20000"/>
              </a:spcBef>
              <a:buClr>
                <a:schemeClr val="dk1"/>
              </a:buClr>
              <a:buSzPct val="80000"/>
            </a:pPr>
            <a:r>
              <a:rPr lang="en" altLang="zh-CN" sz="2800" b="1" dirty="0" smtClean="0">
                <a:solidFill>
                  <a:srgbClr val="FF0000"/>
                </a:solidFill>
              </a:rPr>
              <a:t>Information we need to check</a:t>
            </a:r>
            <a:endParaRPr kumimoji="0" lang="e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0000" marR="0" lvl="1" indent="-381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Percentage of reads</a:t>
            </a:r>
            <a:r>
              <a:rPr kumimoji="0" lang="e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properly mapped or uniquely</a:t>
            </a:r>
            <a:r>
              <a:rPr kumimoji="0" lang="e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mapped</a:t>
            </a:r>
            <a:endParaRPr kumimoji="0" lang="e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0000" lvl="1" indent="-381000">
              <a:spcBef>
                <a:spcPct val="20000"/>
              </a:spcBef>
              <a:buClr>
                <a:schemeClr val="dk1"/>
              </a:buClr>
              <a:buSzPct val="80000"/>
              <a:buFont typeface="Arial" pitchFamily="34" charset="0"/>
              <a:buChar char="•"/>
              <a:defRPr/>
            </a:pPr>
            <a:r>
              <a:rPr lang="en" altLang="zh-CN" sz="2800" dirty="0" smtClean="0"/>
              <a:t>Among the mapped reads, the percentage of reads in exon, intron, and intergenic regions.</a:t>
            </a:r>
          </a:p>
          <a:p>
            <a:pPr marL="360000" lvl="1" indent="-381000">
              <a:spcBef>
                <a:spcPct val="20000"/>
              </a:spcBef>
              <a:buClr>
                <a:schemeClr val="dk1"/>
              </a:buClr>
              <a:buSzPct val="80000"/>
              <a:buFont typeface="Arial" pitchFamily="34" charset="0"/>
              <a:buChar char="•"/>
              <a:defRPr/>
            </a:pPr>
            <a:r>
              <a:rPr kumimoji="0" lang="e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5' or 3' bias</a:t>
            </a:r>
          </a:p>
          <a:p>
            <a:pPr marL="360000" marR="0" lvl="1" indent="-381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percentage of expressed genes</a:t>
            </a:r>
            <a:endParaRPr kumimoji="0" lang="e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96"/>
          <p:cNvSpPr txBox="1">
            <a:spLocks/>
          </p:cNvSpPr>
          <p:nvPr/>
        </p:nvSpPr>
        <p:spPr>
          <a:xfrm>
            <a:off x="457200" y="1679223"/>
            <a:ext cx="7931099" cy="4888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228600" marR="0" lvl="0" indent="-762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  <a:tabLst/>
              <a:defRPr/>
            </a:pPr>
            <a:r>
              <a:rPr kumimoji="0" lang="e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 Metrics</a:t>
            </a:r>
          </a:p>
          <a:p>
            <a:pPr marL="457200" marR="0" lvl="1" indent="-3048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ourier New"/>
              <a:buChar char="o"/>
              <a:tabLst/>
              <a:defRPr/>
            </a:pPr>
            <a:r>
              <a:rPr kumimoji="0" lang="e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Total, unique, duplicate reads</a:t>
            </a:r>
          </a:p>
          <a:p>
            <a:pPr marL="457200" marR="0" lvl="1" indent="-3048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ourier New"/>
              <a:buChar char="o"/>
              <a:tabLst/>
              <a:defRPr/>
            </a:pPr>
            <a:r>
              <a:rPr kumimoji="0" lang="e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Alternative alignment reads</a:t>
            </a:r>
          </a:p>
          <a:p>
            <a:pPr marL="457200" marR="0" lvl="1" indent="-3048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ourier New"/>
              <a:buChar char="o"/>
              <a:tabLst/>
              <a:defRPr/>
            </a:pPr>
            <a:r>
              <a:rPr kumimoji="0" lang="e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 Length</a:t>
            </a:r>
          </a:p>
          <a:p>
            <a:pPr marL="457200" marR="0" lvl="1" indent="-3048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ourier New"/>
              <a:buChar char="o"/>
              <a:tabLst/>
              <a:defRPr/>
            </a:pPr>
            <a:r>
              <a:rPr kumimoji="0" lang="e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Fragment Length mean and standard deviation</a:t>
            </a:r>
          </a:p>
          <a:p>
            <a:pPr marL="457200" marR="0" lvl="1" indent="-3048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ourier New"/>
              <a:buChar char="o"/>
              <a:tabLst/>
              <a:defRPr/>
            </a:pPr>
            <a:r>
              <a:rPr kumimoji="0" lang="e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 pairs: number aligned, unpaired reads, base mismatch rate for each pair mate, chimeric pairs</a:t>
            </a:r>
          </a:p>
          <a:p>
            <a:pPr marL="457200" marR="0" lvl="1" indent="-3048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ourier New"/>
              <a:buChar char="o"/>
              <a:tabLst/>
              <a:defRPr/>
            </a:pPr>
            <a:r>
              <a:rPr kumimoji="0" lang="e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Vendor Failed Reads</a:t>
            </a:r>
          </a:p>
          <a:p>
            <a:pPr marL="457200" marR="0" lvl="1" indent="-3048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ourier New"/>
              <a:buChar char="o"/>
              <a:tabLst/>
              <a:defRPr/>
            </a:pPr>
            <a:r>
              <a:rPr kumimoji="0" lang="e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Mapped reads and mapped unique reads</a:t>
            </a:r>
          </a:p>
          <a:p>
            <a:pPr marL="457200" marR="0" lvl="1" indent="-3048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ourier New"/>
              <a:buChar char="o"/>
              <a:tabLst/>
              <a:defRPr/>
            </a:pPr>
            <a:r>
              <a:rPr kumimoji="0" lang="e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rRNA reads</a:t>
            </a:r>
          </a:p>
          <a:p>
            <a:pPr marL="457200" marR="0" lvl="1" indent="-3048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ourier New"/>
              <a:buChar char="o"/>
              <a:tabLst/>
              <a:defRPr/>
            </a:pPr>
            <a:r>
              <a:rPr kumimoji="0" lang="e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Transcript-annotated reads (intragenic, intergenic, exonic, intronic)</a:t>
            </a:r>
          </a:p>
          <a:p>
            <a:pPr marL="457200" marR="0" lvl="1" indent="-3048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ourier New"/>
              <a:buChar char="o"/>
              <a:tabLst/>
              <a:defRPr/>
            </a:pPr>
            <a:r>
              <a:rPr kumimoji="0" lang="e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Expression profiling efficiency (ratio of exon-derived reads to total reads sequenced)</a:t>
            </a:r>
          </a:p>
          <a:p>
            <a:pPr marL="457200" marR="0" lvl="1" indent="-3048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ourier New"/>
              <a:buChar char="o"/>
              <a:tabLst/>
              <a:defRPr/>
            </a:pPr>
            <a:r>
              <a:rPr kumimoji="0" lang="e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Strand specificity</a:t>
            </a:r>
          </a:p>
          <a:p>
            <a:pPr marL="228600" marR="0" lvl="0" indent="-762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  <a:tabLst/>
              <a:defRPr/>
            </a:pPr>
            <a:r>
              <a:rPr kumimoji="0" lang="e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Coverage</a:t>
            </a:r>
          </a:p>
          <a:p>
            <a:pPr marL="457200" marR="0" lvl="1" indent="-3048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ourier New"/>
              <a:buChar char="o"/>
              <a:tabLst/>
              <a:defRPr/>
            </a:pPr>
            <a:r>
              <a:rPr kumimoji="0" lang="e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Mean coverage (reads per base)</a:t>
            </a:r>
          </a:p>
          <a:p>
            <a:pPr marL="457200" marR="0" lvl="1" indent="-3048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ourier New"/>
              <a:buChar char="o"/>
              <a:tabLst/>
              <a:defRPr/>
            </a:pPr>
            <a:r>
              <a:rPr kumimoji="0" lang="e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Mean coefficient of variation</a:t>
            </a:r>
          </a:p>
          <a:p>
            <a:pPr marL="457200" marR="0" lvl="1" indent="-3048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ourier New"/>
              <a:buChar char="o"/>
              <a:tabLst/>
              <a:defRPr/>
            </a:pPr>
            <a:r>
              <a:rPr kumimoji="0" lang="e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5'/3' bias</a:t>
            </a:r>
          </a:p>
          <a:p>
            <a:pPr marL="457200" marR="0" lvl="1" indent="-3048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ourier New"/>
              <a:buChar char="o"/>
              <a:tabLst/>
              <a:defRPr/>
            </a:pPr>
            <a:r>
              <a:rPr kumimoji="0" lang="e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Coverage gaps: count, length</a:t>
            </a:r>
          </a:p>
          <a:p>
            <a:pPr marL="457200" marR="0" lvl="1" indent="-3048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ourier New"/>
              <a:buChar char="o"/>
              <a:tabLst/>
              <a:defRPr/>
            </a:pPr>
            <a:r>
              <a:rPr kumimoji="0" lang="e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Coverage Plots</a:t>
            </a:r>
          </a:p>
          <a:p>
            <a:pPr marL="228600" marR="0" lvl="0" indent="-762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  <a:tabLst/>
              <a:defRPr/>
            </a:pPr>
            <a:r>
              <a:rPr kumimoji="0" lang="e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Downsampling</a:t>
            </a:r>
          </a:p>
          <a:p>
            <a:pPr marL="228600" marR="0" lvl="0" indent="-762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  <a:tabLst/>
              <a:defRPr/>
            </a:pPr>
            <a:r>
              <a:rPr kumimoji="0" lang="e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GC Bias</a:t>
            </a:r>
          </a:p>
          <a:p>
            <a:pPr marL="228600" marR="0" lvl="0" indent="-762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  <a:tabLst/>
              <a:defRPr/>
            </a:pPr>
            <a:r>
              <a:rPr kumimoji="0" lang="e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Correlation: </a:t>
            </a:r>
          </a:p>
          <a:p>
            <a:pPr marL="457200" marR="0" lvl="1" indent="-3048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ourier New"/>
              <a:buChar char="o"/>
              <a:tabLst/>
              <a:defRPr/>
            </a:pPr>
            <a:r>
              <a:rPr kumimoji="0" lang="e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Between sample(s) and a reference expression profile</a:t>
            </a:r>
          </a:p>
          <a:p>
            <a:pPr marL="457200" marR="0" lvl="1" indent="-3048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ourier New"/>
              <a:buChar char="o"/>
              <a:tabLst/>
              <a:defRPr/>
            </a:pPr>
            <a:r>
              <a:rPr kumimoji="0" lang="e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run with multiple samples, the correlation between every sample pair is reported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" sz="11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https://confluence.broadinstitute.org/display/CGATools/RNA-SeQC</a:t>
            </a:r>
            <a:endParaRPr kumimoji="0" lang="en" sz="1100" b="0" i="0" u="sng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cs"/>
              <a:hlinkClick r:id="rId2"/>
            </a:endParaRPr>
          </a:p>
        </p:txBody>
      </p:sp>
      <p:sp>
        <p:nvSpPr>
          <p:cNvPr id="4" name="Shape 197"/>
          <p:cNvSpPr/>
          <p:nvPr/>
        </p:nvSpPr>
        <p:spPr>
          <a:xfrm>
            <a:off x="457200" y="120712"/>
            <a:ext cx="6524625" cy="1485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5" name="Shape 198"/>
          <p:cNvSpPr txBox="1"/>
          <p:nvPr/>
        </p:nvSpPr>
        <p:spPr>
          <a:xfrm>
            <a:off x="1705968" y="68240"/>
            <a:ext cx="2957100" cy="40007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 sz="1400" b="1" dirty="0">
                <a:latin typeface="Arial" pitchFamily="34" charset="0"/>
                <a:cs typeface="Arial" pitchFamily="34" charset="0"/>
              </a:rPr>
              <a:t>2012, Bioinformatics</a:t>
            </a:r>
          </a:p>
        </p:txBody>
      </p:sp>
      <p:sp>
        <p:nvSpPr>
          <p:cNvPr id="6" name="Shape 199"/>
          <p:cNvSpPr/>
          <p:nvPr/>
        </p:nvSpPr>
        <p:spPr>
          <a:xfrm>
            <a:off x="901425" y="1955250"/>
            <a:ext cx="2247000" cy="262800"/>
          </a:xfrm>
          <a:prstGeom prst="roundRect">
            <a:avLst>
              <a:gd name="adj" fmla="val 16667"/>
            </a:avLst>
          </a:prstGeom>
          <a:noFill/>
          <a:ln w="28575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7" name="Shape 200"/>
          <p:cNvSpPr/>
          <p:nvPr/>
        </p:nvSpPr>
        <p:spPr>
          <a:xfrm>
            <a:off x="864125" y="3288600"/>
            <a:ext cx="5048699" cy="597600"/>
          </a:xfrm>
          <a:prstGeom prst="roundRect">
            <a:avLst>
              <a:gd name="adj" fmla="val 16667"/>
            </a:avLst>
          </a:prstGeom>
          <a:noFill/>
          <a:ln w="254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8" name="Shape 201"/>
          <p:cNvSpPr/>
          <p:nvPr/>
        </p:nvSpPr>
        <p:spPr>
          <a:xfrm>
            <a:off x="901425" y="4497146"/>
            <a:ext cx="2495100" cy="204599"/>
          </a:xfrm>
          <a:prstGeom prst="roundRect">
            <a:avLst>
              <a:gd name="adj" fmla="val 16667"/>
            </a:avLst>
          </a:prstGeom>
          <a:noFill/>
          <a:ln w="254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9" name="Shape 202"/>
          <p:cNvSpPr/>
          <p:nvPr/>
        </p:nvSpPr>
        <p:spPr>
          <a:xfrm>
            <a:off x="901425" y="4906730"/>
            <a:ext cx="2247000" cy="203700"/>
          </a:xfrm>
          <a:prstGeom prst="roundRect">
            <a:avLst>
              <a:gd name="adj" fmla="val 16667"/>
            </a:avLst>
          </a:prstGeom>
          <a:noFill/>
          <a:ln w="254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7"/>
          <p:cNvSpPr/>
          <p:nvPr/>
        </p:nvSpPr>
        <p:spPr>
          <a:xfrm>
            <a:off x="1218989" y="0"/>
            <a:ext cx="5872984" cy="3657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3" name="Shape 208"/>
          <p:cNvSpPr txBox="1"/>
          <p:nvPr/>
        </p:nvSpPr>
        <p:spPr>
          <a:xfrm>
            <a:off x="6382450" y="1367300"/>
            <a:ext cx="2731499" cy="9135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 sz="2400"/>
              <a:t>No 5' or 3' bias</a:t>
            </a:r>
          </a:p>
        </p:txBody>
      </p:sp>
      <p:sp>
        <p:nvSpPr>
          <p:cNvPr id="4" name="Shape 209"/>
          <p:cNvSpPr txBox="1"/>
          <p:nvPr/>
        </p:nvSpPr>
        <p:spPr>
          <a:xfrm>
            <a:off x="6458650" y="4720100"/>
            <a:ext cx="2731499" cy="9135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2400"/>
              <a:t>5' bias</a:t>
            </a:r>
          </a:p>
        </p:txBody>
      </p:sp>
      <p:sp>
        <p:nvSpPr>
          <p:cNvPr id="5" name="Shape 210"/>
          <p:cNvSpPr/>
          <p:nvPr/>
        </p:nvSpPr>
        <p:spPr>
          <a:xfrm>
            <a:off x="1218989" y="3736955"/>
            <a:ext cx="4890531" cy="30210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812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From reads to differential expression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2707944" y="990600"/>
            <a:ext cx="2095500" cy="53340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Raw Sequence Data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Bodoni MT" pitchFamily="18" charset="0"/>
              </a:rPr>
              <a:t>FASTQ Files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76480" y="2057400"/>
            <a:ext cx="1905000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Unspliced Mapping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Bodoni MT" pitchFamily="18" charset="0"/>
              </a:rPr>
              <a:t>BWA, Bowtie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400800" y="2590800"/>
            <a:ext cx="1536433" cy="53340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Mapped Reads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Bodoni MT" pitchFamily="18" charset="0"/>
              </a:rPr>
              <a:t>SAM/BAM Files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38200" y="2743200"/>
            <a:ext cx="2526933" cy="533400"/>
          </a:xfrm>
          <a:prstGeom prst="round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Expression Quantification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752600" y="4267200"/>
            <a:ext cx="1981200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Bodoni MT" pitchFamily="18" charset="0"/>
              </a:rPr>
              <a:t>DEseq</a:t>
            </a:r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Bodoni MT" pitchFamily="18" charset="0"/>
              </a:rPr>
              <a:t>edgeR</a:t>
            </a:r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, etc 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71264" y="4865424"/>
            <a:ext cx="2526933" cy="533400"/>
          </a:xfrm>
          <a:prstGeom prst="round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Functional Interpretation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21" name="Flowchart: Terminator 20"/>
          <p:cNvSpPr/>
          <p:nvPr/>
        </p:nvSpPr>
        <p:spPr>
          <a:xfrm>
            <a:off x="5715000" y="971264"/>
            <a:ext cx="1447445" cy="553453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QC by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FastQC/R </a:t>
            </a:r>
            <a:endParaRPr lang="en-US" sz="16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23" name="Flowchart: Terminator 22"/>
          <p:cNvSpPr/>
          <p:nvPr/>
        </p:nvSpPr>
        <p:spPr>
          <a:xfrm>
            <a:off x="6484960" y="3456296"/>
            <a:ext cx="1444752" cy="557784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QC by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RNA-</a:t>
            </a:r>
            <a:r>
              <a:rPr lang="en-US" sz="1600" dirty="0" err="1" smtClean="0">
                <a:solidFill>
                  <a:schemeClr val="tx1"/>
                </a:solidFill>
                <a:latin typeface="Bodoni MT" pitchFamily="18" charset="0"/>
              </a:rPr>
              <a:t>SeQC</a:t>
            </a:r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 </a:t>
            </a:r>
            <a:endParaRPr lang="en-US" sz="16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3657600" y="2743200"/>
            <a:ext cx="304800" cy="304800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3678936" y="1612392"/>
            <a:ext cx="283464" cy="29260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2612136" y="3850944"/>
            <a:ext cx="283464" cy="29260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5105400" y="3858904"/>
            <a:ext cx="283464" cy="29260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4988239" y="1119618"/>
            <a:ext cx="498161" cy="275363"/>
          </a:xfrm>
          <a:prstGeom prst="rightArrow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6"/>
          <p:cNvSpPr/>
          <p:nvPr/>
        </p:nvSpPr>
        <p:spPr>
          <a:xfrm>
            <a:off x="4165976" y="2057400"/>
            <a:ext cx="1536433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Spliced mapping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Bodoni MT" pitchFamily="18" charset="0"/>
              </a:rPr>
              <a:t>TopHat</a:t>
            </a:r>
            <a:r>
              <a:rPr lang="en-US" sz="1200" dirty="0" smtClean="0">
                <a:solidFill>
                  <a:schemeClr val="tx1"/>
                </a:solidFill>
                <a:latin typeface="Bodoni MT" pitchFamily="18" charset="0"/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  <a:latin typeface="Bodoni MT" pitchFamily="18" charset="0"/>
              </a:rPr>
              <a:t>MapSplice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219200" y="1981200"/>
            <a:ext cx="5029200" cy="68580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1295400" y="3124200"/>
            <a:ext cx="5029200" cy="68580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3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ounded Rectangle 10"/>
          <p:cNvSpPr/>
          <p:nvPr/>
        </p:nvSpPr>
        <p:spPr>
          <a:xfrm>
            <a:off x="673467" y="1524000"/>
            <a:ext cx="2526933" cy="533400"/>
          </a:xfrm>
          <a:prstGeom prst="round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Reads Mapping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25" name="Rounded Rectangle 6"/>
          <p:cNvSpPr/>
          <p:nvPr/>
        </p:nvSpPr>
        <p:spPr>
          <a:xfrm>
            <a:off x="1752600" y="3200400"/>
            <a:ext cx="2057400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Summarize read counts</a:t>
            </a:r>
          </a:p>
        </p:txBody>
      </p:sp>
      <p:sp>
        <p:nvSpPr>
          <p:cNvPr id="26" name="Rounded Rectangle 6"/>
          <p:cNvSpPr/>
          <p:nvPr/>
        </p:nvSpPr>
        <p:spPr>
          <a:xfrm>
            <a:off x="4114800" y="3200400"/>
            <a:ext cx="1905000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FPKM/RPKM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Bodoni MT" pitchFamily="18" charset="0"/>
              </a:rPr>
              <a:t>Cufflinks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27" name="Rounded Rectangle 14"/>
          <p:cNvSpPr/>
          <p:nvPr/>
        </p:nvSpPr>
        <p:spPr>
          <a:xfrm>
            <a:off x="4114800" y="4259240"/>
            <a:ext cx="1818777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Bodoni MT" pitchFamily="18" charset="0"/>
              </a:rPr>
              <a:t>Cuffdiff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291984" y="4191000"/>
            <a:ext cx="5029200" cy="68580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ounded Rectangle 10"/>
          <p:cNvSpPr/>
          <p:nvPr/>
        </p:nvSpPr>
        <p:spPr>
          <a:xfrm>
            <a:off x="914400" y="3810000"/>
            <a:ext cx="1295400" cy="533400"/>
          </a:xfrm>
          <a:prstGeom prst="round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DE testing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35" name="Down Arrow 31"/>
          <p:cNvSpPr/>
          <p:nvPr/>
        </p:nvSpPr>
        <p:spPr>
          <a:xfrm>
            <a:off x="3733800" y="4953000"/>
            <a:ext cx="283464" cy="29260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圆角矩形 35"/>
          <p:cNvSpPr/>
          <p:nvPr/>
        </p:nvSpPr>
        <p:spPr>
          <a:xfrm>
            <a:off x="1295400" y="5257800"/>
            <a:ext cx="5029200" cy="68580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Rounded Rectangle 14"/>
          <p:cNvSpPr/>
          <p:nvPr/>
        </p:nvSpPr>
        <p:spPr>
          <a:xfrm>
            <a:off x="1516040" y="5334000"/>
            <a:ext cx="1447800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Function enrichment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38" name="Rounded Rectangle 14"/>
          <p:cNvSpPr/>
          <p:nvPr/>
        </p:nvSpPr>
        <p:spPr>
          <a:xfrm>
            <a:off x="3124200" y="5334000"/>
            <a:ext cx="1447800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Infer networks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41" name="Rounded Rectangle 14"/>
          <p:cNvSpPr/>
          <p:nvPr/>
        </p:nvSpPr>
        <p:spPr>
          <a:xfrm>
            <a:off x="4724400" y="5334000"/>
            <a:ext cx="1447800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Integrate with other data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47" name="Down Arrow 31"/>
          <p:cNvSpPr/>
          <p:nvPr/>
        </p:nvSpPr>
        <p:spPr>
          <a:xfrm>
            <a:off x="3733800" y="5943600"/>
            <a:ext cx="283464" cy="29260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圆角矩形 47"/>
          <p:cNvSpPr/>
          <p:nvPr/>
        </p:nvSpPr>
        <p:spPr>
          <a:xfrm>
            <a:off x="1412544" y="6295032"/>
            <a:ext cx="4876800" cy="38100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Bodoni MT" pitchFamily="18" charset="0"/>
              </a:rPr>
              <a:t>Biological Insights &amp; hypothesis</a:t>
            </a:r>
            <a:endParaRPr lang="zh-CN" altLang="en-US" sz="1600" dirty="0" smtClean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49" name="下箭头 48"/>
          <p:cNvSpPr/>
          <p:nvPr/>
        </p:nvSpPr>
        <p:spPr>
          <a:xfrm>
            <a:off x="7064992" y="3186752"/>
            <a:ext cx="304800" cy="2286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Rounded Rectangle 8"/>
          <p:cNvSpPr/>
          <p:nvPr/>
        </p:nvSpPr>
        <p:spPr>
          <a:xfrm>
            <a:off x="6482688" y="4661848"/>
            <a:ext cx="1536433" cy="53340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List of DE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43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NGS technologies</a:t>
            </a:r>
            <a:endParaRPr 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66" y="1447800"/>
            <a:ext cx="8815039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5377934"/>
            <a:ext cx="571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 </a:t>
            </a:r>
            <a:r>
              <a:rPr lang="en-US" sz="1600" dirty="0" err="1" smtClean="0"/>
              <a:t>Shokralla</a:t>
            </a:r>
            <a:r>
              <a:rPr lang="en-US" sz="1600" dirty="0" smtClean="0"/>
              <a:t> et al., Molecular </a:t>
            </a:r>
            <a:r>
              <a:rPr lang="en-US" sz="1600" dirty="0"/>
              <a:t>Ecology (2012) 21, 1794–1805</a:t>
            </a:r>
          </a:p>
        </p:txBody>
      </p:sp>
    </p:spTree>
    <p:extLst>
      <p:ext uri="{BB962C8B-B14F-4D97-AF65-F5344CB8AC3E}">
        <p14:creationId xmlns:p14="http://schemas.microsoft.com/office/powerpoint/2010/main" val="119287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Expression quantification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Count data</a:t>
            </a:r>
          </a:p>
          <a:p>
            <a:pPr lvl="1"/>
            <a:r>
              <a:rPr lang="en-US" altLang="zh-CN" dirty="0" smtClean="0"/>
              <a:t>Summarized mapped reads to CDS, gene or </a:t>
            </a:r>
            <a:r>
              <a:rPr lang="en-US" altLang="zh-CN" dirty="0" err="1" smtClean="0"/>
              <a:t>exon</a:t>
            </a:r>
            <a:r>
              <a:rPr lang="en-US" altLang="zh-CN" dirty="0" smtClean="0"/>
              <a:t> level</a:t>
            </a:r>
          </a:p>
          <a:p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19400"/>
            <a:ext cx="59436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Expression quantification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number of reads is roughly proportional to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the length of the </a:t>
            </a:r>
            <a:r>
              <a:rPr lang="en-US" dirty="0" smtClean="0"/>
              <a:t>gene</a:t>
            </a:r>
            <a:endParaRPr lang="en-US" dirty="0"/>
          </a:p>
          <a:p>
            <a:pPr lvl="1"/>
            <a:r>
              <a:rPr lang="en-US" dirty="0" smtClean="0"/>
              <a:t> the </a:t>
            </a:r>
            <a:r>
              <a:rPr lang="en-US" dirty="0"/>
              <a:t>total number of reads in the </a:t>
            </a:r>
            <a:r>
              <a:rPr lang="en-US" dirty="0" smtClean="0"/>
              <a:t>library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Question: </a:t>
            </a:r>
          </a:p>
          <a:p>
            <a:pPr marL="457200" lvl="1" indent="0">
              <a:buNone/>
            </a:pPr>
            <a:r>
              <a:rPr lang="en-US" dirty="0" smtClean="0"/>
              <a:t>Gene A:  200</a:t>
            </a:r>
          </a:p>
          <a:p>
            <a:pPr marL="457200" lvl="1" indent="0">
              <a:buNone/>
            </a:pPr>
            <a:r>
              <a:rPr lang="en-US" dirty="0" smtClean="0"/>
              <a:t>Gene B: 300</a:t>
            </a:r>
          </a:p>
          <a:p>
            <a:pPr marL="457200" lvl="1" indent="0">
              <a:buNone/>
            </a:pPr>
            <a:r>
              <a:rPr lang="en-US" dirty="0" smtClean="0"/>
              <a:t>Expression of Gene A &lt; Expression of Gene B?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29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Expression quantification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FPKM /RPKM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Cufflinks &amp; </a:t>
            </a:r>
            <a:r>
              <a:rPr lang="en-US" altLang="zh-CN" dirty="0" err="1" smtClean="0"/>
              <a:t>Cuffdiff</a:t>
            </a:r>
            <a:endParaRPr lang="en-US" altLang="zh-CN" dirty="0" smtClean="0"/>
          </a:p>
        </p:txBody>
      </p:sp>
      <p:sp>
        <p:nvSpPr>
          <p:cNvPr id="4" name="Shape 221"/>
          <p:cNvSpPr/>
          <p:nvPr/>
        </p:nvSpPr>
        <p:spPr>
          <a:xfrm>
            <a:off x="1104900" y="2743200"/>
            <a:ext cx="6213769" cy="1161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58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7"/>
          <p:cNvSpPr/>
          <p:nvPr/>
        </p:nvSpPr>
        <p:spPr>
          <a:xfrm>
            <a:off x="1291984" y="4191000"/>
            <a:ext cx="5029200" cy="68580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4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812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From reads to differential expression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2707944" y="990600"/>
            <a:ext cx="2095500" cy="53340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Raw Sequence Data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Bodoni MT" pitchFamily="18" charset="0"/>
              </a:rPr>
              <a:t>FASTQ Files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76480" y="2057400"/>
            <a:ext cx="1905000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Unspliced Mapping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Bodoni MT" pitchFamily="18" charset="0"/>
              </a:rPr>
              <a:t>BWA, Bowtie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400800" y="2590800"/>
            <a:ext cx="1536433" cy="53340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Mapped Reads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Bodoni MT" pitchFamily="18" charset="0"/>
              </a:rPr>
              <a:t>SAM/BAM Files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38200" y="2743200"/>
            <a:ext cx="2526933" cy="533400"/>
          </a:xfrm>
          <a:prstGeom prst="round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Expression Quantification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752600" y="4267200"/>
            <a:ext cx="1981200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Bodoni MT" pitchFamily="18" charset="0"/>
              </a:rPr>
              <a:t>DEseq</a:t>
            </a:r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Bodoni MT" pitchFamily="18" charset="0"/>
              </a:rPr>
              <a:t>edgeR</a:t>
            </a:r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, etc 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71264" y="4865424"/>
            <a:ext cx="2526933" cy="533400"/>
          </a:xfrm>
          <a:prstGeom prst="round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Functional Interpretation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21" name="Flowchart: Terminator 20"/>
          <p:cNvSpPr/>
          <p:nvPr/>
        </p:nvSpPr>
        <p:spPr>
          <a:xfrm>
            <a:off x="5715000" y="971264"/>
            <a:ext cx="1447445" cy="553453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QC by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FastQC/R </a:t>
            </a:r>
            <a:endParaRPr lang="en-US" sz="16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23" name="Flowchart: Terminator 22"/>
          <p:cNvSpPr/>
          <p:nvPr/>
        </p:nvSpPr>
        <p:spPr>
          <a:xfrm>
            <a:off x="6484960" y="3456296"/>
            <a:ext cx="1444752" cy="557784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QC by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RNA-</a:t>
            </a:r>
            <a:r>
              <a:rPr lang="en-US" sz="1600" dirty="0" err="1" smtClean="0">
                <a:solidFill>
                  <a:schemeClr val="tx1"/>
                </a:solidFill>
                <a:latin typeface="Bodoni MT" pitchFamily="18" charset="0"/>
              </a:rPr>
              <a:t>SeQC</a:t>
            </a:r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 </a:t>
            </a:r>
            <a:endParaRPr lang="en-US" sz="16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3657600" y="2743200"/>
            <a:ext cx="304800" cy="3048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3678936" y="1612392"/>
            <a:ext cx="283464" cy="29260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2612136" y="3850944"/>
            <a:ext cx="283464" cy="29260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5105400" y="3858904"/>
            <a:ext cx="283464" cy="29260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4988239" y="1119618"/>
            <a:ext cx="498161" cy="275363"/>
          </a:xfrm>
          <a:prstGeom prst="rightArrow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6"/>
          <p:cNvSpPr/>
          <p:nvPr/>
        </p:nvSpPr>
        <p:spPr>
          <a:xfrm>
            <a:off x="4165976" y="2057400"/>
            <a:ext cx="1536433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Spliced mapping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Bodoni MT" pitchFamily="18" charset="0"/>
              </a:rPr>
              <a:t>TopHat</a:t>
            </a:r>
            <a:r>
              <a:rPr lang="en-US" sz="1200" dirty="0" smtClean="0">
                <a:solidFill>
                  <a:schemeClr val="tx1"/>
                </a:solidFill>
                <a:latin typeface="Bodoni MT" pitchFamily="18" charset="0"/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  <a:latin typeface="Bodoni MT" pitchFamily="18" charset="0"/>
              </a:rPr>
              <a:t>MapSplice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219200" y="1981200"/>
            <a:ext cx="5029200" cy="68580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1295400" y="3124200"/>
            <a:ext cx="5029200" cy="68580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ounded Rectangle 10"/>
          <p:cNvSpPr/>
          <p:nvPr/>
        </p:nvSpPr>
        <p:spPr>
          <a:xfrm>
            <a:off x="673467" y="1524000"/>
            <a:ext cx="2526933" cy="533400"/>
          </a:xfrm>
          <a:prstGeom prst="round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Reads Mapping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25" name="Rounded Rectangle 6"/>
          <p:cNvSpPr/>
          <p:nvPr/>
        </p:nvSpPr>
        <p:spPr>
          <a:xfrm>
            <a:off x="1752600" y="3200400"/>
            <a:ext cx="2057400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Summarize read counts</a:t>
            </a:r>
          </a:p>
        </p:txBody>
      </p:sp>
      <p:sp>
        <p:nvSpPr>
          <p:cNvPr id="26" name="Rounded Rectangle 6"/>
          <p:cNvSpPr/>
          <p:nvPr/>
        </p:nvSpPr>
        <p:spPr>
          <a:xfrm>
            <a:off x="4114800" y="3200400"/>
            <a:ext cx="1905000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FPKM/RPKM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Bodoni MT" pitchFamily="18" charset="0"/>
              </a:rPr>
              <a:t>Cufflinks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27" name="Rounded Rectangle 14"/>
          <p:cNvSpPr/>
          <p:nvPr/>
        </p:nvSpPr>
        <p:spPr>
          <a:xfrm>
            <a:off x="4114800" y="4259240"/>
            <a:ext cx="1818777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Bodoni MT" pitchFamily="18" charset="0"/>
              </a:rPr>
              <a:t>Cuffdiff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29" name="Rounded Rectangle 10"/>
          <p:cNvSpPr/>
          <p:nvPr/>
        </p:nvSpPr>
        <p:spPr>
          <a:xfrm>
            <a:off x="914400" y="3810000"/>
            <a:ext cx="1295400" cy="533400"/>
          </a:xfrm>
          <a:prstGeom prst="round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DE testing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35" name="Down Arrow 31"/>
          <p:cNvSpPr/>
          <p:nvPr/>
        </p:nvSpPr>
        <p:spPr>
          <a:xfrm>
            <a:off x="3733800" y="4953000"/>
            <a:ext cx="283464" cy="29260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圆角矩形 35"/>
          <p:cNvSpPr/>
          <p:nvPr/>
        </p:nvSpPr>
        <p:spPr>
          <a:xfrm>
            <a:off x="1295400" y="5257800"/>
            <a:ext cx="5029200" cy="68580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Rounded Rectangle 14"/>
          <p:cNvSpPr/>
          <p:nvPr/>
        </p:nvSpPr>
        <p:spPr>
          <a:xfrm>
            <a:off x="1516040" y="5334000"/>
            <a:ext cx="1447800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Function enrichment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38" name="Rounded Rectangle 14"/>
          <p:cNvSpPr/>
          <p:nvPr/>
        </p:nvSpPr>
        <p:spPr>
          <a:xfrm>
            <a:off x="3124200" y="5334000"/>
            <a:ext cx="1447800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Infer networks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41" name="Rounded Rectangle 14"/>
          <p:cNvSpPr/>
          <p:nvPr/>
        </p:nvSpPr>
        <p:spPr>
          <a:xfrm>
            <a:off x="4724400" y="5334000"/>
            <a:ext cx="1447800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Integrate with other data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47" name="Down Arrow 31"/>
          <p:cNvSpPr/>
          <p:nvPr/>
        </p:nvSpPr>
        <p:spPr>
          <a:xfrm>
            <a:off x="3733800" y="5943600"/>
            <a:ext cx="283464" cy="29260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圆角矩形 47"/>
          <p:cNvSpPr/>
          <p:nvPr/>
        </p:nvSpPr>
        <p:spPr>
          <a:xfrm>
            <a:off x="1412544" y="6295032"/>
            <a:ext cx="4876800" cy="38100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Bodoni MT" pitchFamily="18" charset="0"/>
              </a:rPr>
              <a:t>Biological Insights &amp; hypothesis</a:t>
            </a:r>
            <a:endParaRPr lang="zh-CN" altLang="en-US" sz="1600" dirty="0" smtClean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49" name="下箭头 48"/>
          <p:cNvSpPr/>
          <p:nvPr/>
        </p:nvSpPr>
        <p:spPr>
          <a:xfrm>
            <a:off x="7064992" y="3186752"/>
            <a:ext cx="304800" cy="2286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Rounded Rectangle 8"/>
          <p:cNvSpPr/>
          <p:nvPr/>
        </p:nvSpPr>
        <p:spPr>
          <a:xfrm>
            <a:off x="6482688" y="4661848"/>
            <a:ext cx="1536433" cy="53340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6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List of DE</a:t>
            </a:r>
            <a:endParaRPr lang="en-US" sz="1200" dirty="0">
              <a:solidFill>
                <a:schemeClr val="tx1"/>
              </a:solidFill>
              <a:latin typeface="Bodoni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43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/>
              <a:t>Count-based methods (R packages)</a:t>
            </a:r>
            <a:endParaRPr lang="zh-CN" altLang="en-US" sz="4000" b="1" dirty="0"/>
          </a:p>
        </p:txBody>
      </p:sp>
      <p:sp>
        <p:nvSpPr>
          <p:cNvPr id="4" name="Shape 238"/>
          <p:cNvSpPr txBox="1">
            <a:spLocks/>
          </p:cNvSpPr>
          <p:nvPr/>
        </p:nvSpPr>
        <p:spPr>
          <a:xfrm>
            <a:off x="805437" y="1286875"/>
            <a:ext cx="8229600" cy="4967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spAutoFit/>
          </a:bodyPr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  <a:tabLst/>
              <a:defRPr/>
            </a:pPr>
            <a:r>
              <a:rPr kumimoji="0" lang="e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DESeq </a:t>
            </a:r>
            <a:r>
              <a:rPr kumimoji="0" lang="e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 based on negative binomial distribution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  <a:tabLst/>
              <a:defRPr/>
            </a:pPr>
            <a:r>
              <a:rPr kumimoji="0" lang="e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edgeR</a:t>
            </a:r>
            <a:r>
              <a:rPr kumimoji="0" lang="e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-- use an overdispersed Poisson model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  <a:tabLst/>
              <a:defRPr/>
            </a:pPr>
            <a:r>
              <a:rPr kumimoji="0" lang="e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baySeq </a:t>
            </a:r>
            <a:r>
              <a:rPr kumimoji="0" lang="e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 use an empirical Bayes approach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  <a:tabLst/>
              <a:defRPr/>
            </a:pPr>
            <a:r>
              <a:rPr kumimoji="0" lang="e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TSPM</a:t>
            </a:r>
            <a:r>
              <a:rPr kumimoji="0" lang="e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-- use a two-stage poisson model</a:t>
            </a:r>
            <a:endParaRPr kumimoji="0" lang="e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hape 239"/>
          <p:cNvSpPr/>
          <p:nvPr/>
        </p:nvSpPr>
        <p:spPr>
          <a:xfrm>
            <a:off x="304800" y="3048000"/>
            <a:ext cx="4362450" cy="1543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6" name="Shape 240"/>
          <p:cNvSpPr/>
          <p:nvPr/>
        </p:nvSpPr>
        <p:spPr>
          <a:xfrm>
            <a:off x="4648200" y="3124200"/>
            <a:ext cx="4495799" cy="1695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7" name="Shape 241"/>
          <p:cNvSpPr/>
          <p:nvPr/>
        </p:nvSpPr>
        <p:spPr>
          <a:xfrm>
            <a:off x="4724400" y="4876800"/>
            <a:ext cx="4153657" cy="1746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8" name="Shape 242"/>
          <p:cNvSpPr/>
          <p:nvPr/>
        </p:nvSpPr>
        <p:spPr>
          <a:xfrm>
            <a:off x="265885" y="4744546"/>
            <a:ext cx="4747215" cy="1843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RPKM/FPKM-based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Cufflinks &amp; </a:t>
            </a:r>
            <a:r>
              <a:rPr lang="en-US" dirty="0" err="1" smtClean="0"/>
              <a:t>Cuffdiff</a:t>
            </a:r>
            <a:endParaRPr lang="en-US" dirty="0" smtClean="0"/>
          </a:p>
          <a:p>
            <a:r>
              <a:rPr lang="en-US" dirty="0" smtClean="0"/>
              <a:t>Other differential analysis methods for microarray data</a:t>
            </a:r>
          </a:p>
          <a:p>
            <a:pPr lvl="1"/>
            <a:r>
              <a:rPr lang="en-US" dirty="0" smtClean="0"/>
              <a:t>t-test, </a:t>
            </a:r>
            <a:r>
              <a:rPr lang="en-US" dirty="0" err="1" smtClean="0"/>
              <a:t>limma</a:t>
            </a:r>
            <a:r>
              <a:rPr lang="en-US" dirty="0" smtClean="0"/>
              <a:t>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67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Count-based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4147" b="41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8304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b="1" dirty="0" smtClean="0"/>
              <a:t>Cufflinks &amp; </a:t>
            </a:r>
            <a:r>
              <a:rPr lang="en-US" altLang="zh-CN" sz="4000" b="1" dirty="0" err="1" smtClean="0"/>
              <a:t>Cuffdiff</a:t>
            </a:r>
            <a:endParaRPr lang="zh-CN" altLang="en-US" sz="4000" b="1" dirty="0"/>
          </a:p>
        </p:txBody>
      </p:sp>
      <p:sp>
        <p:nvSpPr>
          <p:cNvPr id="4" name="Shape 230"/>
          <p:cNvSpPr txBox="1"/>
          <p:nvPr/>
        </p:nvSpPr>
        <p:spPr>
          <a:xfrm>
            <a:off x="457200" y="1981200"/>
            <a:ext cx="3657600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 dirty="0"/>
              <a:t>Nature Protocols 7, 562-578 (2012)</a:t>
            </a:r>
          </a:p>
        </p:txBody>
      </p:sp>
      <p:sp>
        <p:nvSpPr>
          <p:cNvPr id="5" name="Shape 232"/>
          <p:cNvSpPr/>
          <p:nvPr/>
        </p:nvSpPr>
        <p:spPr>
          <a:xfrm>
            <a:off x="228600" y="2590800"/>
            <a:ext cx="4786260" cy="1743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b="11867"/>
          <a:stretch>
            <a:fillRect/>
          </a:stretch>
        </p:blipFill>
        <p:spPr bwMode="auto">
          <a:xfrm>
            <a:off x="5486400" y="901098"/>
            <a:ext cx="3257550" cy="5347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381000" y="6019800"/>
            <a:ext cx="4389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http://cufflinks.cbcb.umd.edu/manual.html</a:t>
            </a:r>
            <a:endParaRPr lang="zh-CN" altLang="en-US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0840" y="299458"/>
            <a:ext cx="29432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smtClean="0"/>
              <a:t>Procedures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8613"/>
            <a:ext cx="8382000" cy="5265987"/>
          </a:xfrm>
        </p:spPr>
        <p:txBody>
          <a:bodyPr>
            <a:normAutofit fontScale="32500" lnSpcReduction="20000"/>
          </a:bodyPr>
          <a:lstStyle/>
          <a:p>
            <a:r>
              <a:rPr lang="en-US" b="1" dirty="0"/>
              <a:t>Step 1: Align the RNA-seq reads to the genome</a:t>
            </a:r>
          </a:p>
          <a:p>
            <a:r>
              <a:rPr lang="en-US" dirty="0" smtClean="0"/>
              <a:t>Map </a:t>
            </a:r>
            <a:r>
              <a:rPr lang="en-US" dirty="0"/>
              <a:t>the reads for each sample to the reference genome:</a:t>
            </a:r>
          </a:p>
          <a:p>
            <a:r>
              <a:rPr lang="en-US" dirty="0"/>
              <a:t>$ </a:t>
            </a:r>
            <a:r>
              <a:rPr lang="en-US" dirty="0" err="1"/>
              <a:t>tophat</a:t>
            </a:r>
            <a:r>
              <a:rPr lang="en-US" dirty="0"/>
              <a:t> -p 8 -G </a:t>
            </a:r>
            <a:r>
              <a:rPr lang="en-US" dirty="0" err="1"/>
              <a:t>genes.gtf</a:t>
            </a:r>
            <a:r>
              <a:rPr lang="en-US" dirty="0"/>
              <a:t> -o C1_R1_thout genome C1_R1_1.fq C1_R1_2.fq</a:t>
            </a:r>
          </a:p>
          <a:p>
            <a:r>
              <a:rPr lang="en-US" dirty="0"/>
              <a:t>$ </a:t>
            </a:r>
            <a:r>
              <a:rPr lang="en-US" dirty="0" err="1"/>
              <a:t>tophat</a:t>
            </a:r>
            <a:r>
              <a:rPr lang="en-US" dirty="0"/>
              <a:t> -p 8 -G </a:t>
            </a:r>
            <a:r>
              <a:rPr lang="en-US" dirty="0" err="1"/>
              <a:t>genes.gtf</a:t>
            </a:r>
            <a:r>
              <a:rPr lang="en-US" dirty="0"/>
              <a:t> -o C1_R2_thout genome C1_R2_1.fq C1_R2_2.fq</a:t>
            </a:r>
          </a:p>
          <a:p>
            <a:r>
              <a:rPr lang="en-US" dirty="0"/>
              <a:t>$ </a:t>
            </a:r>
            <a:r>
              <a:rPr lang="en-US" dirty="0" err="1"/>
              <a:t>tophat</a:t>
            </a:r>
            <a:r>
              <a:rPr lang="en-US" dirty="0"/>
              <a:t> -p 8 -G </a:t>
            </a:r>
            <a:r>
              <a:rPr lang="en-US" dirty="0" err="1"/>
              <a:t>genes.gtf</a:t>
            </a:r>
            <a:r>
              <a:rPr lang="en-US" dirty="0"/>
              <a:t> -o C1_R3_thout genome C1_R3_1.fq C1_R3_2.fq</a:t>
            </a:r>
          </a:p>
          <a:p>
            <a:r>
              <a:rPr lang="en-US" dirty="0"/>
              <a:t>$ </a:t>
            </a:r>
            <a:r>
              <a:rPr lang="en-US" dirty="0" err="1"/>
              <a:t>tophat</a:t>
            </a:r>
            <a:r>
              <a:rPr lang="en-US" dirty="0"/>
              <a:t> -p 8 -G </a:t>
            </a:r>
            <a:r>
              <a:rPr lang="en-US" dirty="0" err="1"/>
              <a:t>genes.gtf</a:t>
            </a:r>
            <a:r>
              <a:rPr lang="en-US" dirty="0"/>
              <a:t> -o C2_R1_thout genome C2_R1_1.fq C1_R1_2.fq</a:t>
            </a:r>
          </a:p>
          <a:p>
            <a:r>
              <a:rPr lang="en-US" dirty="0"/>
              <a:t>$ </a:t>
            </a:r>
            <a:r>
              <a:rPr lang="en-US" dirty="0" err="1"/>
              <a:t>tophat</a:t>
            </a:r>
            <a:r>
              <a:rPr lang="en-US" dirty="0"/>
              <a:t> -p 8 -G </a:t>
            </a:r>
            <a:r>
              <a:rPr lang="en-US" dirty="0" err="1"/>
              <a:t>genes.gtf</a:t>
            </a:r>
            <a:r>
              <a:rPr lang="en-US" dirty="0"/>
              <a:t> -o C2_R2_thout genome C2_R2_1.fq C1_R2_2.fq</a:t>
            </a:r>
          </a:p>
          <a:p>
            <a:r>
              <a:rPr lang="en-US" dirty="0"/>
              <a:t>$ </a:t>
            </a:r>
            <a:r>
              <a:rPr lang="en-US" dirty="0" err="1"/>
              <a:t>tophat</a:t>
            </a:r>
            <a:r>
              <a:rPr lang="en-US" dirty="0"/>
              <a:t> -p 8 -G </a:t>
            </a:r>
            <a:r>
              <a:rPr lang="en-US" dirty="0" err="1"/>
              <a:t>genes.gtf</a:t>
            </a:r>
            <a:r>
              <a:rPr lang="en-US" dirty="0"/>
              <a:t> -o C2_R3_thout genome C2_R3_1.fq C1_R3_2.fq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Steps 2 - 4: Assemble expressed genes and transcripts</a:t>
            </a:r>
          </a:p>
          <a:p>
            <a:r>
              <a:rPr lang="en-US" dirty="0" smtClean="0"/>
              <a:t>Assemble </a:t>
            </a:r>
            <a:r>
              <a:rPr lang="en-US" dirty="0"/>
              <a:t>transcripts for each sample:</a:t>
            </a:r>
          </a:p>
          <a:p>
            <a:r>
              <a:rPr lang="en-US" dirty="0"/>
              <a:t>$ cufflinks -p 8 -o C1_R1_clout C1_R1_thout/</a:t>
            </a:r>
            <a:r>
              <a:rPr lang="en-US" dirty="0" err="1"/>
              <a:t>accepted_hits.bam</a:t>
            </a:r>
            <a:endParaRPr lang="en-US" dirty="0"/>
          </a:p>
          <a:p>
            <a:r>
              <a:rPr lang="en-US" dirty="0"/>
              <a:t>$ cufflinks -p 8 -o C1_R2_clout C1_R2_thout/</a:t>
            </a:r>
            <a:r>
              <a:rPr lang="en-US" dirty="0" err="1"/>
              <a:t>accepted_hits.bam</a:t>
            </a:r>
            <a:endParaRPr lang="en-US" dirty="0"/>
          </a:p>
          <a:p>
            <a:r>
              <a:rPr lang="en-US" dirty="0"/>
              <a:t>$ cufflinks -p 8 -o C1_R3_clout C1_R3_thout/</a:t>
            </a:r>
            <a:r>
              <a:rPr lang="en-US" dirty="0" err="1"/>
              <a:t>accepted_hits.bam</a:t>
            </a:r>
            <a:endParaRPr lang="en-US" dirty="0"/>
          </a:p>
          <a:p>
            <a:r>
              <a:rPr lang="en-US" dirty="0"/>
              <a:t>$ cufflinks -p 8 -o C2_R1_clout C2_R1_thout/</a:t>
            </a:r>
            <a:r>
              <a:rPr lang="en-US" dirty="0" err="1"/>
              <a:t>accepted_hits.bam</a:t>
            </a:r>
            <a:endParaRPr lang="en-US" dirty="0"/>
          </a:p>
          <a:p>
            <a:r>
              <a:rPr lang="en-US" dirty="0"/>
              <a:t>$ cufflinks -p 8 -o C2_R2_clout C2_R2_thout/</a:t>
            </a:r>
            <a:r>
              <a:rPr lang="en-US" dirty="0" err="1"/>
              <a:t>accepted_hits.bam</a:t>
            </a:r>
            <a:endParaRPr lang="en-US" dirty="0"/>
          </a:p>
          <a:p>
            <a:r>
              <a:rPr lang="en-US" dirty="0"/>
              <a:t>$ cufflinks -p 8 -o C2_R3_clout C2_R3_thout/</a:t>
            </a:r>
            <a:r>
              <a:rPr lang="en-US" dirty="0" err="1"/>
              <a:t>accepted_hits.bam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a file called assemblies.txt that lists the assembly file for each sample. The file should contain the following lines:</a:t>
            </a:r>
          </a:p>
          <a:p>
            <a:r>
              <a:rPr lang="en-US" dirty="0"/>
              <a:t>./C1_R1_clout/</a:t>
            </a:r>
            <a:r>
              <a:rPr lang="en-US" dirty="0" err="1"/>
              <a:t>transcripts.gtf</a:t>
            </a:r>
            <a:endParaRPr lang="en-US" dirty="0"/>
          </a:p>
          <a:p>
            <a:r>
              <a:rPr lang="en-US" dirty="0"/>
              <a:t>./C2_R2_clout/</a:t>
            </a:r>
            <a:r>
              <a:rPr lang="en-US" dirty="0" err="1"/>
              <a:t>transcripts.gtf</a:t>
            </a:r>
            <a:endParaRPr lang="en-US" dirty="0"/>
          </a:p>
          <a:p>
            <a:r>
              <a:rPr lang="en-US" dirty="0"/>
              <a:t>./C1_R2_clout/</a:t>
            </a:r>
            <a:r>
              <a:rPr lang="en-US" dirty="0" err="1"/>
              <a:t>transcripts.gtf</a:t>
            </a:r>
            <a:endParaRPr lang="en-US" dirty="0"/>
          </a:p>
          <a:p>
            <a:r>
              <a:rPr lang="en-US" dirty="0"/>
              <a:t>./C2_R1_clout/</a:t>
            </a:r>
            <a:r>
              <a:rPr lang="en-US" dirty="0" err="1"/>
              <a:t>transcripts.gtf</a:t>
            </a:r>
            <a:endParaRPr lang="en-US" dirty="0"/>
          </a:p>
          <a:p>
            <a:r>
              <a:rPr lang="en-US" dirty="0"/>
              <a:t>./C1_R3_clout/</a:t>
            </a:r>
            <a:r>
              <a:rPr lang="en-US" dirty="0" err="1"/>
              <a:t>transcripts.gtf</a:t>
            </a:r>
            <a:endParaRPr lang="en-US" dirty="0"/>
          </a:p>
          <a:p>
            <a:r>
              <a:rPr lang="en-US" dirty="0"/>
              <a:t>./C2_R3_clout/</a:t>
            </a:r>
            <a:r>
              <a:rPr lang="en-US" dirty="0" err="1"/>
              <a:t>transcripts.gtf</a:t>
            </a:r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Cuffmerge</a:t>
            </a:r>
            <a:r>
              <a:rPr lang="en-US" dirty="0"/>
              <a:t> on all your assemblies to create a single merged transcriptome annotation:</a:t>
            </a:r>
          </a:p>
          <a:p>
            <a:r>
              <a:rPr lang="en-US" dirty="0" err="1"/>
              <a:t>cuffmerge</a:t>
            </a:r>
            <a:r>
              <a:rPr lang="en-US" dirty="0"/>
              <a:t> -g </a:t>
            </a:r>
            <a:r>
              <a:rPr lang="en-US" dirty="0" err="1"/>
              <a:t>genes.gtf</a:t>
            </a:r>
            <a:r>
              <a:rPr lang="en-US" dirty="0"/>
              <a:t> -s </a:t>
            </a:r>
            <a:r>
              <a:rPr lang="en-US" dirty="0" err="1"/>
              <a:t>genome.fa</a:t>
            </a:r>
            <a:r>
              <a:rPr lang="en-US" dirty="0"/>
              <a:t> -p 8 assemblies.txt</a:t>
            </a:r>
          </a:p>
          <a:p>
            <a:endParaRPr lang="en-US" b="1" dirty="0" smtClean="0"/>
          </a:p>
          <a:p>
            <a:r>
              <a:rPr lang="en-US" b="1" dirty="0" smtClean="0"/>
              <a:t>Step </a:t>
            </a:r>
            <a:r>
              <a:rPr lang="en-US" b="1" dirty="0"/>
              <a:t>5: Identify differentially expressed genes and transcripts</a:t>
            </a:r>
          </a:p>
          <a:p>
            <a:r>
              <a:rPr lang="en-US" dirty="0" smtClean="0"/>
              <a:t>Run </a:t>
            </a:r>
            <a:r>
              <a:rPr lang="en-US" dirty="0" err="1"/>
              <a:t>Cuffdiff</a:t>
            </a:r>
            <a:r>
              <a:rPr lang="en-US" dirty="0"/>
              <a:t> by using the merged transcriptome assembly along with the BAM files from </a:t>
            </a:r>
            <a:r>
              <a:rPr lang="en-US" dirty="0" err="1"/>
              <a:t>TopHat</a:t>
            </a:r>
            <a:r>
              <a:rPr lang="en-US" dirty="0"/>
              <a:t> for each replicate:</a:t>
            </a:r>
          </a:p>
          <a:p>
            <a:r>
              <a:rPr lang="en-US" dirty="0"/>
              <a:t>$ </a:t>
            </a:r>
            <a:r>
              <a:rPr lang="en-US" dirty="0" err="1"/>
              <a:t>cuffdiff</a:t>
            </a:r>
            <a:r>
              <a:rPr lang="en-US" dirty="0"/>
              <a:t> -o </a:t>
            </a:r>
            <a:r>
              <a:rPr lang="en-US" dirty="0" err="1"/>
              <a:t>diff_out</a:t>
            </a:r>
            <a:r>
              <a:rPr lang="en-US" dirty="0"/>
              <a:t> -b </a:t>
            </a:r>
            <a:r>
              <a:rPr lang="en-US" dirty="0" err="1"/>
              <a:t>genome.fa</a:t>
            </a:r>
            <a:r>
              <a:rPr lang="en-US" dirty="0"/>
              <a:t> -p 8 –L C1,C2 -u </a:t>
            </a:r>
            <a:r>
              <a:rPr lang="en-US" dirty="0" err="1"/>
              <a:t>merged_asm</a:t>
            </a:r>
            <a:r>
              <a:rPr lang="en-US" dirty="0"/>
              <a:t>/</a:t>
            </a:r>
            <a:r>
              <a:rPr lang="en-US" dirty="0" err="1"/>
              <a:t>merged.gtf</a:t>
            </a:r>
            <a:r>
              <a:rPr lang="en-US" dirty="0"/>
              <a:t> \</a:t>
            </a:r>
          </a:p>
          <a:p>
            <a:r>
              <a:rPr lang="en-US" dirty="0"/>
              <a:t>./C1_R1_thout/</a:t>
            </a:r>
            <a:r>
              <a:rPr lang="en-US" dirty="0" err="1"/>
              <a:t>accepted_hits.bam</a:t>
            </a:r>
            <a:r>
              <a:rPr lang="en-US" dirty="0"/>
              <a:t>,./C1_R2_thout/</a:t>
            </a:r>
            <a:r>
              <a:rPr lang="en-US" dirty="0" err="1"/>
              <a:t>accepted_hits.bam</a:t>
            </a:r>
            <a:r>
              <a:rPr lang="en-US" dirty="0"/>
              <a:t>,./C1_R3_thout/</a:t>
            </a:r>
            <a:r>
              <a:rPr lang="en-US" dirty="0" err="1"/>
              <a:t>accepted_hits.bam</a:t>
            </a:r>
            <a:r>
              <a:rPr lang="en-US" dirty="0"/>
              <a:t> \</a:t>
            </a:r>
          </a:p>
          <a:p>
            <a:r>
              <a:rPr lang="en-US" dirty="0"/>
              <a:t>./C2_R1_thout/</a:t>
            </a:r>
            <a:r>
              <a:rPr lang="en-US" dirty="0" err="1"/>
              <a:t>accepted_hits.bam</a:t>
            </a:r>
            <a:r>
              <a:rPr lang="en-US" dirty="0"/>
              <a:t>,./C2_R3_thout/</a:t>
            </a:r>
            <a:r>
              <a:rPr lang="en-US" dirty="0" err="1"/>
              <a:t>accepted_hits.bam</a:t>
            </a:r>
            <a:r>
              <a:rPr lang="en-US" dirty="0"/>
              <a:t>,./</a:t>
            </a:r>
            <a:r>
              <a:rPr lang="en-US" dirty="0" smtClean="0"/>
              <a:t>C2_R2_thout/</a:t>
            </a:r>
            <a:r>
              <a:rPr lang="en-US" dirty="0" err="1" smtClean="0"/>
              <a:t>accepted_hits.bam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7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/>
              <a:t>Cuffdiff</a:t>
            </a:r>
            <a:r>
              <a:rPr lang="en-US" altLang="zh-CN" sz="4000" b="1" dirty="0" smtClean="0"/>
              <a:t> Results</a:t>
            </a:r>
            <a:endParaRPr lang="zh-CN" altLang="en-US" sz="4000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81000" y="1066800"/>
          <a:ext cx="2590799" cy="2278380"/>
        </p:xfrm>
        <a:graphic>
          <a:graphicData uri="http://schemas.openxmlformats.org/drawingml/2006/table">
            <a:tbl>
              <a:tblPr/>
              <a:tblGrid>
                <a:gridCol w="2590799"/>
              </a:tblGrid>
              <a:tr h="21336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81280" marR="81280" marT="40640" marB="40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isoform_exp.diff</a:t>
                      </a:r>
                      <a:endParaRPr lang="en-US" sz="2400" b="1" dirty="0"/>
                    </a:p>
                  </a:txBody>
                  <a:tcPr marL="81280" marR="81280" marT="40640" marB="406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23240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gene_exp.diff</a:t>
                      </a:r>
                      <a:endParaRPr lang="en-US" sz="2400" b="1" dirty="0"/>
                    </a:p>
                  </a:txBody>
                  <a:tcPr marL="81280" marR="81280" marT="40640" marB="406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tss_group_exp.diff</a:t>
                      </a:r>
                      <a:endParaRPr lang="en-US" sz="2400" b="1" dirty="0"/>
                    </a:p>
                  </a:txBody>
                  <a:tcPr marL="81280" marR="81280" marT="40640" marB="406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9580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cds_exp.diff</a:t>
                      </a:r>
                      <a:endParaRPr lang="en-US" sz="2400" b="1" dirty="0"/>
                    </a:p>
                  </a:txBody>
                  <a:tcPr marL="81280" marR="81280" marT="40640" marB="406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0" y="3581400"/>
            <a:ext cx="9282112" cy="1600200"/>
            <a:chOff x="-233360" y="5791200"/>
            <a:chExt cx="11916704" cy="1785937"/>
          </a:xfrm>
        </p:grpSpPr>
        <p:pic>
          <p:nvPicPr>
            <p:cNvPr id="6145" name="Picture 1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232656" y="5791200"/>
              <a:ext cx="119160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233360" y="6138862"/>
              <a:ext cx="11915776" cy="143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4-05 at 12.33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7696200" cy="2348500"/>
          </a:xfrm>
          <a:prstGeom prst="rect">
            <a:avLst/>
          </a:prstGeom>
        </p:spPr>
      </p:pic>
      <p:pic>
        <p:nvPicPr>
          <p:cNvPr id="3" name="Picture 2" descr="Screen Shot 2015-04-05 at 12.33.05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40" b="124"/>
          <a:stretch/>
        </p:blipFill>
        <p:spPr>
          <a:xfrm>
            <a:off x="304800" y="2362200"/>
            <a:ext cx="8508562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907107"/>
            <a:ext cx="3981450" cy="287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CummeRbund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b="2312"/>
          <a:stretch>
            <a:fillRect/>
          </a:stretch>
        </p:blipFill>
        <p:spPr bwMode="auto">
          <a:xfrm>
            <a:off x="1066800" y="1148319"/>
            <a:ext cx="6543675" cy="3042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b="1" dirty="0" smtClean="0"/>
              <a:t>References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4724399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altLang="zh-CN" sz="3800" dirty="0" smtClean="0"/>
              <a:t>Garber M, </a:t>
            </a:r>
            <a:r>
              <a:rPr lang="en-US" altLang="zh-CN" sz="3800" dirty="0" err="1" smtClean="0"/>
              <a:t>Grabherr</a:t>
            </a:r>
            <a:r>
              <a:rPr lang="en-US" altLang="zh-CN" sz="3800" dirty="0" smtClean="0"/>
              <a:t> MG, </a:t>
            </a:r>
            <a:r>
              <a:rPr lang="en-US" altLang="zh-CN" sz="3800" dirty="0" err="1" smtClean="0"/>
              <a:t>Guttman</a:t>
            </a:r>
            <a:r>
              <a:rPr lang="en-US" altLang="zh-CN" sz="3800" dirty="0" smtClean="0"/>
              <a:t> M, </a:t>
            </a:r>
            <a:r>
              <a:rPr lang="en-US" altLang="zh-CN" sz="3800" dirty="0" err="1" smtClean="0"/>
              <a:t>Trapnell</a:t>
            </a:r>
            <a:r>
              <a:rPr lang="en-US" altLang="zh-CN" sz="3800" dirty="0" smtClean="0"/>
              <a:t> C. </a:t>
            </a:r>
            <a:r>
              <a:rPr lang="en-US" altLang="zh-CN" sz="3800" b="1" i="1" dirty="0" smtClean="0"/>
              <a:t>Computational methods for transcriptome annotation and quantification using RNA-seq. </a:t>
            </a:r>
            <a:r>
              <a:rPr lang="en-US" altLang="zh-CN" sz="3800" dirty="0" smtClean="0"/>
              <a:t>Nat Methods. 2011;8(6):469-77.</a:t>
            </a:r>
          </a:p>
          <a:p>
            <a:pPr algn="just"/>
            <a:endParaRPr lang="en-US" altLang="zh-CN" sz="3800" dirty="0" smtClean="0"/>
          </a:p>
          <a:p>
            <a:pPr algn="just"/>
            <a:r>
              <a:rPr lang="en-US" altLang="zh-CN" sz="3800" dirty="0" err="1" smtClean="0"/>
              <a:t>Oshlack</a:t>
            </a:r>
            <a:r>
              <a:rPr lang="en-US" altLang="zh-CN" sz="3800" dirty="0" smtClean="0"/>
              <a:t> A, Robinson MD, Young MD. </a:t>
            </a:r>
            <a:r>
              <a:rPr lang="en-US" altLang="zh-CN" sz="3800" b="1" i="1" dirty="0" smtClean="0"/>
              <a:t>From RNA-</a:t>
            </a:r>
            <a:r>
              <a:rPr lang="en-US" altLang="zh-CN" sz="3800" b="1" i="1" dirty="0" err="1" smtClean="0"/>
              <a:t>seq</a:t>
            </a:r>
            <a:r>
              <a:rPr lang="en-US" altLang="zh-CN" sz="3800" b="1" i="1" dirty="0" smtClean="0"/>
              <a:t> reads to differential expression results. </a:t>
            </a:r>
            <a:r>
              <a:rPr lang="en-US" altLang="zh-CN" sz="3800" dirty="0" smtClean="0"/>
              <a:t>Genome Biol. 2010;11(12):220. </a:t>
            </a:r>
          </a:p>
          <a:p>
            <a:pPr algn="just"/>
            <a:endParaRPr lang="en-US" altLang="zh-CN" sz="3800" dirty="0" smtClean="0"/>
          </a:p>
          <a:p>
            <a:pPr algn="just"/>
            <a:r>
              <a:rPr lang="en-US" altLang="zh-CN" sz="3800" dirty="0" err="1" smtClean="0"/>
              <a:t>Ozsolak</a:t>
            </a:r>
            <a:r>
              <a:rPr lang="en-US" altLang="zh-CN" sz="3800" dirty="0" smtClean="0"/>
              <a:t> F, </a:t>
            </a:r>
            <a:r>
              <a:rPr lang="en-US" altLang="zh-CN" sz="3800" dirty="0" err="1" smtClean="0"/>
              <a:t>Milos</a:t>
            </a:r>
            <a:r>
              <a:rPr lang="en-US" altLang="zh-CN" sz="3800" dirty="0" smtClean="0"/>
              <a:t> PM. </a:t>
            </a:r>
            <a:r>
              <a:rPr lang="en-US" altLang="zh-CN" sz="3800" b="1" i="1" dirty="0" smtClean="0"/>
              <a:t>RNA sequencing: advances, challenges and opportunities. </a:t>
            </a:r>
            <a:r>
              <a:rPr lang="en-US" altLang="zh-CN" sz="3800" dirty="0" smtClean="0"/>
              <a:t>Nat Rev Genet. 2011;12(2):87-98. </a:t>
            </a:r>
          </a:p>
          <a:p>
            <a:pPr algn="just"/>
            <a:endParaRPr lang="en-US" altLang="zh-CN" sz="3800" dirty="0" smtClean="0"/>
          </a:p>
          <a:p>
            <a:pPr algn="just"/>
            <a:r>
              <a:rPr lang="en-US" altLang="zh-CN" sz="3800" dirty="0" smtClean="0"/>
              <a:t> </a:t>
            </a:r>
            <a:r>
              <a:rPr lang="en-US" altLang="zh-CN" sz="3800" dirty="0" err="1" smtClean="0"/>
              <a:t>Pepke</a:t>
            </a:r>
            <a:r>
              <a:rPr lang="en-US" altLang="zh-CN" sz="3800" dirty="0" smtClean="0"/>
              <a:t> S, </a:t>
            </a:r>
            <a:r>
              <a:rPr lang="en-US" altLang="zh-CN" sz="3800" dirty="0" err="1" smtClean="0"/>
              <a:t>Wold</a:t>
            </a:r>
            <a:r>
              <a:rPr lang="en-US" altLang="zh-CN" sz="3800" dirty="0" smtClean="0"/>
              <a:t> B, </a:t>
            </a:r>
            <a:r>
              <a:rPr lang="en-US" altLang="zh-CN" sz="3800" dirty="0" err="1" smtClean="0"/>
              <a:t>Mortazavi</a:t>
            </a:r>
            <a:r>
              <a:rPr lang="en-US" altLang="zh-CN" sz="3800" dirty="0" smtClean="0"/>
              <a:t> A. </a:t>
            </a:r>
            <a:r>
              <a:rPr lang="en-US" altLang="zh-CN" sz="3800" b="1" i="1" dirty="0" smtClean="0"/>
              <a:t>Computation for ChIP-</a:t>
            </a:r>
            <a:r>
              <a:rPr lang="en-US" altLang="zh-CN" sz="3800" b="1" i="1" dirty="0" err="1" smtClean="0"/>
              <a:t>seq</a:t>
            </a:r>
            <a:r>
              <a:rPr lang="en-US" altLang="zh-CN" sz="3800" b="1" i="1" dirty="0" smtClean="0"/>
              <a:t> and RNA-</a:t>
            </a:r>
            <a:r>
              <a:rPr lang="en-US" altLang="zh-CN" sz="3800" b="1" i="1" dirty="0" err="1" smtClean="0"/>
              <a:t>seq</a:t>
            </a:r>
            <a:r>
              <a:rPr lang="en-US" altLang="zh-CN" sz="3800" b="1" i="1" dirty="0" smtClean="0"/>
              <a:t> studies. </a:t>
            </a:r>
            <a:r>
              <a:rPr lang="en-US" altLang="zh-CN" sz="3800" dirty="0" smtClean="0"/>
              <a:t>Nat Methods. 2009 ;6(11 </a:t>
            </a:r>
            <a:r>
              <a:rPr lang="en-US" altLang="zh-CN" sz="3800" dirty="0" err="1" smtClean="0"/>
              <a:t>Suppl</a:t>
            </a:r>
            <a:r>
              <a:rPr lang="en-US" altLang="zh-CN" sz="3800" dirty="0" smtClean="0"/>
              <a:t>):S22-32. </a:t>
            </a:r>
          </a:p>
          <a:p>
            <a:pPr algn="just"/>
            <a:endParaRPr lang="en-US" altLang="zh-CN" sz="3800" dirty="0" smtClean="0"/>
          </a:p>
          <a:p>
            <a:pPr algn="just"/>
            <a:r>
              <a:rPr lang="en-US" altLang="zh-CN" sz="3800" dirty="0" smtClean="0"/>
              <a:t>Wang Z, Gerstein M, Snyder M. </a:t>
            </a:r>
            <a:r>
              <a:rPr lang="en-US" altLang="zh-CN" sz="3800" b="1" i="1" dirty="0" smtClean="0"/>
              <a:t>RNA-</a:t>
            </a:r>
            <a:r>
              <a:rPr lang="en-US" altLang="zh-CN" sz="3800" b="1" i="1" dirty="0" err="1" smtClean="0"/>
              <a:t>Seq</a:t>
            </a:r>
            <a:r>
              <a:rPr lang="en-US" altLang="zh-CN" sz="3800" b="1" i="1" dirty="0" smtClean="0"/>
              <a:t>: a revolutionary tool for </a:t>
            </a:r>
            <a:r>
              <a:rPr lang="en-US" altLang="zh-CN" sz="3800" b="1" i="1" dirty="0" err="1" smtClean="0"/>
              <a:t>transcriptomics</a:t>
            </a:r>
            <a:r>
              <a:rPr lang="en-US" altLang="zh-CN" sz="3800" b="1" i="1" dirty="0" smtClean="0"/>
              <a:t>. </a:t>
            </a:r>
            <a:r>
              <a:rPr lang="en-US" altLang="zh-CN" sz="3800" dirty="0" smtClean="0"/>
              <a:t>Nat Rev Genet. 2009;10(1):57-63.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3400" y="1905000"/>
            <a:ext cx="8229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altLang="zh-CN" sz="2000" u="sng" dirty="0" smtClean="0">
                <a:solidFill>
                  <a:schemeClr val="hlink"/>
                </a:solidFill>
                <a:hlinkClick r:id="rId2"/>
              </a:rPr>
              <a:t>http://seqanswers.com/forums/showthread.php?t=43</a:t>
            </a:r>
          </a:p>
          <a:p>
            <a:pPr lvl="0"/>
            <a:r>
              <a:rPr lang="en" altLang="zh-CN" sz="2000" dirty="0" smtClean="0"/>
              <a:t>        List software packages for next generation sequence analysis</a:t>
            </a:r>
          </a:p>
          <a:p>
            <a:pPr marL="457200" lvl="0" indent="-3429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altLang="zh-CN" sz="2000" u="sng" dirty="0" smtClean="0">
                <a:solidFill>
                  <a:schemeClr val="hlink"/>
                </a:solidFill>
                <a:hlinkClick r:id="rId3"/>
              </a:rPr>
              <a:t>http://manuals.bioinformatics.ucr.edu/home/ht-seq</a:t>
            </a:r>
          </a:p>
          <a:p>
            <a:pPr lvl="0"/>
            <a:r>
              <a:rPr lang="en" altLang="zh-CN" sz="2000" dirty="0" smtClean="0"/>
              <a:t>        Give examples of R codes to deal with next generation sequence data</a:t>
            </a:r>
          </a:p>
          <a:p>
            <a:pPr marL="457200" lvl="0" indent="-3429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altLang="zh-CN" sz="2000" u="sng" dirty="0" smtClean="0">
                <a:solidFill>
                  <a:schemeClr val="hlink"/>
                </a:solidFill>
                <a:hlinkClick r:id="rId4"/>
              </a:rPr>
              <a:t>http://www.rna-seqblog.com/</a:t>
            </a:r>
          </a:p>
          <a:p>
            <a:pPr lvl="0"/>
            <a:r>
              <a:rPr lang="en" altLang="zh-CN" sz="2000" dirty="0" smtClean="0"/>
              <a:t>        A blog publishes news related to RNA-Seq analysis.</a:t>
            </a:r>
          </a:p>
          <a:p>
            <a:pPr marL="457200" lvl="0" indent="-3429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altLang="zh-CN" sz="2000" u="sng" dirty="0" smtClean="0">
                <a:solidFill>
                  <a:schemeClr val="hlink"/>
                </a:solidFill>
                <a:hlinkClick r:id="rId5"/>
              </a:rPr>
              <a:t>http://www.bioconductor.org/help/workflows/high-throughput-sequencing</a:t>
            </a:r>
            <a:r>
              <a:rPr lang="en-US" altLang="zh-CN" sz="2000" u="sng" dirty="0">
                <a:solidFill>
                  <a:schemeClr val="hlink"/>
                </a:solidFill>
              </a:rPr>
              <a:t/>
            </a:r>
            <a:br>
              <a:rPr lang="en-US" altLang="zh-CN" sz="2000" u="sng" dirty="0">
                <a:solidFill>
                  <a:schemeClr val="hlink"/>
                </a:solidFill>
              </a:rPr>
            </a:br>
            <a:r>
              <a:rPr lang="en" altLang="zh-CN" sz="2000" dirty="0" smtClean="0"/>
              <a:t>Give examples using bioconductor for sequence data analysi</a:t>
            </a:r>
            <a:r>
              <a:rPr lang="en-US" altLang="zh-CN" sz="2000" dirty="0" smtClean="0"/>
              <a:t>s</a:t>
            </a:r>
          </a:p>
          <a:p>
            <a:pPr marL="457200" indent="-3429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altLang="zh-CN" sz="2000" u="sng" dirty="0">
                <a:solidFill>
                  <a:schemeClr val="hlink"/>
                </a:solidFill>
              </a:rPr>
              <a:t>http://</a:t>
            </a:r>
            <a:r>
              <a:rPr lang="en" altLang="zh-CN" sz="2000" u="sng" dirty="0" smtClean="0">
                <a:solidFill>
                  <a:schemeClr val="hlink"/>
                </a:solidFill>
              </a:rPr>
              <a:t>www.bioconductor.org/help/workflows/high-throughput-sequencing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w</a:t>
            </a:r>
            <a:r>
              <a:rPr lang="en-US" sz="2000" dirty="0" smtClean="0"/>
              <a:t>alk </a:t>
            </a:r>
            <a:r>
              <a:rPr lang="en-US" sz="2000" dirty="0"/>
              <a:t>you through an end-to-end RNA-Seq differential expression workflow, </a:t>
            </a:r>
            <a:r>
              <a:rPr lang="en-US" sz="2000" dirty="0" smtClean="0"/>
              <a:t>using DESeq2 </a:t>
            </a:r>
            <a:r>
              <a:rPr lang="en-US" sz="2000" dirty="0"/>
              <a:t>along with other Bioconductor packages. </a:t>
            </a:r>
            <a:endParaRPr lang="en" altLang="zh-CN" sz="2000" u="sng" dirty="0"/>
          </a:p>
        </p:txBody>
      </p:sp>
      <p:sp>
        <p:nvSpPr>
          <p:cNvPr id="5" name="Shape 377"/>
          <p:cNvSpPr txBox="1"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/>
              <a:t>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3400" y="1295400"/>
            <a:ext cx="8229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altLang="zh-CN" sz="2000" u="sng" dirty="0">
                <a:solidFill>
                  <a:schemeClr val="hlink"/>
                </a:solidFill>
                <a:hlinkClick r:id="rId2"/>
              </a:rPr>
              <a:t>https://</a:t>
            </a:r>
            <a:r>
              <a:rPr lang="en-US" altLang="zh-CN" sz="2000" u="sng" dirty="0" smtClean="0">
                <a:solidFill>
                  <a:schemeClr val="hlink"/>
                </a:solidFill>
                <a:hlinkClick r:id="rId2"/>
              </a:rPr>
              <a:t>www.youtube.com/watch?v=PMIF6zUeKko</a:t>
            </a:r>
            <a:endParaRPr lang="en-US" altLang="zh-CN" sz="2000" u="sng" dirty="0" smtClean="0">
              <a:solidFill>
                <a:schemeClr val="hlink"/>
              </a:solidFill>
            </a:endParaRPr>
          </a:p>
          <a:p>
            <a:pPr marL="114300" lvl="0">
              <a:buClr>
                <a:schemeClr val="dk1"/>
              </a:buClr>
              <a:buSzPct val="166666"/>
            </a:pPr>
            <a:r>
              <a:rPr lang="en" altLang="zh-CN" sz="2000" dirty="0" smtClean="0"/>
              <a:t>        </a:t>
            </a:r>
            <a:r>
              <a:rPr lang="en-US" sz="2000" dirty="0"/>
              <a:t>Next-Generation Sequencing Technologies - Elaine </a:t>
            </a:r>
            <a:r>
              <a:rPr lang="en-US" sz="2000" dirty="0" err="1" smtClean="0"/>
              <a:t>Mardis</a:t>
            </a:r>
            <a:endParaRPr lang="en" altLang="zh-CN" sz="2000" dirty="0" smtClean="0"/>
          </a:p>
          <a:p>
            <a:pPr marL="457200" lvl="0" indent="-3429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altLang="zh-CN" sz="2000" u="sng" dirty="0">
                <a:solidFill>
                  <a:schemeClr val="hlink"/>
                </a:solidFill>
                <a:hlinkClick r:id="rId3"/>
              </a:rPr>
              <a:t>http://</a:t>
            </a:r>
            <a:r>
              <a:rPr lang="en-US" altLang="zh-CN" sz="2000" u="sng" dirty="0" smtClean="0">
                <a:solidFill>
                  <a:schemeClr val="hlink"/>
                </a:solidFill>
                <a:hlinkClick r:id="rId3"/>
              </a:rPr>
              <a:t>en.wikipedia.org/wiki/FASTQ_format</a:t>
            </a:r>
          </a:p>
          <a:p>
            <a:pPr marL="114300" lvl="0">
              <a:buClr>
                <a:schemeClr val="dk1"/>
              </a:buClr>
              <a:buSzPct val="166666"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FASTQ format</a:t>
            </a:r>
            <a:endParaRPr lang="en-US" altLang="zh-CN" sz="2000" dirty="0">
              <a:hlinkClick r:id="rId3"/>
            </a:endParaRPr>
          </a:p>
          <a:p>
            <a:pPr marL="457200" lvl="0" indent="-3429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altLang="zh-CN" sz="2000" u="sng" dirty="0" smtClean="0">
                <a:solidFill>
                  <a:schemeClr val="hlink"/>
                </a:solidFill>
                <a:hlinkClick r:id="rId3"/>
              </a:rPr>
              <a:t>http</a:t>
            </a:r>
            <a:r>
              <a:rPr lang="en-US" altLang="zh-CN" sz="2000" u="sng" dirty="0">
                <a:solidFill>
                  <a:schemeClr val="hlink"/>
                </a:solidFill>
                <a:hlinkClick r:id="rId3"/>
              </a:rPr>
              <a:t>://</a:t>
            </a:r>
            <a:r>
              <a:rPr lang="en-US" altLang="zh-CN" sz="2000" u="sng" dirty="0" smtClean="0">
                <a:solidFill>
                  <a:schemeClr val="hlink"/>
                </a:solidFill>
                <a:hlinkClick r:id="rId3"/>
              </a:rPr>
              <a:t>samtools.github.io/hts-specs/SAMv1.pdf</a:t>
            </a:r>
            <a:endParaRPr lang="en-US" altLang="zh-CN" sz="2000" u="sng" dirty="0" smtClean="0">
              <a:solidFill>
                <a:schemeClr val="hlink"/>
              </a:solidFill>
            </a:endParaRPr>
          </a:p>
          <a:p>
            <a:pPr marL="114300" lvl="0">
              <a:buClr>
                <a:schemeClr val="dk1"/>
              </a:buClr>
              <a:buSzPct val="166666"/>
            </a:pPr>
            <a:r>
              <a:rPr lang="en" altLang="zh-CN" sz="2000" dirty="0" smtClean="0"/>
              <a:t>        SAM format</a:t>
            </a:r>
          </a:p>
          <a:p>
            <a:pPr marL="457200" indent="-3429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altLang="zh-CN" sz="2000" u="sng" dirty="0">
                <a:solidFill>
                  <a:schemeClr val="hlink"/>
                </a:solidFill>
                <a:hlinkClick r:id="rId4"/>
              </a:rPr>
              <a:t>http://</a:t>
            </a:r>
            <a:r>
              <a:rPr lang="en-US" altLang="zh-CN" sz="2000" u="sng" dirty="0" smtClean="0">
                <a:solidFill>
                  <a:schemeClr val="hlink"/>
                </a:solidFill>
                <a:hlinkClick r:id="rId4"/>
              </a:rPr>
              <a:t>www.nature.com/nprot/journal/v8/n9/full/nprot.2013.099.html</a:t>
            </a:r>
            <a:endParaRPr lang="en-US" altLang="zh-CN" sz="2000" u="sng" dirty="0" smtClean="0">
              <a:solidFill>
                <a:schemeClr val="hlink"/>
              </a:solidFill>
            </a:endParaRPr>
          </a:p>
          <a:p>
            <a:pPr marL="114300">
              <a:buClr>
                <a:schemeClr val="dk1"/>
              </a:buClr>
              <a:buSzPct val="166666"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Count-based differential expression analysis</a:t>
            </a:r>
          </a:p>
          <a:p>
            <a:pPr marL="457200" indent="-342900">
              <a:buClr>
                <a:schemeClr val="dk1"/>
              </a:buClr>
              <a:buSzPct val="166666"/>
              <a:buFont typeface="Arial" panose="020B0604020202020204" pitchFamily="34" charset="0"/>
              <a:buChar char="•"/>
            </a:pPr>
            <a:r>
              <a:rPr lang="en-US" altLang="zh-CN" sz="2000" dirty="0">
                <a:hlinkClick r:id="rId5"/>
              </a:rPr>
              <a:t>http://</a:t>
            </a:r>
            <a:r>
              <a:rPr lang="en-US" altLang="zh-CN" sz="2000" dirty="0" smtClean="0">
                <a:hlinkClick r:id="rId5"/>
              </a:rPr>
              <a:t>www.nature.com/nprot/journal/v7/n3/full/nprot.2012.016.html</a:t>
            </a:r>
            <a:endParaRPr lang="en-US" altLang="zh-CN" sz="2000" dirty="0" smtClean="0"/>
          </a:p>
          <a:p>
            <a:pPr marL="114300">
              <a:buClr>
                <a:schemeClr val="dk1"/>
              </a:buClr>
              <a:buSzPct val="166666"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Differential expression analysis with </a:t>
            </a:r>
            <a:r>
              <a:rPr lang="en-US" altLang="zh-CN" sz="2000" dirty="0" err="1" smtClean="0"/>
              <a:t>TopHat</a:t>
            </a:r>
            <a:r>
              <a:rPr lang="en-US" altLang="zh-CN" sz="2000" dirty="0" smtClean="0"/>
              <a:t> and Cufflinks</a:t>
            </a:r>
            <a:endParaRPr lang="en" altLang="zh-CN" sz="2000" dirty="0" smtClean="0"/>
          </a:p>
          <a:p>
            <a:pPr marL="457200" indent="-3429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altLang="zh-CN" sz="2000" u="sng" dirty="0" smtClean="0">
                <a:solidFill>
                  <a:schemeClr val="hlink"/>
                </a:solidFill>
              </a:rPr>
              <a:t>http</a:t>
            </a:r>
            <a:r>
              <a:rPr lang="en" altLang="zh-CN" sz="2000" u="sng" dirty="0">
                <a:solidFill>
                  <a:schemeClr val="hlink"/>
                </a:solidFill>
              </a:rPr>
              <a:t>://</a:t>
            </a:r>
            <a:r>
              <a:rPr lang="en" altLang="zh-CN" sz="2000" u="sng" dirty="0" smtClean="0">
                <a:solidFill>
                  <a:schemeClr val="hlink"/>
                </a:solidFill>
              </a:rPr>
              <a:t>www.bioconductor.org/help/workflows/high-throughput-sequencing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w</a:t>
            </a:r>
            <a:r>
              <a:rPr lang="en-US" sz="2000" dirty="0" smtClean="0"/>
              <a:t>alk </a:t>
            </a:r>
            <a:r>
              <a:rPr lang="en-US" sz="2000" dirty="0"/>
              <a:t>you through an end-to-end RNA-Seq differential expression workflow, </a:t>
            </a:r>
            <a:r>
              <a:rPr lang="en-US" sz="2000" dirty="0" smtClean="0"/>
              <a:t>using DESeq2 </a:t>
            </a:r>
            <a:r>
              <a:rPr lang="en-US" sz="2000" dirty="0"/>
              <a:t>along with other Bioconductor packages. </a:t>
            </a:r>
            <a:endParaRPr lang="en" altLang="zh-CN" sz="2000" u="sng" dirty="0"/>
          </a:p>
        </p:txBody>
      </p:sp>
      <p:sp>
        <p:nvSpPr>
          <p:cNvPr id="5" name="Shape 377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8229600" cy="80018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 smtClean="0"/>
              <a:t>HOMEWORK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95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4-05 at 12.3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016" y="304800"/>
            <a:ext cx="6462107" cy="3124200"/>
          </a:xfrm>
          <a:prstGeom prst="rect">
            <a:avLst/>
          </a:prstGeom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429000"/>
            <a:ext cx="4800600" cy="328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034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NGS sequencing pipeline</a:t>
            </a:r>
            <a:endParaRPr lang="en-US" dirty="0"/>
          </a:p>
        </p:txBody>
      </p:sp>
      <p:pic>
        <p:nvPicPr>
          <p:cNvPr id="4" name="Picture 3" descr="Screen Shot 2015-04-05 at 12.42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71600"/>
            <a:ext cx="8534400" cy="45197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" y="5943600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www.slideshare.net</a:t>
            </a:r>
            <a:r>
              <a:rPr lang="en-US" dirty="0"/>
              <a:t>/mkim8/a-comparison-of-</a:t>
            </a:r>
            <a:r>
              <a:rPr lang="en-US" dirty="0" err="1"/>
              <a:t>ngs</a:t>
            </a:r>
            <a:r>
              <a:rPr lang="en-US" dirty="0"/>
              <a:t>-platforms</a:t>
            </a:r>
          </a:p>
        </p:txBody>
      </p:sp>
    </p:spTree>
    <p:extLst>
      <p:ext uri="{BB962C8B-B14F-4D97-AF65-F5344CB8AC3E}">
        <p14:creationId xmlns:p14="http://schemas.microsoft.com/office/powerpoint/2010/main" val="371686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13" y="76200"/>
            <a:ext cx="8229600" cy="1143000"/>
          </a:xfrm>
        </p:spPr>
        <p:txBody>
          <a:bodyPr/>
          <a:lstStyle/>
          <a:p>
            <a:r>
              <a:rPr lang="en-US" smtClean="0"/>
              <a:t>Sequencing steps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43000"/>
            <a:ext cx="3200400" cy="41198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7460" y="6243768"/>
            <a:ext cx="571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Voelkerding KV </a:t>
            </a:r>
            <a:r>
              <a:rPr lang="en-US" sz="1600" dirty="0" smtClean="0"/>
              <a:t>et al., </a:t>
            </a:r>
            <a:r>
              <a:rPr lang="en-US" sz="1600" dirty="0"/>
              <a:t>J Mol </a:t>
            </a:r>
            <a:r>
              <a:rPr lang="en-US" sz="1600" dirty="0" err="1" smtClean="0"/>
              <a:t>Diagn</a:t>
            </a:r>
            <a:r>
              <a:rPr lang="en-US" sz="1600" dirty="0" smtClean="0"/>
              <a:t> (2010) 12,539-51.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507460" y="990600"/>
            <a:ext cx="4369340" cy="1676400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00976" y="2667000"/>
            <a:ext cx="4395280" cy="1175426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81520" y="3832696"/>
            <a:ext cx="4471480" cy="2411072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15000" y="1371600"/>
            <a:ext cx="2464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Library preparation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745804" y="2787426"/>
            <a:ext cx="2464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Library amplification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745804" y="4343400"/>
            <a:ext cx="3093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Parallel sequencing </a:t>
            </a:r>
            <a:endParaRPr lang="en-US" sz="2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131" y="5486400"/>
            <a:ext cx="2749685" cy="6385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697"/>
          <a:stretch/>
        </p:blipFill>
        <p:spPr>
          <a:xfrm>
            <a:off x="1682885" y="5262851"/>
            <a:ext cx="1682075" cy="88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9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NGS Application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Whole genome sequencing</a:t>
            </a:r>
          </a:p>
          <a:p>
            <a:r>
              <a:rPr lang="en-US" dirty="0" smtClean="0"/>
              <a:t>Whole exome sequencing</a:t>
            </a:r>
          </a:p>
          <a:p>
            <a:r>
              <a:rPr lang="en-US" dirty="0" smtClean="0"/>
              <a:t>RNA sequencing</a:t>
            </a:r>
          </a:p>
          <a:p>
            <a:r>
              <a:rPr lang="en-US" dirty="0" err="1" smtClean="0"/>
              <a:t>ChIP</a:t>
            </a:r>
            <a:r>
              <a:rPr lang="en-US" dirty="0" smtClean="0"/>
              <a:t>-seq/</a:t>
            </a:r>
            <a:r>
              <a:rPr lang="en-US" dirty="0" err="1" smtClean="0"/>
              <a:t>ChIP-exo</a:t>
            </a:r>
            <a:endParaRPr lang="en-US" dirty="0" smtClean="0"/>
          </a:p>
          <a:p>
            <a:r>
              <a:rPr lang="en-US" dirty="0" smtClean="0"/>
              <a:t>CLIP-seq</a:t>
            </a:r>
          </a:p>
          <a:p>
            <a:r>
              <a:rPr lang="en-US" dirty="0" smtClean="0"/>
              <a:t>GRO-seq/PRO-seq</a:t>
            </a:r>
          </a:p>
          <a:p>
            <a:r>
              <a:rPr lang="en-US" dirty="0"/>
              <a:t>Bisulfite-Seq</a:t>
            </a:r>
          </a:p>
        </p:txBody>
      </p:sp>
    </p:spTree>
    <p:extLst>
      <p:ext uri="{BB962C8B-B14F-4D97-AF65-F5344CB8AC3E}">
        <p14:creationId xmlns:p14="http://schemas.microsoft.com/office/powerpoint/2010/main" val="110831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32" y="2501189"/>
            <a:ext cx="838199" cy="190182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2171699" y="1143000"/>
            <a:ext cx="38100" cy="5105400"/>
          </a:xfrm>
          <a:prstGeom prst="line">
            <a:avLst/>
          </a:prstGeom>
          <a:ln cmpd="sng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695699" y="1143000"/>
            <a:ext cx="38100" cy="5105400"/>
          </a:xfrm>
          <a:prstGeom prst="line">
            <a:avLst/>
          </a:prstGeom>
          <a:ln cmpd="sng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448299" y="1143000"/>
            <a:ext cx="38100" cy="5105400"/>
          </a:xfrm>
          <a:prstGeom prst="line">
            <a:avLst/>
          </a:prstGeom>
          <a:ln cmpd="sng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324099" y="1776657"/>
            <a:ext cx="12954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Genomics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WGS, WES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5999" y="3376560"/>
            <a:ext cx="12954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Transcriptomics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RNA-</a:t>
            </a:r>
            <a:r>
              <a:rPr lang="en-US" sz="1200" dirty="0" err="1" smtClean="0">
                <a:solidFill>
                  <a:schemeClr val="tx1"/>
                </a:solidFill>
              </a:rPr>
              <a:t>Seq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2247899" y="4931568"/>
            <a:ext cx="1371600" cy="6524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Epigenomics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Bisulfite-</a:t>
            </a:r>
            <a:r>
              <a:rPr lang="en-US" sz="1200" dirty="0" err="1" smtClean="0">
                <a:solidFill>
                  <a:schemeClr val="tx1"/>
                </a:solidFill>
              </a:rPr>
              <a:t>Seq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 ChIP-Seq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020552" y="1467050"/>
            <a:ext cx="109728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Small </a:t>
            </a:r>
            <a:r>
              <a:rPr lang="en-US" sz="1200" dirty="0" err="1" smtClean="0">
                <a:solidFill>
                  <a:schemeClr val="tx1"/>
                </a:solidFill>
              </a:rPr>
              <a:t>indels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00499" y="1104999"/>
            <a:ext cx="109728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point mutation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11729" y="1839992"/>
            <a:ext cx="1097280" cy="4155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Copy number variation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00499" y="2401603"/>
            <a:ext cx="1097280" cy="3801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Structural variation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29375" y="2971800"/>
            <a:ext cx="1097280" cy="4143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Differential expression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17344" y="3500437"/>
            <a:ext cx="109728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Gene fusion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11729" y="3858509"/>
            <a:ext cx="1097280" cy="3778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Alternative splicing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17343" y="4379911"/>
            <a:ext cx="1097280" cy="1889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RNA editing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42210" y="4858544"/>
            <a:ext cx="1097280" cy="1889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Methylation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22156" y="5206207"/>
            <a:ext cx="1097280" cy="3778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Histone modification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42210" y="5718946"/>
            <a:ext cx="1097280" cy="3778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Transcription Factor binding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24499" y="2164157"/>
            <a:ext cx="1371600" cy="478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Functional effect of mutation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24499" y="3327358"/>
            <a:ext cx="1371600" cy="478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Network and pathway analysis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24499" y="4485119"/>
            <a:ext cx="1371600" cy="478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Integrative analysis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6972299" y="1143000"/>
            <a:ext cx="38100" cy="5105400"/>
          </a:xfrm>
          <a:prstGeom prst="line">
            <a:avLst/>
          </a:prstGeom>
          <a:ln cmpd="sng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77099" y="1530877"/>
            <a:ext cx="369332" cy="3879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vert" wrap="square" rtlCol="0">
            <a:spAutoFit/>
          </a:bodyPr>
          <a:lstStyle/>
          <a:p>
            <a:r>
              <a:rPr lang="en-US" sz="1200" dirty="0" smtClean="0"/>
              <a:t>Further </a:t>
            </a:r>
            <a:r>
              <a:rPr lang="en-US" sz="1200" dirty="0"/>
              <a:t>understanding of cancer and clinical applications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38399" y="762000"/>
            <a:ext cx="1123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Technologies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082714" y="762000"/>
            <a:ext cx="1230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 Analysis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600699" y="762000"/>
            <a:ext cx="2400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Integration and interpretation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233236" y="7620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Patient</a:t>
            </a:r>
            <a:endParaRPr lang="en-US" sz="1400" dirty="0"/>
          </a:p>
        </p:txBody>
      </p:sp>
      <p:cxnSp>
        <p:nvCxnSpPr>
          <p:cNvPr id="32" name="Straight Arrow Connector 31"/>
          <p:cNvCxnSpPr>
            <a:stCxn id="5" idx="0"/>
          </p:cNvCxnSpPr>
          <p:nvPr/>
        </p:nvCxnSpPr>
        <p:spPr>
          <a:xfrm flipV="1">
            <a:off x="1765032" y="2047771"/>
            <a:ext cx="520967" cy="4534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955330" y="3683708"/>
            <a:ext cx="279534" cy="681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2"/>
          </p:cNvCxnSpPr>
          <p:nvPr/>
        </p:nvCxnSpPr>
        <p:spPr>
          <a:xfrm>
            <a:off x="1765032" y="4403012"/>
            <a:ext cx="444767" cy="702388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3"/>
          </p:cNvCxnSpPr>
          <p:nvPr/>
        </p:nvCxnSpPr>
        <p:spPr>
          <a:xfrm flipV="1">
            <a:off x="3619499" y="1333599"/>
            <a:ext cx="304800" cy="67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3"/>
          </p:cNvCxnSpPr>
          <p:nvPr/>
        </p:nvCxnSpPr>
        <p:spPr>
          <a:xfrm flipV="1">
            <a:off x="3619499" y="1669428"/>
            <a:ext cx="304800" cy="33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3"/>
          </p:cNvCxnSpPr>
          <p:nvPr/>
        </p:nvCxnSpPr>
        <p:spPr>
          <a:xfrm>
            <a:off x="3619499" y="2005257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3"/>
          </p:cNvCxnSpPr>
          <p:nvPr/>
        </p:nvCxnSpPr>
        <p:spPr>
          <a:xfrm>
            <a:off x="3619499" y="2005257"/>
            <a:ext cx="304800" cy="49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3"/>
          </p:cNvCxnSpPr>
          <p:nvPr/>
        </p:nvCxnSpPr>
        <p:spPr>
          <a:xfrm flipV="1">
            <a:off x="3581399" y="3276600"/>
            <a:ext cx="419100" cy="32856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543299" y="3605160"/>
            <a:ext cx="381000" cy="9577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581399" y="3624410"/>
            <a:ext cx="342900" cy="44226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562149" y="3605160"/>
            <a:ext cx="342900" cy="79785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3"/>
            <a:endCxn id="20" idx="1"/>
          </p:cNvCxnSpPr>
          <p:nvPr/>
        </p:nvCxnSpPr>
        <p:spPr>
          <a:xfrm flipV="1">
            <a:off x="3619499" y="4953000"/>
            <a:ext cx="422711" cy="30480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3"/>
            <a:endCxn id="21" idx="1"/>
          </p:cNvCxnSpPr>
          <p:nvPr/>
        </p:nvCxnSpPr>
        <p:spPr>
          <a:xfrm>
            <a:off x="3619499" y="5257800"/>
            <a:ext cx="402657" cy="13731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" idx="3"/>
            <a:endCxn id="22" idx="1"/>
          </p:cNvCxnSpPr>
          <p:nvPr/>
        </p:nvCxnSpPr>
        <p:spPr>
          <a:xfrm>
            <a:off x="3619499" y="5257800"/>
            <a:ext cx="422711" cy="650058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ight Arrow 45"/>
          <p:cNvSpPr/>
          <p:nvPr/>
        </p:nvSpPr>
        <p:spPr>
          <a:xfrm>
            <a:off x="5139490" y="2274480"/>
            <a:ext cx="346909" cy="128787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3383223">
            <a:off x="5070618" y="2716857"/>
            <a:ext cx="724610" cy="10425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4588594">
            <a:off x="4473444" y="3441875"/>
            <a:ext cx="1848916" cy="129219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5192694" y="3495623"/>
            <a:ext cx="346909" cy="12878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3383223">
            <a:off x="4972432" y="4157240"/>
            <a:ext cx="724610" cy="10425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 rot="18478729">
            <a:off x="5130718" y="5154500"/>
            <a:ext cx="585991" cy="12869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17368818" flipV="1">
            <a:off x="4724313" y="4502301"/>
            <a:ext cx="1419896" cy="12927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6972299" y="2401603"/>
            <a:ext cx="261561" cy="9958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6972299" y="3492559"/>
            <a:ext cx="261561" cy="9958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6972299" y="4704413"/>
            <a:ext cx="261561" cy="9958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6248400"/>
            <a:ext cx="38733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Shyr D, Liu Q. </a:t>
            </a:r>
            <a:r>
              <a:rPr lang="en-US" sz="1600" dirty="0" err="1"/>
              <a:t>Biol</a:t>
            </a:r>
            <a:r>
              <a:rPr lang="en-US" sz="1600" dirty="0"/>
              <a:t> </a:t>
            </a:r>
            <a:r>
              <a:rPr lang="en-US" sz="1600" dirty="0" err="1"/>
              <a:t>Proced</a:t>
            </a:r>
            <a:r>
              <a:rPr lang="en-US" sz="1600" dirty="0"/>
              <a:t> Online. </a:t>
            </a:r>
            <a:r>
              <a:rPr lang="en-US" sz="1600" dirty="0" smtClean="0"/>
              <a:t>(2013)15,4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63484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2225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2900</TotalTime>
  <Words>1897</Words>
  <Application>Microsoft Office PowerPoint</Application>
  <PresentationFormat>On-screen Show (4:3)</PresentationFormat>
  <Paragraphs>410</Paragraphs>
  <Slides>43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SimSun</vt:lpstr>
      <vt:lpstr>SimSun</vt:lpstr>
      <vt:lpstr>Arial</vt:lpstr>
      <vt:lpstr>Bodoni MT</vt:lpstr>
      <vt:lpstr>Calibri</vt:lpstr>
      <vt:lpstr>Courier New</vt:lpstr>
      <vt:lpstr>Times New Roman</vt:lpstr>
      <vt:lpstr>Office Theme</vt:lpstr>
      <vt:lpstr>RNA-Seq data analysis</vt:lpstr>
      <vt:lpstr>A decade’s perspective on DNA sequencing technology</vt:lpstr>
      <vt:lpstr>NGS technologies</vt:lpstr>
      <vt:lpstr>PowerPoint Presentation</vt:lpstr>
      <vt:lpstr>PowerPoint Presentation</vt:lpstr>
      <vt:lpstr>NGS sequencing pipeline</vt:lpstr>
      <vt:lpstr>Sequencing steps</vt:lpstr>
      <vt:lpstr>NGS Application</vt:lpstr>
      <vt:lpstr>PowerPoint Presentation</vt:lpstr>
      <vt:lpstr>PowerPoint Presentation</vt:lpstr>
      <vt:lpstr>Overview of RNA-Seq</vt:lpstr>
      <vt:lpstr>Application</vt:lpstr>
      <vt:lpstr>Benefits &amp; Challenge</vt:lpstr>
      <vt:lpstr>From reads to differential expression</vt:lpstr>
      <vt:lpstr>FASTQ files</vt:lpstr>
      <vt:lpstr>Sequencing QC</vt:lpstr>
      <vt:lpstr>FastQC</vt:lpstr>
      <vt:lpstr>Per base sequence quality</vt:lpstr>
      <vt:lpstr>Duplication level</vt:lpstr>
      <vt:lpstr>Overrepresented Sequences</vt:lpstr>
      <vt:lpstr>From reads to differential expression</vt:lpstr>
      <vt:lpstr>Read mapping</vt:lpstr>
      <vt:lpstr>List of mapping methods</vt:lpstr>
      <vt:lpstr>SAM/BAM format</vt:lpstr>
      <vt:lpstr>One example: SAM file</vt:lpstr>
      <vt:lpstr>Mapping QC</vt:lpstr>
      <vt:lpstr>PowerPoint Presentation</vt:lpstr>
      <vt:lpstr>PowerPoint Presentation</vt:lpstr>
      <vt:lpstr>From reads to differential expression</vt:lpstr>
      <vt:lpstr>Expression quantification</vt:lpstr>
      <vt:lpstr>Expression quantification</vt:lpstr>
      <vt:lpstr>Expression quantification</vt:lpstr>
      <vt:lpstr>From reads to differential expression</vt:lpstr>
      <vt:lpstr>Count-based methods (R packages)</vt:lpstr>
      <vt:lpstr>RPKM/FPKM-based methods</vt:lpstr>
      <vt:lpstr>Count-based </vt:lpstr>
      <vt:lpstr>Cufflinks &amp; Cuffdiff</vt:lpstr>
      <vt:lpstr>Procedures</vt:lpstr>
      <vt:lpstr>Cuffdiff Results</vt:lpstr>
      <vt:lpstr>CummeRbund</vt:lpstr>
      <vt:lpstr>References</vt:lpstr>
      <vt:lpstr>Resources</vt:lpstr>
      <vt:lpstr>HOMEWORK</vt:lpstr>
    </vt:vector>
  </TitlesOfParts>
  <Company>VUMC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 data analysis</dc:title>
  <dc:creator>Liu, Qi</dc:creator>
  <cp:lastModifiedBy>Liu, Qi</cp:lastModifiedBy>
  <cp:revision>181</cp:revision>
  <dcterms:created xsi:type="dcterms:W3CDTF">2012-10-12T16:43:42Z</dcterms:created>
  <dcterms:modified xsi:type="dcterms:W3CDTF">2015-04-09T20:42:30Z</dcterms:modified>
</cp:coreProperties>
</file>