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35"/>
  </p:notesMasterIdLst>
  <p:handoutMasterIdLst>
    <p:handoutMasterId r:id="rId36"/>
  </p:handoutMasterIdLst>
  <p:sldIdLst>
    <p:sldId id="717" r:id="rId2"/>
    <p:sldId id="758" r:id="rId3"/>
    <p:sldId id="718" r:id="rId4"/>
    <p:sldId id="716" r:id="rId5"/>
    <p:sldId id="797" r:id="rId6"/>
    <p:sldId id="790" r:id="rId7"/>
    <p:sldId id="791" r:id="rId8"/>
    <p:sldId id="760" r:id="rId9"/>
    <p:sldId id="762" r:id="rId10"/>
    <p:sldId id="763" r:id="rId11"/>
    <p:sldId id="764" r:id="rId12"/>
    <p:sldId id="765" r:id="rId13"/>
    <p:sldId id="776" r:id="rId14"/>
    <p:sldId id="767" r:id="rId15"/>
    <p:sldId id="768" r:id="rId16"/>
    <p:sldId id="777" r:id="rId17"/>
    <p:sldId id="778" r:id="rId18"/>
    <p:sldId id="794" r:id="rId19"/>
    <p:sldId id="795" r:id="rId20"/>
    <p:sldId id="780" r:id="rId21"/>
    <p:sldId id="779" r:id="rId22"/>
    <p:sldId id="781" r:id="rId23"/>
    <p:sldId id="796" r:id="rId24"/>
    <p:sldId id="784" r:id="rId25"/>
    <p:sldId id="766" r:id="rId26"/>
    <p:sldId id="772" r:id="rId27"/>
    <p:sldId id="788" r:id="rId28"/>
    <p:sldId id="789" r:id="rId29"/>
    <p:sldId id="787" r:id="rId30"/>
    <p:sldId id="798" r:id="rId31"/>
    <p:sldId id="792" r:id="rId32"/>
    <p:sldId id="793" r:id="rId33"/>
    <p:sldId id="759" r:id="rId34"/>
  </p:sldIdLst>
  <p:sldSz cx="9144000" cy="6858000" type="screen4x3"/>
  <p:notesSz cx="6950075" cy="9236075"/>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e F. Rudy" initials="GFR"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641A"/>
    <a:srgbClr val="FF5050"/>
    <a:srgbClr val="69A12B"/>
    <a:srgbClr val="F1650F"/>
    <a:srgbClr val="3682D6"/>
    <a:srgbClr val="4E91DA"/>
    <a:srgbClr val="5998DD"/>
    <a:srgbClr val="CC6600"/>
    <a:srgbClr val="CC33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3371" autoAdjust="0"/>
  </p:normalViewPr>
  <p:slideViewPr>
    <p:cSldViewPr snapToGrid="0">
      <p:cViewPr varScale="1">
        <p:scale>
          <a:sx n="94" d="100"/>
          <a:sy n="94" d="100"/>
        </p:scale>
        <p:origin x="1440" y="90"/>
      </p:cViewPr>
      <p:guideLst>
        <p:guide orient="horz" pos="2160"/>
        <p:guide pos="279"/>
      </p:guideLst>
    </p:cSldViewPr>
  </p:slideViewPr>
  <p:outlineViewPr>
    <p:cViewPr>
      <p:scale>
        <a:sx n="33" d="100"/>
        <a:sy n="33" d="100"/>
      </p:scale>
      <p:origin x="0" y="3264"/>
    </p:cViewPr>
  </p:outlineViewPr>
  <p:notesTextViewPr>
    <p:cViewPr>
      <p:scale>
        <a:sx n="100" d="100"/>
        <a:sy n="100" d="100"/>
      </p:scale>
      <p:origin x="0" y="0"/>
    </p:cViewPr>
  </p:notesTextViewPr>
  <p:sorterViewPr>
    <p:cViewPr>
      <p:scale>
        <a:sx n="100" d="100"/>
        <a:sy n="100" d="100"/>
      </p:scale>
      <p:origin x="0" y="15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My Exome</a:t>
            </a:r>
          </a:p>
        </c:rich>
      </c:tx>
      <c:layout/>
      <c:overlay val="0"/>
      <c:spPr>
        <a:noFill/>
        <a:ln>
          <a:noFill/>
        </a:ln>
        <a:effectLst/>
      </c:spPr>
    </c:title>
    <c:autoTitleDeleted val="0"/>
    <c:plotArea>
      <c:layout/>
      <c:barChart>
        <c:barDir val="col"/>
        <c:grouping val="stacked"/>
        <c:varyColors val="0"/>
        <c:ser>
          <c:idx val="0"/>
          <c:order val="0"/>
          <c:tx>
            <c:strRef>
              <c:f>Sheet1!$B$1</c:f>
              <c:strCache>
                <c:ptCount val="1"/>
                <c:pt idx="0">
                  <c:v>snps</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GRCh37</c:v>
                </c:pt>
                <c:pt idx="1">
                  <c:v>GRCh38</c:v>
                </c:pt>
              </c:strCache>
            </c:strRef>
          </c:cat>
          <c:val>
            <c:numRef>
              <c:f>Sheet1!$B$2:$B$3</c:f>
              <c:numCache>
                <c:formatCode>General</c:formatCode>
                <c:ptCount val="2"/>
                <c:pt idx="0">
                  <c:v>304365</c:v>
                </c:pt>
                <c:pt idx="1">
                  <c:v>293402</c:v>
                </c:pt>
              </c:numCache>
            </c:numRef>
          </c:val>
        </c:ser>
        <c:ser>
          <c:idx val="1"/>
          <c:order val="1"/>
          <c:tx>
            <c:strRef>
              <c:f>Sheet1!$C$1</c:f>
              <c:strCache>
                <c:ptCount val="1"/>
                <c:pt idx="0">
                  <c:v>mnps</c:v>
                </c:pt>
              </c:strCache>
            </c:strRef>
          </c:tx>
          <c:spPr>
            <a:solidFill>
              <a:schemeClr val="tx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GRCh37</c:v>
                </c:pt>
                <c:pt idx="1">
                  <c:v>GRCh38</c:v>
                </c:pt>
              </c:strCache>
            </c:strRef>
          </c:cat>
          <c:val>
            <c:numRef>
              <c:f>Sheet1!$C$2:$C$3</c:f>
              <c:numCache>
                <c:formatCode>General</c:formatCode>
                <c:ptCount val="2"/>
                <c:pt idx="0">
                  <c:v>3738</c:v>
                </c:pt>
                <c:pt idx="1">
                  <c:v>3132</c:v>
                </c:pt>
              </c:numCache>
            </c:numRef>
          </c:val>
        </c:ser>
        <c:ser>
          <c:idx val="2"/>
          <c:order val="2"/>
          <c:tx>
            <c:strRef>
              <c:f>Sheet1!$D$1</c:f>
              <c:strCache>
                <c:ptCount val="1"/>
                <c:pt idx="0">
                  <c:v>indels</c:v>
                </c:pt>
              </c:strCache>
            </c:strRef>
          </c:tx>
          <c:spPr>
            <a:solidFill>
              <a:srgbClr val="69A12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GRCh37</c:v>
                </c:pt>
                <c:pt idx="1">
                  <c:v>GRCh38</c:v>
                </c:pt>
              </c:strCache>
            </c:strRef>
          </c:cat>
          <c:val>
            <c:numRef>
              <c:f>Sheet1!$D$2:$D$3</c:f>
              <c:numCache>
                <c:formatCode>General</c:formatCode>
                <c:ptCount val="2"/>
                <c:pt idx="0">
                  <c:v>23689</c:v>
                </c:pt>
                <c:pt idx="1">
                  <c:v>22883</c:v>
                </c:pt>
              </c:numCache>
            </c:numRef>
          </c:val>
        </c:ser>
        <c:ser>
          <c:idx val="3"/>
          <c:order val="3"/>
          <c:tx>
            <c:strRef>
              <c:f>Sheet1!$E$1</c:f>
              <c:strCache>
                <c:ptCount val="1"/>
                <c:pt idx="0">
                  <c:v>complex</c:v>
                </c:pt>
              </c:strCache>
            </c:strRef>
          </c:tx>
          <c:spPr>
            <a:solidFill>
              <a:schemeClr val="accent4"/>
            </a:solidFill>
            <a:ln>
              <a:noFill/>
            </a:ln>
            <a:effectLst/>
          </c:spPr>
          <c:invertIfNegative val="0"/>
          <c:dPt>
            <c:idx val="0"/>
            <c:invertIfNegative val="0"/>
            <c:bubble3D val="0"/>
            <c:spPr>
              <a:solidFill>
                <a:srgbClr val="FF5050"/>
              </a:solidFill>
              <a:ln>
                <a:noFill/>
              </a:ln>
              <a:effectLst/>
            </c:spPr>
          </c:dPt>
          <c:dPt>
            <c:idx val="1"/>
            <c:invertIfNegative val="0"/>
            <c:bubble3D val="0"/>
            <c:spPr>
              <a:solidFill>
                <a:srgbClr val="FF5050"/>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GRCh37</c:v>
                </c:pt>
                <c:pt idx="1">
                  <c:v>GRCh38</c:v>
                </c:pt>
              </c:strCache>
            </c:strRef>
          </c:cat>
          <c:val>
            <c:numRef>
              <c:f>Sheet1!$E$2:$E$3</c:f>
              <c:numCache>
                <c:formatCode>General</c:formatCode>
                <c:ptCount val="2"/>
                <c:pt idx="0">
                  <c:v>32</c:v>
                </c:pt>
                <c:pt idx="1">
                  <c:v>25</c:v>
                </c:pt>
              </c:numCache>
            </c:numRef>
          </c:val>
        </c:ser>
        <c:dLbls>
          <c:showLegendKey val="0"/>
          <c:showVal val="1"/>
          <c:showCatName val="0"/>
          <c:showSerName val="0"/>
          <c:showPercent val="0"/>
          <c:showBubbleSize val="0"/>
        </c:dLbls>
        <c:gapWidth val="150"/>
        <c:overlap val="100"/>
        <c:axId val="419256192"/>
        <c:axId val="475349920"/>
      </c:barChart>
      <c:catAx>
        <c:axId val="419256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5349920"/>
        <c:crosses val="autoZero"/>
        <c:auto val="1"/>
        <c:lblAlgn val="ctr"/>
        <c:lblOffset val="100"/>
        <c:noMultiLvlLbl val="0"/>
      </c:catAx>
      <c:valAx>
        <c:axId val="475349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9256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36" tIns="45718" rIns="91436" bIns="45718"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91436" tIns="45718" rIns="91436" bIns="45718" rtlCol="0"/>
          <a:lstStyle>
            <a:lvl1pPr algn="r">
              <a:defRPr sz="1200"/>
            </a:lvl1pPr>
          </a:lstStyle>
          <a:p>
            <a:fld id="{F29F1BC7-C300-4650-925C-F8E758550669}" type="datetimeFigureOut">
              <a:rPr lang="en-US" smtClean="0"/>
              <a:pPr/>
              <a:t>4/16/2014</a:t>
            </a:fld>
            <a:endParaRPr lang="en-US"/>
          </a:p>
        </p:txBody>
      </p:sp>
      <p:sp>
        <p:nvSpPr>
          <p:cNvPr id="4" name="Footer Placeholder 3"/>
          <p:cNvSpPr>
            <a:spLocks noGrp="1"/>
          </p:cNvSpPr>
          <p:nvPr>
            <p:ph type="ftr" sz="quarter" idx="2"/>
          </p:nvPr>
        </p:nvSpPr>
        <p:spPr>
          <a:xfrm>
            <a:off x="0" y="8772525"/>
            <a:ext cx="3011488" cy="461963"/>
          </a:xfrm>
          <a:prstGeom prst="rect">
            <a:avLst/>
          </a:prstGeom>
        </p:spPr>
        <p:txBody>
          <a:bodyPr vert="horz" lIns="91436" tIns="45718" rIns="91436" bIns="45718"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36" tIns="45718" rIns="91436" bIns="45718" rtlCol="0" anchor="b"/>
          <a:lstStyle>
            <a:lvl1pPr algn="r">
              <a:defRPr sz="1200"/>
            </a:lvl1pPr>
          </a:lstStyle>
          <a:p>
            <a:fld id="{AD19D16F-81DB-4D8C-82F0-CA44D783B1C3}" type="slidenum">
              <a:rPr lang="en-US" smtClean="0"/>
              <a:pPr/>
              <a:t>‹#›</a:t>
            </a:fld>
            <a:endParaRPr lang="en-US"/>
          </a:p>
        </p:txBody>
      </p:sp>
    </p:spTree>
    <p:extLst>
      <p:ext uri="{BB962C8B-B14F-4D97-AF65-F5344CB8AC3E}">
        <p14:creationId xmlns:p14="http://schemas.microsoft.com/office/powerpoint/2010/main" val="4099776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11699" cy="461804"/>
          </a:xfrm>
          <a:prstGeom prst="rect">
            <a:avLst/>
          </a:prstGeom>
          <a:noFill/>
          <a:ln w="9525">
            <a:noFill/>
            <a:miter lim="800000"/>
            <a:headEnd/>
            <a:tailEnd/>
          </a:ln>
          <a:effectLst/>
        </p:spPr>
        <p:txBody>
          <a:bodyPr vert="horz" wrap="square" lIns="92480" tIns="46241" rIns="92480" bIns="46241" numCol="1" anchor="t" anchorCtr="0" compatLnSpc="1">
            <a:prstTxWarp prst="textNoShape">
              <a:avLst/>
            </a:prstTxWarp>
          </a:bodyPr>
          <a:lstStyle>
            <a:lvl1pPr>
              <a:defRPr sz="1200" smtClean="0">
                <a:latin typeface="Times New Roman" pitchFamily="18" charset="0"/>
              </a:defRPr>
            </a:lvl1pPr>
          </a:lstStyle>
          <a:p>
            <a:pPr>
              <a:defRPr/>
            </a:pPr>
            <a:endParaRPr lang="de-DE"/>
          </a:p>
        </p:txBody>
      </p:sp>
      <p:sp>
        <p:nvSpPr>
          <p:cNvPr id="8195" name="Rectangle 3"/>
          <p:cNvSpPr>
            <a:spLocks noGrp="1" noChangeArrowheads="1"/>
          </p:cNvSpPr>
          <p:nvPr>
            <p:ph type="dt" idx="1"/>
          </p:nvPr>
        </p:nvSpPr>
        <p:spPr bwMode="auto">
          <a:xfrm>
            <a:off x="3936767" y="0"/>
            <a:ext cx="3011699" cy="461804"/>
          </a:xfrm>
          <a:prstGeom prst="rect">
            <a:avLst/>
          </a:prstGeom>
          <a:noFill/>
          <a:ln w="9525">
            <a:noFill/>
            <a:miter lim="800000"/>
            <a:headEnd/>
            <a:tailEnd/>
          </a:ln>
          <a:effectLst/>
        </p:spPr>
        <p:txBody>
          <a:bodyPr vert="horz" wrap="square" lIns="92480" tIns="46241" rIns="92480" bIns="46241" numCol="1" anchor="t" anchorCtr="0" compatLnSpc="1">
            <a:prstTxWarp prst="textNoShape">
              <a:avLst/>
            </a:prstTxWarp>
          </a:bodyPr>
          <a:lstStyle>
            <a:lvl1pPr algn="r">
              <a:defRPr sz="1200" smtClean="0">
                <a:latin typeface="Times New Roman" pitchFamily="18" charset="0"/>
              </a:defRPr>
            </a:lvl1pPr>
          </a:lstStyle>
          <a:p>
            <a:pPr>
              <a:defRPr/>
            </a:pPr>
            <a:endParaRPr lang="de-DE"/>
          </a:p>
        </p:txBody>
      </p:sp>
      <p:sp>
        <p:nvSpPr>
          <p:cNvPr id="27652"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95008" y="4387136"/>
            <a:ext cx="5560060" cy="4156234"/>
          </a:xfrm>
          <a:prstGeom prst="rect">
            <a:avLst/>
          </a:prstGeom>
          <a:noFill/>
          <a:ln w="9525">
            <a:noFill/>
            <a:miter lim="800000"/>
            <a:headEnd/>
            <a:tailEnd/>
          </a:ln>
          <a:effectLst/>
        </p:spPr>
        <p:txBody>
          <a:bodyPr vert="horz" wrap="square" lIns="92480" tIns="46241" rIns="92480" bIns="46241"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772668"/>
            <a:ext cx="3011699" cy="461804"/>
          </a:xfrm>
          <a:prstGeom prst="rect">
            <a:avLst/>
          </a:prstGeom>
          <a:noFill/>
          <a:ln w="9525">
            <a:noFill/>
            <a:miter lim="800000"/>
            <a:headEnd/>
            <a:tailEnd/>
          </a:ln>
          <a:effectLst/>
        </p:spPr>
        <p:txBody>
          <a:bodyPr vert="horz" wrap="square" lIns="92480" tIns="46241" rIns="92480" bIns="46241" numCol="1" anchor="b" anchorCtr="0" compatLnSpc="1">
            <a:prstTxWarp prst="textNoShape">
              <a:avLst/>
            </a:prstTxWarp>
          </a:bodyPr>
          <a:lstStyle>
            <a:lvl1pPr>
              <a:defRPr sz="1200" smtClean="0">
                <a:latin typeface="Times New Roman" pitchFamily="18" charset="0"/>
              </a:defRPr>
            </a:lvl1pPr>
          </a:lstStyle>
          <a:p>
            <a:pPr>
              <a:defRPr/>
            </a:pPr>
            <a:endParaRPr lang="de-DE"/>
          </a:p>
        </p:txBody>
      </p:sp>
      <p:sp>
        <p:nvSpPr>
          <p:cNvPr id="8199" name="Rectangle 7"/>
          <p:cNvSpPr>
            <a:spLocks noGrp="1" noChangeArrowheads="1"/>
          </p:cNvSpPr>
          <p:nvPr>
            <p:ph type="sldNum" sz="quarter" idx="5"/>
          </p:nvPr>
        </p:nvSpPr>
        <p:spPr bwMode="auto">
          <a:xfrm>
            <a:off x="3936767" y="8772668"/>
            <a:ext cx="3011699" cy="461804"/>
          </a:xfrm>
          <a:prstGeom prst="rect">
            <a:avLst/>
          </a:prstGeom>
          <a:noFill/>
          <a:ln w="9525">
            <a:noFill/>
            <a:miter lim="800000"/>
            <a:headEnd/>
            <a:tailEnd/>
          </a:ln>
          <a:effectLst/>
        </p:spPr>
        <p:txBody>
          <a:bodyPr vert="horz" wrap="square" lIns="92480" tIns="46241" rIns="92480" bIns="46241" numCol="1" anchor="b" anchorCtr="0" compatLnSpc="1">
            <a:prstTxWarp prst="textNoShape">
              <a:avLst/>
            </a:prstTxWarp>
          </a:bodyPr>
          <a:lstStyle>
            <a:lvl1pPr algn="r">
              <a:defRPr sz="1200" smtClean="0">
                <a:latin typeface="Times New Roman" pitchFamily="18" charset="0"/>
              </a:defRPr>
            </a:lvl1pPr>
          </a:lstStyle>
          <a:p>
            <a:pPr>
              <a:defRPr/>
            </a:pPr>
            <a:fld id="{EE30B1C3-53CD-4A7B-89A8-F63612468BA8}" type="slidenum">
              <a:rPr lang="de-DE"/>
              <a:pPr>
                <a:defRPr/>
              </a:pPr>
              <a:t>‹#›</a:t>
            </a:fld>
            <a:endParaRPr lang="de-DE"/>
          </a:p>
        </p:txBody>
      </p:sp>
    </p:spTree>
    <p:extLst>
      <p:ext uri="{BB962C8B-B14F-4D97-AF65-F5344CB8AC3E}">
        <p14:creationId xmlns:p14="http://schemas.microsoft.com/office/powerpoint/2010/main" val="1284712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E30B1C3-53CD-4A7B-89A8-F63612468BA8}" type="slidenum">
              <a:rPr lang="de-DE" smtClean="0"/>
              <a:pPr>
                <a:defRPr/>
              </a:pPr>
              <a:t>1</a:t>
            </a:fld>
            <a:endParaRPr lang="de-DE"/>
          </a:p>
        </p:txBody>
      </p:sp>
    </p:spTree>
    <p:extLst>
      <p:ext uri="{BB962C8B-B14F-4D97-AF65-F5344CB8AC3E}">
        <p14:creationId xmlns:p14="http://schemas.microsoft.com/office/powerpoint/2010/main" val="2785484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Bowtie sent to publication</a:t>
            </a:r>
            <a:r>
              <a:rPr lang="en-US" baseline="0" dirty="0" smtClean="0"/>
              <a:t> in late 2009, published March 2009, BWA submitted Feb 2009, published May 2009</a:t>
            </a:r>
            <a:endParaRPr lang="en-US" dirty="0"/>
          </a:p>
        </p:txBody>
      </p:sp>
      <p:sp>
        <p:nvSpPr>
          <p:cNvPr id="4" name="Slide Number Placeholder 3"/>
          <p:cNvSpPr>
            <a:spLocks noGrp="1"/>
          </p:cNvSpPr>
          <p:nvPr>
            <p:ph type="sldNum" sz="quarter" idx="10"/>
          </p:nvPr>
        </p:nvSpPr>
        <p:spPr/>
        <p:txBody>
          <a:bodyPr/>
          <a:lstStyle/>
          <a:p>
            <a:pPr>
              <a:defRPr/>
            </a:pPr>
            <a:fld id="{EE30B1C3-53CD-4A7B-89A8-F63612468BA8}" type="slidenum">
              <a:rPr lang="de-DE" smtClean="0"/>
              <a:pPr>
                <a:defRPr/>
              </a:pPr>
              <a:t>16</a:t>
            </a:fld>
            <a:endParaRPr lang="de-DE"/>
          </a:p>
        </p:txBody>
      </p:sp>
    </p:spTree>
    <p:extLst>
      <p:ext uri="{BB962C8B-B14F-4D97-AF65-F5344CB8AC3E}">
        <p14:creationId xmlns:p14="http://schemas.microsoft.com/office/powerpoint/2010/main" val="56573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E30B1C3-53CD-4A7B-89A8-F63612468BA8}" type="slidenum">
              <a:rPr lang="de-DE" smtClean="0"/>
              <a:pPr>
                <a:defRPr/>
              </a:pPr>
              <a:t>17</a:t>
            </a:fld>
            <a:endParaRPr lang="de-DE"/>
          </a:p>
        </p:txBody>
      </p:sp>
    </p:spTree>
    <p:extLst>
      <p:ext uri="{BB962C8B-B14F-4D97-AF65-F5344CB8AC3E}">
        <p14:creationId xmlns:p14="http://schemas.microsoft.com/office/powerpoint/2010/main" val="3348976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BAM</a:t>
            </a:r>
            <a:r>
              <a:rPr lang="en-US" baseline="0" dirty="0" smtClean="0"/>
              <a:t> header from CGI, versus </a:t>
            </a:r>
            <a:r>
              <a:rPr lang="en-US" baseline="0" dirty="0" err="1" smtClean="0"/>
              <a:t>Illumina</a:t>
            </a:r>
            <a:r>
              <a:rPr lang="en-US" baseline="0" dirty="0" smtClean="0"/>
              <a:t> versus IGN – why? There is useful information here (to </a:t>
            </a:r>
            <a:r>
              <a:rPr lang="en-US" baseline="0" dirty="0" err="1" smtClean="0"/>
              <a:t>bioinformaticians</a:t>
            </a:r>
            <a:r>
              <a:rPr lang="en-US" baseline="0" dirty="0" smtClean="0"/>
              <a:t> </a:t>
            </a:r>
            <a:r>
              <a:rPr lang="en-US" baseline="0" dirty="0" err="1" smtClean="0"/>
              <a:t>anway</a:t>
            </a:r>
            <a:r>
              <a:rPr lang="en-US" baseline="0" dirty="0" smtClean="0"/>
              <a:t>).</a:t>
            </a:r>
          </a:p>
          <a:p>
            <a:endParaRPr lang="en-US" baseline="0" dirty="0" smtClean="0"/>
          </a:p>
          <a:p>
            <a:r>
              <a:rPr lang="en-US" baseline="0" dirty="0" err="1" smtClean="0"/>
              <a:t>Samtools</a:t>
            </a:r>
            <a:r>
              <a:rPr lang="en-US" baseline="0" dirty="0" smtClean="0"/>
              <a:t> most common tool to merge/sort/filter</a:t>
            </a:r>
            <a:endParaRPr lang="en-US" dirty="0"/>
          </a:p>
        </p:txBody>
      </p:sp>
      <p:sp>
        <p:nvSpPr>
          <p:cNvPr id="4" name="Slide Number Placeholder 3"/>
          <p:cNvSpPr>
            <a:spLocks noGrp="1"/>
          </p:cNvSpPr>
          <p:nvPr>
            <p:ph type="sldNum" sz="quarter" idx="10"/>
          </p:nvPr>
        </p:nvSpPr>
        <p:spPr/>
        <p:txBody>
          <a:bodyPr/>
          <a:lstStyle/>
          <a:p>
            <a:pPr>
              <a:defRPr/>
            </a:pPr>
            <a:fld id="{EE30B1C3-53CD-4A7B-89A8-F63612468BA8}" type="slidenum">
              <a:rPr lang="de-DE" smtClean="0"/>
              <a:pPr>
                <a:defRPr/>
              </a:pPr>
              <a:t>20</a:t>
            </a:fld>
            <a:endParaRPr lang="de-DE"/>
          </a:p>
        </p:txBody>
      </p:sp>
    </p:spTree>
    <p:extLst>
      <p:ext uri="{BB962C8B-B14F-4D97-AF65-F5344CB8AC3E}">
        <p14:creationId xmlns:p14="http://schemas.microsoft.com/office/powerpoint/2010/main" val="1216426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a:t>
            </a:r>
            <a:r>
              <a:rPr lang="en-US" baseline="0" dirty="0" smtClean="0"/>
              <a:t> orientation</a:t>
            </a:r>
            <a:endParaRPr lang="en-US" dirty="0" smtClean="0"/>
          </a:p>
          <a:p>
            <a:r>
              <a:rPr lang="en-US" dirty="0" smtClean="0"/>
              <a:t>Go through examples in </a:t>
            </a:r>
            <a:r>
              <a:rPr lang="en-US" dirty="0" err="1" smtClean="0"/>
              <a:t>Ceph</a:t>
            </a:r>
            <a:r>
              <a:rPr lang="en-US" dirty="0" smtClean="0"/>
              <a:t> trio</a:t>
            </a:r>
            <a:r>
              <a:rPr lang="en-US" baseline="0" dirty="0" smtClean="0"/>
              <a:t> </a:t>
            </a:r>
            <a:r>
              <a:rPr lang="en-US" dirty="0" smtClean="0"/>
              <a:t>sheet</a:t>
            </a:r>
            <a:endParaRPr lang="en-US" dirty="0"/>
          </a:p>
        </p:txBody>
      </p:sp>
      <p:sp>
        <p:nvSpPr>
          <p:cNvPr id="4" name="Slide Number Placeholder 3"/>
          <p:cNvSpPr>
            <a:spLocks noGrp="1"/>
          </p:cNvSpPr>
          <p:nvPr>
            <p:ph type="sldNum" sz="quarter" idx="10"/>
          </p:nvPr>
        </p:nvSpPr>
        <p:spPr/>
        <p:txBody>
          <a:bodyPr/>
          <a:lstStyle/>
          <a:p>
            <a:pPr>
              <a:defRPr/>
            </a:pPr>
            <a:fld id="{EE30B1C3-53CD-4A7B-89A8-F63612468BA8}" type="slidenum">
              <a:rPr lang="de-DE" smtClean="0"/>
              <a:pPr>
                <a:defRPr/>
              </a:pPr>
              <a:t>22</a:t>
            </a:fld>
            <a:endParaRPr lang="de-DE"/>
          </a:p>
        </p:txBody>
      </p:sp>
    </p:spTree>
    <p:extLst>
      <p:ext uri="{BB962C8B-B14F-4D97-AF65-F5344CB8AC3E}">
        <p14:creationId xmlns:p14="http://schemas.microsoft.com/office/powerpoint/2010/main" val="181637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E30B1C3-53CD-4A7B-89A8-F63612468BA8}" type="slidenum">
              <a:rPr lang="de-DE" smtClean="0"/>
              <a:pPr>
                <a:defRPr/>
              </a:pPr>
              <a:t>26</a:t>
            </a:fld>
            <a:endParaRPr lang="de-DE"/>
          </a:p>
        </p:txBody>
      </p:sp>
    </p:spTree>
    <p:extLst>
      <p:ext uri="{BB962C8B-B14F-4D97-AF65-F5344CB8AC3E}">
        <p14:creationId xmlns:p14="http://schemas.microsoft.com/office/powerpoint/2010/main" val="2634943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http://www.bioplanet.com/gcat/reports/270/variant-calls/illumina-100bp-pe-exome-150x/novoalign-freebayes-q40/compare-571-180/group-read-depth</a:t>
            </a:r>
          </a:p>
          <a:p>
            <a:endParaRPr lang="en-US" dirty="0"/>
          </a:p>
        </p:txBody>
      </p:sp>
      <p:sp>
        <p:nvSpPr>
          <p:cNvPr id="4" name="Slide Number Placeholder 3"/>
          <p:cNvSpPr>
            <a:spLocks noGrp="1"/>
          </p:cNvSpPr>
          <p:nvPr>
            <p:ph type="sldNum" sz="quarter" idx="10"/>
          </p:nvPr>
        </p:nvSpPr>
        <p:spPr/>
        <p:txBody>
          <a:bodyPr/>
          <a:lstStyle/>
          <a:p>
            <a:pPr>
              <a:defRPr/>
            </a:pPr>
            <a:fld id="{EE30B1C3-53CD-4A7B-89A8-F63612468BA8}" type="slidenum">
              <a:rPr lang="de-DE" smtClean="0"/>
              <a:pPr>
                <a:defRPr/>
              </a:pPr>
              <a:t>32</a:t>
            </a:fld>
            <a:endParaRPr lang="de-DE"/>
          </a:p>
        </p:txBody>
      </p:sp>
    </p:spTree>
    <p:extLst>
      <p:ext uri="{BB962C8B-B14F-4D97-AF65-F5344CB8AC3E}">
        <p14:creationId xmlns:p14="http://schemas.microsoft.com/office/powerpoint/2010/main" val="2066442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A82F340-2D8C-4178-9CB6-7AF3603B0B86}" type="slidenum">
              <a:rPr lang="de-DE" smtClean="0"/>
              <a:pPr/>
              <a:t>33</a:t>
            </a:fld>
            <a:endParaRPr lang="de-DE" smtClean="0"/>
          </a:p>
        </p:txBody>
      </p:sp>
      <p:sp>
        <p:nvSpPr>
          <p:cNvPr id="53251" name="Rectangle 2"/>
          <p:cNvSpPr>
            <a:spLocks noGrp="1" noRot="1" noChangeAspect="1" noChangeArrowheads="1" noTextEdit="1"/>
          </p:cNvSpPr>
          <p:nvPr>
            <p:ph type="sldImg"/>
          </p:nvPr>
        </p:nvSpPr>
        <p:spPr>
          <a:xfrm>
            <a:off x="1257300" y="722313"/>
            <a:ext cx="4800600" cy="3600450"/>
          </a:xfrm>
          <a:ln/>
        </p:spPr>
      </p:sp>
      <p:sp>
        <p:nvSpPr>
          <p:cNvPr id="53252" name="Rectangle 3"/>
          <p:cNvSpPr>
            <a:spLocks noGrp="1" noChangeArrowheads="1"/>
          </p:cNvSpPr>
          <p:nvPr>
            <p:ph type="body" idx="1"/>
          </p:nvPr>
        </p:nvSpPr>
        <p:spPr>
          <a:xfrm>
            <a:off x="975019" y="4559388"/>
            <a:ext cx="5365164" cy="4320325"/>
          </a:xfrm>
          <a:noFill/>
          <a:ln/>
        </p:spPr>
        <p:txBody>
          <a:bodyPr/>
          <a:lstStyle/>
          <a:p>
            <a:endParaRPr lang="en-US" noProof="1" smtClean="0"/>
          </a:p>
        </p:txBody>
      </p:sp>
    </p:spTree>
    <p:extLst>
      <p:ext uri="{BB962C8B-B14F-4D97-AF65-F5344CB8AC3E}">
        <p14:creationId xmlns:p14="http://schemas.microsoft.com/office/powerpoint/2010/main" val="76974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A82F340-2D8C-4178-9CB6-7AF3603B0B86}" type="slidenum">
              <a:rPr lang="de-DE" smtClean="0"/>
              <a:pPr/>
              <a:t>2</a:t>
            </a:fld>
            <a:endParaRPr lang="de-DE" smtClean="0"/>
          </a:p>
        </p:txBody>
      </p:sp>
      <p:sp>
        <p:nvSpPr>
          <p:cNvPr id="53251" name="Rectangle 2"/>
          <p:cNvSpPr>
            <a:spLocks noGrp="1" noRot="1" noChangeAspect="1" noChangeArrowheads="1" noTextEdit="1"/>
          </p:cNvSpPr>
          <p:nvPr>
            <p:ph type="sldImg"/>
          </p:nvPr>
        </p:nvSpPr>
        <p:spPr>
          <a:xfrm>
            <a:off x="1257300" y="722313"/>
            <a:ext cx="4800600" cy="3600450"/>
          </a:xfrm>
          <a:ln/>
        </p:spPr>
      </p:sp>
      <p:sp>
        <p:nvSpPr>
          <p:cNvPr id="53252" name="Rectangle 3"/>
          <p:cNvSpPr>
            <a:spLocks noGrp="1" noChangeArrowheads="1"/>
          </p:cNvSpPr>
          <p:nvPr>
            <p:ph type="body" idx="1"/>
          </p:nvPr>
        </p:nvSpPr>
        <p:spPr>
          <a:xfrm>
            <a:off x="975019" y="4559388"/>
            <a:ext cx="5365164" cy="4320325"/>
          </a:xfrm>
          <a:noFill/>
          <a:ln/>
        </p:spPr>
        <p:txBody>
          <a:bodyPr/>
          <a:lstStyle/>
          <a:p>
            <a:endParaRPr lang="en-US" noProof="1" smtClean="0"/>
          </a:p>
        </p:txBody>
      </p:sp>
    </p:spTree>
    <p:extLst>
      <p:ext uri="{BB962C8B-B14F-4D97-AF65-F5344CB8AC3E}">
        <p14:creationId xmlns:p14="http://schemas.microsoft.com/office/powerpoint/2010/main" val="1337397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Experience</a:t>
            </a:r>
            <a:r>
              <a:rPr lang="en-US" baseline="0" dirty="0" smtClean="0"/>
              <a:t> comes from building secondary analysis pipelines for our services and RNA-</a:t>
            </a:r>
            <a:r>
              <a:rPr lang="en-US" baseline="0" dirty="0" err="1" smtClean="0"/>
              <a:t>seq</a:t>
            </a:r>
            <a:r>
              <a:rPr lang="en-US" baseline="0" dirty="0" smtClean="0"/>
              <a:t> purpose as supporting users of our downstream tools</a:t>
            </a:r>
          </a:p>
          <a:p>
            <a:endParaRPr lang="en-US" baseline="0" dirty="0" smtClean="0"/>
          </a:p>
          <a:p>
            <a:r>
              <a:rPr lang="en-US" baseline="0" dirty="0" smtClean="0"/>
              <a:t>Our tools start after secondary</a:t>
            </a:r>
            <a:endParaRPr lang="en-US" dirty="0" smtClean="0"/>
          </a:p>
        </p:txBody>
      </p:sp>
      <p:sp>
        <p:nvSpPr>
          <p:cNvPr id="4" name="Slide Number Placeholder 3"/>
          <p:cNvSpPr>
            <a:spLocks noGrp="1"/>
          </p:cNvSpPr>
          <p:nvPr>
            <p:ph type="sldNum" sz="quarter" idx="10"/>
          </p:nvPr>
        </p:nvSpPr>
        <p:spPr/>
        <p:txBody>
          <a:bodyPr/>
          <a:lstStyle/>
          <a:p>
            <a:pPr>
              <a:defRPr/>
            </a:pPr>
            <a:fld id="{EE30B1C3-53CD-4A7B-89A8-F63612468BA8}" type="slidenum">
              <a:rPr lang="de-DE" smtClean="0"/>
              <a:pPr>
                <a:defRPr/>
              </a:pPr>
              <a:t>3</a:t>
            </a:fld>
            <a:endParaRPr lang="de-DE"/>
          </a:p>
        </p:txBody>
      </p:sp>
    </p:spTree>
    <p:extLst>
      <p:ext uri="{BB962C8B-B14F-4D97-AF65-F5344CB8AC3E}">
        <p14:creationId xmlns:p14="http://schemas.microsoft.com/office/powerpoint/2010/main" val="325789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DD48978-90F6-4F48-BA53-EB976416A685}" type="slidenum">
              <a:rPr lang="de-DE" smtClean="0"/>
              <a:pPr>
                <a:defRPr/>
              </a:pPr>
              <a:t>5</a:t>
            </a:fld>
            <a:endParaRPr lang="de-DE"/>
          </a:p>
        </p:txBody>
      </p:sp>
    </p:spTree>
    <p:extLst>
      <p:ext uri="{BB962C8B-B14F-4D97-AF65-F5344CB8AC3E}">
        <p14:creationId xmlns:p14="http://schemas.microsoft.com/office/powerpoint/2010/main" val="2456788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a:t>
            </a:r>
            <a:r>
              <a:rPr lang="en-US" baseline="0" dirty="0" smtClean="0"/>
              <a:t> orientation</a:t>
            </a:r>
            <a:endParaRPr lang="en-US" dirty="0" smtClean="0"/>
          </a:p>
          <a:p>
            <a:r>
              <a:rPr lang="en-US" dirty="0" smtClean="0"/>
              <a:t>Go through examples in </a:t>
            </a:r>
            <a:r>
              <a:rPr lang="en-US" dirty="0" err="1" smtClean="0"/>
              <a:t>Ceph</a:t>
            </a:r>
            <a:r>
              <a:rPr lang="en-US" dirty="0" smtClean="0"/>
              <a:t> trio</a:t>
            </a:r>
            <a:r>
              <a:rPr lang="en-US" baseline="0" dirty="0" smtClean="0"/>
              <a:t> </a:t>
            </a:r>
            <a:r>
              <a:rPr lang="en-US" dirty="0" smtClean="0"/>
              <a:t>sheet</a:t>
            </a:r>
            <a:endParaRPr lang="en-US" dirty="0"/>
          </a:p>
        </p:txBody>
      </p:sp>
      <p:sp>
        <p:nvSpPr>
          <p:cNvPr id="4" name="Slide Number Placeholder 3"/>
          <p:cNvSpPr>
            <a:spLocks noGrp="1"/>
          </p:cNvSpPr>
          <p:nvPr>
            <p:ph type="sldNum" sz="quarter" idx="10"/>
          </p:nvPr>
        </p:nvSpPr>
        <p:spPr/>
        <p:txBody>
          <a:bodyPr/>
          <a:lstStyle/>
          <a:p>
            <a:pPr>
              <a:defRPr/>
            </a:pPr>
            <a:fld id="{EE30B1C3-53CD-4A7B-89A8-F63612468BA8}" type="slidenum">
              <a:rPr lang="de-DE" smtClean="0"/>
              <a:pPr>
                <a:defRPr/>
              </a:pPr>
              <a:t>6</a:t>
            </a:fld>
            <a:endParaRPr lang="de-DE"/>
          </a:p>
        </p:txBody>
      </p:sp>
    </p:spTree>
    <p:extLst>
      <p:ext uri="{BB962C8B-B14F-4D97-AF65-F5344CB8AC3E}">
        <p14:creationId xmlns:p14="http://schemas.microsoft.com/office/powerpoint/2010/main" val="395265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Mention</a:t>
            </a:r>
            <a:r>
              <a:rPr lang="en-US" baseline="0" smtClean="0"/>
              <a:t> ethical matching of 1kg and NHLBI (I used European)</a:t>
            </a: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EE30B1C3-53CD-4A7B-89A8-F63612468BA8}" type="slidenum">
              <a:rPr lang="de-DE" smtClean="0"/>
              <a:pPr>
                <a:defRPr/>
              </a:pPr>
              <a:t>8</a:t>
            </a:fld>
            <a:endParaRPr lang="de-DE"/>
          </a:p>
        </p:txBody>
      </p:sp>
    </p:spTree>
    <p:extLst>
      <p:ext uri="{BB962C8B-B14F-4D97-AF65-F5344CB8AC3E}">
        <p14:creationId xmlns:p14="http://schemas.microsoft.com/office/powerpoint/2010/main" val="731311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Times New Roman" pitchFamily="18" charset="0"/>
                <a:ea typeface="+mn-ea"/>
                <a:cs typeface="+mn-cs"/>
              </a:rPr>
              <a:t>Global alignment tools create an end-to-end alignment of the sequences to be aligned. There are separate forms for protein or nucleotide sequences.</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Times New Roman" pitchFamily="18" charset="0"/>
                <a:ea typeface="+mn-ea"/>
                <a:cs typeface="+mn-cs"/>
              </a:rPr>
              <a:t>Local alignment  tools find one, or more, alignments describing the most similar region(s) within the sequences to be aligned. (piecewise) There are separate forms for protein or nucleotide sequences. (Smith Waterman - 1981 - use dynamic programming to improve)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E30B1C3-53CD-4A7B-89A8-F63612468BA8}" type="slidenum">
              <a:rPr lang="de-DE" smtClean="0"/>
              <a:pPr>
                <a:defRPr/>
              </a:pPr>
              <a:t>9</a:t>
            </a:fld>
            <a:endParaRPr lang="de-DE"/>
          </a:p>
        </p:txBody>
      </p:sp>
    </p:spTree>
    <p:extLst>
      <p:ext uri="{BB962C8B-B14F-4D97-AF65-F5344CB8AC3E}">
        <p14:creationId xmlns:p14="http://schemas.microsoft.com/office/powerpoint/2010/main" val="4083033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Velvet, </a:t>
            </a:r>
            <a:r>
              <a:rPr lang="en-US" dirty="0" err="1" smtClean="0"/>
              <a:t>SOAPdenovo</a:t>
            </a:r>
            <a:endParaRPr lang="en-US" dirty="0"/>
          </a:p>
        </p:txBody>
      </p:sp>
      <p:sp>
        <p:nvSpPr>
          <p:cNvPr id="4" name="Slide Number Placeholder 3"/>
          <p:cNvSpPr>
            <a:spLocks noGrp="1"/>
          </p:cNvSpPr>
          <p:nvPr>
            <p:ph type="sldNum" sz="quarter" idx="10"/>
          </p:nvPr>
        </p:nvSpPr>
        <p:spPr/>
        <p:txBody>
          <a:bodyPr/>
          <a:lstStyle/>
          <a:p>
            <a:pPr>
              <a:defRPr/>
            </a:pPr>
            <a:fld id="{EE30B1C3-53CD-4A7B-89A8-F63612468BA8}" type="slidenum">
              <a:rPr lang="de-DE" smtClean="0"/>
              <a:pPr>
                <a:defRPr/>
              </a:pPr>
              <a:t>11</a:t>
            </a:fld>
            <a:endParaRPr lang="de-DE"/>
          </a:p>
        </p:txBody>
      </p:sp>
    </p:spTree>
    <p:extLst>
      <p:ext uri="{BB962C8B-B14F-4D97-AF65-F5344CB8AC3E}">
        <p14:creationId xmlns:p14="http://schemas.microsoft.com/office/powerpoint/2010/main" val="2640538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MAQ a watershed</a:t>
            </a:r>
            <a:r>
              <a:rPr lang="en-US" baseline="0" dirty="0" smtClean="0"/>
              <a:t> paper, defining many of the logistical pieces taken for granted now “</a:t>
            </a:r>
            <a:r>
              <a:rPr lang="en-US" baseline="0" dirty="0" err="1" smtClean="0"/>
              <a:t>phred</a:t>
            </a:r>
            <a:r>
              <a:rPr lang="en-US" baseline="0" dirty="0" smtClean="0"/>
              <a:t>-scale” probabilities, usage of FASTA files. Also called SNPs</a:t>
            </a:r>
          </a:p>
          <a:p>
            <a:r>
              <a:rPr lang="en-US" baseline="0" dirty="0" smtClean="0"/>
              <a:t>MOSAIK looks really interesting, used by 1000 genomes </a:t>
            </a:r>
            <a:r>
              <a:rPr lang="en-US" baseline="0" dirty="0" err="1" smtClean="0"/>
              <a:t>PhaseIII</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EE30B1C3-53CD-4A7B-89A8-F63612468BA8}" type="slidenum">
              <a:rPr lang="de-DE" smtClean="0"/>
              <a:pPr>
                <a:defRPr/>
              </a:pPr>
              <a:t>12</a:t>
            </a:fld>
            <a:endParaRPr lang="de-DE"/>
          </a:p>
        </p:txBody>
      </p:sp>
    </p:spTree>
    <p:extLst>
      <p:ext uri="{BB962C8B-B14F-4D97-AF65-F5344CB8AC3E}">
        <p14:creationId xmlns:p14="http://schemas.microsoft.com/office/powerpoint/2010/main" val="2677716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0" y="1"/>
            <a:ext cx="9144000" cy="6858000"/>
          </a:xfrm>
          <a:prstGeom prst="rect">
            <a:avLst/>
          </a:prstGeom>
          <a:solidFill>
            <a:schemeClr val="bg1"/>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2298" name="Rectangle 12"/>
          <p:cNvSpPr>
            <a:spLocks noGrp="1" noChangeArrowheads="1"/>
          </p:cNvSpPr>
          <p:nvPr>
            <p:ph type="subTitle" idx="1"/>
          </p:nvPr>
        </p:nvSpPr>
        <p:spPr>
          <a:xfrm>
            <a:off x="219075" y="4637088"/>
            <a:ext cx="4086225" cy="1014412"/>
          </a:xfrm>
        </p:spPr>
        <p:txBody>
          <a:bodyPr/>
          <a:lstStyle>
            <a:lvl1pPr marL="0" indent="0" algn="r">
              <a:buFont typeface="Wingdings" pitchFamily="2" charset="2"/>
              <a:buNone/>
              <a:defRPr sz="2200" b="0">
                <a:solidFill>
                  <a:schemeClr val="tx1">
                    <a:lumMod val="75000"/>
                    <a:lumOff val="25000"/>
                  </a:schemeClr>
                </a:solidFill>
              </a:defRPr>
            </a:lvl1pPr>
          </a:lstStyle>
          <a:p>
            <a:r>
              <a:rPr lang="en-US" smtClean="0"/>
              <a:t>Click to edit Master subtitle style</a:t>
            </a:r>
            <a:endParaRPr lang="de-DE" dirty="0"/>
          </a:p>
        </p:txBody>
      </p:sp>
      <p:sp>
        <p:nvSpPr>
          <p:cNvPr id="12299" name="Rectangle 7"/>
          <p:cNvSpPr>
            <a:spLocks noGrp="1" noChangeArrowheads="1"/>
          </p:cNvSpPr>
          <p:nvPr>
            <p:ph type="ctrTitle"/>
          </p:nvPr>
        </p:nvSpPr>
        <p:spPr>
          <a:xfrm>
            <a:off x="222250" y="3282950"/>
            <a:ext cx="4073525" cy="1346200"/>
          </a:xfrm>
        </p:spPr>
        <p:txBody>
          <a:bodyPr/>
          <a:lstStyle>
            <a:lvl1pPr algn="r">
              <a:defRPr sz="3000"/>
            </a:lvl1pPr>
          </a:lstStyle>
          <a:p>
            <a:r>
              <a:rPr lang="en-US" smtClean="0"/>
              <a:t>Click to edit Master title style</a:t>
            </a:r>
            <a:endParaRPr lang="de-DE"/>
          </a:p>
        </p:txBody>
      </p:sp>
    </p:spTree>
  </p:cSld>
  <p:clrMapOvr>
    <a:masterClrMapping/>
  </p:clrMapOvr>
  <p:transition spd="med">
    <p:fade/>
  </p:transition>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80963"/>
            <a:ext cx="2130425" cy="5924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4325" y="80963"/>
            <a:ext cx="6242050" cy="5924550"/>
          </a:xfrm>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noFill/>
          <a:ln w="12700">
            <a:noFill/>
            <a:miter lim="800000"/>
            <a:headEnd/>
            <a:tailEnd/>
          </a:ln>
        </p:spPr>
        <p:txBody>
          <a:bodyPr vert="horz" wrap="square" lIns="91440" tIns="91440" rIns="91440" bIns="91440" numCol="1" anchor="t" anchorCtr="0" compatLnSpc="1">
            <a:prstTxWarp prst="textNoShape">
              <a:avLst/>
            </a:prstTxWarp>
          </a:bodyPr>
          <a:lstStyle>
            <a:lvl1pPr algn="l" rtl="0" eaLnBrk="0" fontAlgn="base" hangingPunct="0">
              <a:spcAft>
                <a:spcPct val="0"/>
              </a:spcAft>
              <a:buClr>
                <a:schemeClr val="accent2"/>
              </a:buClr>
              <a:defRPr lang="en-US" sz="1800" b="1" baseline="0" noProof="1" dirty="0" smtClean="0">
                <a:solidFill>
                  <a:schemeClr val="tx1">
                    <a:lumMod val="75000"/>
                    <a:lumOff val="25000"/>
                  </a:schemeClr>
                </a:solidFill>
                <a:latin typeface="+mn-lt"/>
                <a:ea typeface="+mn-ea"/>
                <a:cs typeface="+mn-cs"/>
              </a:defRPr>
            </a:lvl1pPr>
            <a:lvl2pPr algn="l" rtl="0" eaLnBrk="0" fontAlgn="base" hangingPunct="0">
              <a:spcAft>
                <a:spcPct val="0"/>
              </a:spcAft>
              <a:buClr>
                <a:schemeClr val="accent2"/>
              </a:buClr>
              <a:defRPr lang="en-US" sz="1600" b="0" baseline="0" noProof="1" dirty="0" smtClean="0">
                <a:solidFill>
                  <a:schemeClr val="tx1">
                    <a:lumMod val="75000"/>
                    <a:lumOff val="25000"/>
                  </a:schemeClr>
                </a:solidFill>
                <a:latin typeface="+mn-lt"/>
                <a:ea typeface="+mn-ea"/>
                <a:cs typeface="+mn-cs"/>
              </a:defRPr>
            </a:lvl2pPr>
            <a:lvl3pPr algn="l" rtl="0" eaLnBrk="0" fontAlgn="base" hangingPunct="0">
              <a:spcAft>
                <a:spcPct val="0"/>
              </a:spcAft>
              <a:buClr>
                <a:schemeClr val="accent2"/>
              </a:buClr>
              <a:defRPr lang="en-US" sz="1600" b="0" baseline="0" noProof="1" dirty="0" smtClean="0">
                <a:solidFill>
                  <a:schemeClr val="tx1">
                    <a:lumMod val="75000"/>
                    <a:lumOff val="25000"/>
                  </a:schemeClr>
                </a:solidFill>
                <a:latin typeface="+mn-lt"/>
                <a:ea typeface="+mn-ea"/>
                <a:cs typeface="+mn-cs"/>
              </a:defRPr>
            </a:lvl3pPr>
            <a:lvl4pPr algn="l" rtl="0" eaLnBrk="0" fontAlgn="base" hangingPunct="0">
              <a:spcAft>
                <a:spcPct val="0"/>
              </a:spcAft>
              <a:buClr>
                <a:schemeClr val="accent2"/>
              </a:buClr>
              <a:defRPr lang="en-US" sz="1600" b="0" baseline="0" noProof="1" dirty="0" smtClean="0">
                <a:solidFill>
                  <a:schemeClr val="tx1">
                    <a:lumMod val="75000"/>
                    <a:lumOff val="25000"/>
                  </a:schemeClr>
                </a:solidFill>
                <a:latin typeface="+mn-lt"/>
                <a:ea typeface="+mn-ea"/>
                <a:cs typeface="+mn-cs"/>
              </a:defRPr>
            </a:lvl4pPr>
            <a:lvl5pPr algn="l" rtl="0" eaLnBrk="0" fontAlgn="base" hangingPunct="0">
              <a:spcAft>
                <a:spcPct val="0"/>
              </a:spcAft>
              <a:buClr>
                <a:schemeClr val="accent2"/>
              </a:buClr>
              <a:defRPr lang="en-US" sz="1600" b="0" baseline="0" noProof="1" dirty="0">
                <a:solidFill>
                  <a:schemeClr val="tx1">
                    <a:lumMod val="75000"/>
                    <a:lumOff val="25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6" descr="GHI-logo-with-tag-line.png"/>
          <p:cNvPicPr>
            <a:picLocks noChangeAspect="1"/>
          </p:cNvPicPr>
          <p:nvPr userDrawn="1"/>
        </p:nvPicPr>
        <p:blipFill>
          <a:blip r:embed="rId2" cstate="print"/>
          <a:srcRect/>
          <a:stretch>
            <a:fillRect/>
          </a:stretch>
        </p:blipFill>
        <p:spPr bwMode="auto">
          <a:xfrm>
            <a:off x="191365" y="6393017"/>
            <a:ext cx="1749195" cy="28015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noFill/>
          <a:ln w="12700">
            <a:noFill/>
            <a:miter lim="800000"/>
            <a:headEnd/>
            <a:tailEnd/>
          </a:ln>
        </p:spPr>
        <p:txBody>
          <a:bodyPr vert="horz" wrap="square" lIns="91440" tIns="91440" rIns="91440" bIns="91440" numCol="1" anchor="t" anchorCtr="0" compatLnSpc="1">
            <a:prstTxWarp prst="textNoShape">
              <a:avLst/>
            </a:prstTxWarp>
          </a:bodyPr>
          <a:lstStyle>
            <a:lvl1pPr algn="l" rtl="0" eaLnBrk="0" fontAlgn="base" hangingPunct="0">
              <a:spcAft>
                <a:spcPct val="0"/>
              </a:spcAft>
              <a:buClr>
                <a:schemeClr val="accent2"/>
              </a:buClr>
              <a:defRPr lang="en-US" sz="1800" b="1" baseline="0" noProof="1" dirty="0" smtClean="0">
                <a:solidFill>
                  <a:schemeClr val="tx1">
                    <a:lumMod val="75000"/>
                    <a:lumOff val="25000"/>
                  </a:schemeClr>
                </a:solidFill>
                <a:latin typeface="+mn-lt"/>
                <a:ea typeface="+mn-ea"/>
                <a:cs typeface="+mn-cs"/>
              </a:defRPr>
            </a:lvl1pPr>
            <a:lvl2pPr algn="l" rtl="0" eaLnBrk="0" fontAlgn="base" hangingPunct="0">
              <a:spcAft>
                <a:spcPct val="0"/>
              </a:spcAft>
              <a:buClr>
                <a:schemeClr val="accent2"/>
              </a:buClr>
              <a:defRPr lang="en-US" sz="1600" b="0" baseline="0" noProof="1" dirty="0" smtClean="0">
                <a:solidFill>
                  <a:schemeClr val="tx1">
                    <a:lumMod val="75000"/>
                    <a:lumOff val="25000"/>
                  </a:schemeClr>
                </a:solidFill>
                <a:latin typeface="+mn-lt"/>
                <a:ea typeface="+mn-ea"/>
                <a:cs typeface="+mn-cs"/>
              </a:defRPr>
            </a:lvl2pPr>
            <a:lvl3pPr algn="l" rtl="0" eaLnBrk="0" fontAlgn="base" hangingPunct="0">
              <a:spcAft>
                <a:spcPct val="0"/>
              </a:spcAft>
              <a:buClr>
                <a:schemeClr val="accent2"/>
              </a:buClr>
              <a:defRPr lang="en-US" sz="1600" b="0" baseline="0" noProof="1" dirty="0" smtClean="0">
                <a:solidFill>
                  <a:schemeClr val="tx1">
                    <a:lumMod val="75000"/>
                    <a:lumOff val="25000"/>
                  </a:schemeClr>
                </a:solidFill>
                <a:latin typeface="+mn-lt"/>
                <a:ea typeface="+mn-ea"/>
                <a:cs typeface="+mn-cs"/>
              </a:defRPr>
            </a:lvl3pPr>
            <a:lvl4pPr algn="l" rtl="0" eaLnBrk="0" fontAlgn="base" hangingPunct="0">
              <a:spcAft>
                <a:spcPct val="0"/>
              </a:spcAft>
              <a:buClr>
                <a:schemeClr val="accent2"/>
              </a:buClr>
              <a:defRPr lang="en-US" sz="1600" b="0" baseline="0" noProof="1" dirty="0" smtClean="0">
                <a:solidFill>
                  <a:schemeClr val="tx1">
                    <a:lumMod val="75000"/>
                    <a:lumOff val="25000"/>
                  </a:schemeClr>
                </a:solidFill>
                <a:latin typeface="+mn-lt"/>
                <a:ea typeface="+mn-ea"/>
                <a:cs typeface="+mn-cs"/>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7874682"/>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lumMod val="65000"/>
                    <a:lumOff val="3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4325" y="1614488"/>
            <a:ext cx="4186238" cy="4391025"/>
          </a:xfrm>
          <a:noFill/>
          <a:ln w="12700">
            <a:noFill/>
            <a:miter lim="800000"/>
            <a:headEnd/>
            <a:tailEnd/>
          </a:ln>
        </p:spPr>
        <p:txBody>
          <a:bodyPr vert="horz" wrap="square" lIns="91440" tIns="91440" rIns="91440" bIns="91440" numCol="1" anchor="t" anchorCtr="0" compatLnSpc="1">
            <a:prstTxWarp prst="textNoShape">
              <a:avLst/>
            </a:prstTxWarp>
          </a:bodyPr>
          <a:lstStyle>
            <a:lvl1pPr algn="l" rtl="0" eaLnBrk="0" fontAlgn="base" hangingPunct="0">
              <a:spcAft>
                <a:spcPct val="0"/>
              </a:spcAft>
              <a:buClr>
                <a:schemeClr val="accent2"/>
              </a:buClr>
              <a:defRPr lang="en-US" sz="1800" b="1" baseline="0" noProof="1" dirty="0" smtClean="0">
                <a:solidFill>
                  <a:schemeClr val="tx1">
                    <a:lumMod val="75000"/>
                    <a:lumOff val="25000"/>
                  </a:schemeClr>
                </a:solidFill>
                <a:latin typeface="+mn-lt"/>
                <a:ea typeface="+mn-ea"/>
                <a:cs typeface="+mn-cs"/>
              </a:defRPr>
            </a:lvl1pPr>
            <a:lvl2pPr algn="l" rtl="0" eaLnBrk="0" fontAlgn="base" hangingPunct="0">
              <a:spcAft>
                <a:spcPct val="0"/>
              </a:spcAft>
              <a:buClr>
                <a:schemeClr val="accent2"/>
              </a:buClr>
              <a:defRPr lang="en-US" sz="1600" b="0" baseline="0" noProof="1" dirty="0" smtClean="0">
                <a:solidFill>
                  <a:schemeClr val="tx1">
                    <a:lumMod val="75000"/>
                    <a:lumOff val="25000"/>
                  </a:schemeClr>
                </a:solidFill>
                <a:latin typeface="+mn-lt"/>
                <a:ea typeface="+mn-ea"/>
                <a:cs typeface="+mn-cs"/>
              </a:defRPr>
            </a:lvl2pPr>
            <a:lvl3pPr algn="l" rtl="0" eaLnBrk="0" fontAlgn="base" hangingPunct="0">
              <a:spcAft>
                <a:spcPct val="0"/>
              </a:spcAft>
              <a:buClr>
                <a:schemeClr val="accent2"/>
              </a:buClr>
              <a:defRPr lang="en-US" sz="1600" b="0" baseline="0" noProof="1" dirty="0" smtClean="0">
                <a:solidFill>
                  <a:schemeClr val="tx1">
                    <a:lumMod val="75000"/>
                    <a:lumOff val="25000"/>
                  </a:schemeClr>
                </a:solidFill>
                <a:latin typeface="+mn-lt"/>
                <a:ea typeface="+mn-ea"/>
                <a:cs typeface="+mn-cs"/>
              </a:defRPr>
            </a:lvl3pPr>
            <a:lvl4pPr algn="l" rtl="0" eaLnBrk="0" fontAlgn="base" hangingPunct="0">
              <a:spcAft>
                <a:spcPct val="0"/>
              </a:spcAft>
              <a:buClr>
                <a:schemeClr val="accent2"/>
              </a:buClr>
              <a:defRPr lang="en-US" sz="1600" b="0" baseline="0" noProof="1" dirty="0" smtClean="0">
                <a:solidFill>
                  <a:schemeClr val="tx1">
                    <a:lumMod val="75000"/>
                    <a:lumOff val="25000"/>
                  </a:schemeClr>
                </a:solidFill>
                <a:latin typeface="+mn-lt"/>
                <a:ea typeface="+mn-ea"/>
                <a:cs typeface="+mn-cs"/>
              </a:defRPr>
            </a:lvl4pPr>
            <a:lvl5pPr algn="l" rtl="0" eaLnBrk="0" fontAlgn="base" hangingPunct="0">
              <a:spcAft>
                <a:spcPct val="0"/>
              </a:spcAft>
              <a:buClr>
                <a:schemeClr val="accent2"/>
              </a:buClr>
              <a:defRPr lang="en-US" sz="1600" b="0" baseline="0" noProof="1" dirty="0">
                <a:solidFill>
                  <a:schemeClr val="tx1">
                    <a:lumMod val="75000"/>
                    <a:lumOff val="25000"/>
                  </a:schemeClr>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2963" y="1614488"/>
            <a:ext cx="4186237" cy="4391025"/>
          </a:xfrm>
          <a:noFill/>
          <a:ln w="12700">
            <a:noFill/>
            <a:miter lim="800000"/>
            <a:headEnd/>
            <a:tailEnd/>
          </a:ln>
        </p:spPr>
        <p:txBody>
          <a:bodyPr vert="horz" wrap="square" lIns="91440" tIns="91440" rIns="91440" bIns="91440" numCol="1" anchor="t" anchorCtr="0" compatLnSpc="1">
            <a:prstTxWarp prst="textNoShape">
              <a:avLst/>
            </a:prstTxWarp>
          </a:bodyPr>
          <a:lstStyle>
            <a:lvl1pPr algn="l" rtl="0" eaLnBrk="0" fontAlgn="base" hangingPunct="0">
              <a:spcAft>
                <a:spcPct val="0"/>
              </a:spcAft>
              <a:buClr>
                <a:schemeClr val="accent2"/>
              </a:buClr>
              <a:defRPr lang="en-US" sz="1800" b="1" baseline="0" noProof="1" dirty="0" smtClean="0">
                <a:solidFill>
                  <a:schemeClr val="tx1">
                    <a:lumMod val="75000"/>
                    <a:lumOff val="25000"/>
                  </a:schemeClr>
                </a:solidFill>
                <a:latin typeface="+mn-lt"/>
                <a:ea typeface="+mn-ea"/>
                <a:cs typeface="+mn-cs"/>
              </a:defRPr>
            </a:lvl1pPr>
            <a:lvl2pPr algn="l" rtl="0" eaLnBrk="0" fontAlgn="base" hangingPunct="0">
              <a:spcAft>
                <a:spcPct val="0"/>
              </a:spcAft>
              <a:buClr>
                <a:schemeClr val="accent2"/>
              </a:buClr>
              <a:defRPr lang="en-US" sz="1600" b="0" baseline="0" noProof="1" dirty="0" smtClean="0">
                <a:solidFill>
                  <a:schemeClr val="tx1">
                    <a:lumMod val="75000"/>
                    <a:lumOff val="25000"/>
                  </a:schemeClr>
                </a:solidFill>
                <a:latin typeface="+mn-lt"/>
                <a:ea typeface="+mn-ea"/>
                <a:cs typeface="+mn-cs"/>
              </a:defRPr>
            </a:lvl2pPr>
            <a:lvl3pPr algn="l" rtl="0" eaLnBrk="0" fontAlgn="base" hangingPunct="0">
              <a:spcAft>
                <a:spcPct val="0"/>
              </a:spcAft>
              <a:buClr>
                <a:schemeClr val="accent2"/>
              </a:buClr>
              <a:defRPr lang="en-US" sz="1600" b="0" baseline="0" noProof="1" dirty="0" smtClean="0">
                <a:solidFill>
                  <a:schemeClr val="tx1">
                    <a:lumMod val="75000"/>
                    <a:lumOff val="25000"/>
                  </a:schemeClr>
                </a:solidFill>
                <a:latin typeface="+mn-lt"/>
                <a:ea typeface="+mn-ea"/>
                <a:cs typeface="+mn-cs"/>
              </a:defRPr>
            </a:lvl3pPr>
            <a:lvl4pPr algn="l" rtl="0" eaLnBrk="0" fontAlgn="base" hangingPunct="0">
              <a:spcAft>
                <a:spcPct val="0"/>
              </a:spcAft>
              <a:buClr>
                <a:schemeClr val="accent2"/>
              </a:buClr>
              <a:defRPr lang="en-US" sz="1600" b="0" baseline="0" noProof="1" dirty="0" smtClean="0">
                <a:solidFill>
                  <a:schemeClr val="tx1">
                    <a:lumMod val="75000"/>
                    <a:lumOff val="25000"/>
                  </a:schemeClr>
                </a:solidFill>
                <a:latin typeface="+mn-lt"/>
                <a:ea typeface="+mn-ea"/>
                <a:cs typeface="+mn-cs"/>
              </a:defRPr>
            </a:lvl4pPr>
            <a:lvl5pPr algn="l" rtl="0" eaLnBrk="0" fontAlgn="base" hangingPunct="0">
              <a:spcAft>
                <a:spcPct val="0"/>
              </a:spcAft>
              <a:buClr>
                <a:schemeClr val="accent2"/>
              </a:buClr>
              <a:defRPr lang="en-US" sz="1600" b="0" baseline="0" noProof="1" dirty="0">
                <a:solidFill>
                  <a:schemeClr val="tx1">
                    <a:lumMod val="75000"/>
                    <a:lumOff val="25000"/>
                  </a:schemeClr>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6" descr="GHI-logo-with-tag-line.png"/>
          <p:cNvPicPr>
            <a:picLocks noChangeAspect="1"/>
          </p:cNvPicPr>
          <p:nvPr userDrawn="1"/>
        </p:nvPicPr>
        <p:blipFill>
          <a:blip r:embed="rId2" cstate="print"/>
          <a:srcRect/>
          <a:stretch>
            <a:fillRect/>
          </a:stretch>
        </p:blipFill>
        <p:spPr bwMode="auto">
          <a:xfrm>
            <a:off x="191365" y="6393017"/>
            <a:ext cx="1749195" cy="28015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noFill/>
          <a:ln w="12700">
            <a:noFill/>
            <a:miter lim="800000"/>
            <a:headEnd/>
            <a:tailEnd/>
          </a:ln>
        </p:spPr>
        <p:txBody>
          <a:bodyPr vert="horz" wrap="square" lIns="91440" tIns="91440" rIns="91440" bIns="91440" numCol="1" anchor="t" anchorCtr="0" compatLnSpc="1">
            <a:prstTxWarp prst="textNoShape">
              <a:avLst/>
            </a:prstTxWarp>
          </a:bodyPr>
          <a:lstStyle>
            <a:lvl1pPr algn="l" rtl="0" eaLnBrk="0" fontAlgn="base" hangingPunct="0">
              <a:spcAft>
                <a:spcPct val="0"/>
              </a:spcAft>
              <a:buClr>
                <a:schemeClr val="accent2"/>
              </a:buClr>
              <a:defRPr lang="en-US" sz="1800" b="0" baseline="0" noProof="1" smtClean="0">
                <a:solidFill>
                  <a:schemeClr val="tx1">
                    <a:lumMod val="65000"/>
                    <a:lumOff val="35000"/>
                  </a:schemeClr>
                </a:solidFill>
                <a:latin typeface="+mn-lt"/>
                <a:ea typeface="+mn-ea"/>
                <a:cs typeface="+mn-cs"/>
              </a:defRPr>
            </a:lvl1pPr>
            <a:lvl2pPr algn="l" rtl="0" eaLnBrk="0" fontAlgn="base" hangingPunct="0">
              <a:spcAft>
                <a:spcPct val="0"/>
              </a:spcAft>
              <a:buClr>
                <a:schemeClr val="accent2"/>
              </a:buClr>
              <a:defRPr lang="en-US" sz="1800" b="0" baseline="0" noProof="1" smtClean="0">
                <a:solidFill>
                  <a:schemeClr val="tx1">
                    <a:lumMod val="65000"/>
                    <a:lumOff val="35000"/>
                  </a:schemeClr>
                </a:solidFill>
                <a:latin typeface="+mn-lt"/>
                <a:ea typeface="+mn-ea"/>
                <a:cs typeface="+mn-cs"/>
              </a:defRPr>
            </a:lvl2pPr>
            <a:lvl3pPr algn="l" rtl="0" eaLnBrk="0" fontAlgn="base" hangingPunct="0">
              <a:spcAft>
                <a:spcPct val="0"/>
              </a:spcAft>
              <a:buClr>
                <a:schemeClr val="accent2"/>
              </a:buClr>
              <a:defRPr lang="en-US" sz="1800" b="0" baseline="0" noProof="1" smtClean="0">
                <a:solidFill>
                  <a:schemeClr val="tx1">
                    <a:lumMod val="65000"/>
                    <a:lumOff val="35000"/>
                  </a:schemeClr>
                </a:solidFill>
                <a:latin typeface="+mn-lt"/>
                <a:ea typeface="+mn-ea"/>
                <a:cs typeface="+mn-cs"/>
              </a:defRPr>
            </a:lvl3pPr>
            <a:lvl4pPr algn="l" rtl="0" eaLnBrk="0" fontAlgn="base" hangingPunct="0">
              <a:spcAft>
                <a:spcPct val="0"/>
              </a:spcAft>
              <a:buClr>
                <a:schemeClr val="accent2"/>
              </a:buClr>
              <a:defRPr lang="en-US" sz="1800" b="0" baseline="0" noProof="1" smtClean="0">
                <a:solidFill>
                  <a:schemeClr val="tx1">
                    <a:lumMod val="65000"/>
                    <a:lumOff val="35000"/>
                  </a:schemeClr>
                </a:solidFill>
                <a:latin typeface="+mn-lt"/>
                <a:ea typeface="+mn-ea"/>
                <a:cs typeface="+mn-cs"/>
              </a:defRPr>
            </a:lvl4pPr>
            <a:lvl5pPr algn="l" rtl="0" eaLnBrk="0" fontAlgn="base" hangingPunct="0">
              <a:spcAft>
                <a:spcPct val="0"/>
              </a:spcAft>
              <a:buClr>
                <a:schemeClr val="accent2"/>
              </a:buClr>
              <a:defRPr lang="en-US" sz="1800" b="0" baseline="0" noProof="1">
                <a:solidFill>
                  <a:schemeClr val="tx1">
                    <a:lumMod val="65000"/>
                    <a:lumOff val="35000"/>
                  </a:schemeClr>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noFill/>
          <a:ln w="12700">
            <a:noFill/>
            <a:miter lim="800000"/>
            <a:headEnd/>
            <a:tailEnd/>
          </a:ln>
        </p:spPr>
        <p:txBody>
          <a:bodyPr vert="horz" wrap="square" lIns="91440" tIns="91440" rIns="91440" bIns="91440" numCol="1" anchor="t" anchorCtr="0" compatLnSpc="1">
            <a:prstTxWarp prst="textNoShape">
              <a:avLst/>
            </a:prstTxWarp>
          </a:bodyPr>
          <a:lstStyle>
            <a:lvl1pPr algn="l" rtl="0" eaLnBrk="0" fontAlgn="base" hangingPunct="0">
              <a:spcAft>
                <a:spcPct val="0"/>
              </a:spcAft>
              <a:buClr>
                <a:schemeClr val="accent2"/>
              </a:buClr>
              <a:defRPr lang="en-US" sz="1800" b="0" baseline="0" noProof="1" smtClean="0">
                <a:solidFill>
                  <a:schemeClr val="tx1">
                    <a:lumMod val="65000"/>
                    <a:lumOff val="35000"/>
                  </a:schemeClr>
                </a:solidFill>
                <a:latin typeface="+mn-lt"/>
                <a:ea typeface="+mn-ea"/>
                <a:cs typeface="+mn-cs"/>
              </a:defRPr>
            </a:lvl1pPr>
            <a:lvl2pPr algn="l" rtl="0" eaLnBrk="0" fontAlgn="base" hangingPunct="0">
              <a:spcAft>
                <a:spcPct val="0"/>
              </a:spcAft>
              <a:buClr>
                <a:schemeClr val="accent2"/>
              </a:buClr>
              <a:defRPr lang="en-US" sz="1800" b="0" baseline="0" noProof="1" smtClean="0">
                <a:solidFill>
                  <a:schemeClr val="tx1">
                    <a:lumMod val="65000"/>
                    <a:lumOff val="35000"/>
                  </a:schemeClr>
                </a:solidFill>
                <a:latin typeface="+mn-lt"/>
                <a:ea typeface="+mn-ea"/>
                <a:cs typeface="+mn-cs"/>
              </a:defRPr>
            </a:lvl2pPr>
            <a:lvl3pPr algn="l" rtl="0" eaLnBrk="0" fontAlgn="base" hangingPunct="0">
              <a:spcAft>
                <a:spcPct val="0"/>
              </a:spcAft>
              <a:buClr>
                <a:schemeClr val="accent2"/>
              </a:buClr>
              <a:defRPr lang="en-US" sz="1800" b="0" baseline="0" noProof="1" smtClean="0">
                <a:solidFill>
                  <a:schemeClr val="tx1">
                    <a:lumMod val="65000"/>
                    <a:lumOff val="35000"/>
                  </a:schemeClr>
                </a:solidFill>
                <a:latin typeface="+mn-lt"/>
                <a:ea typeface="+mn-ea"/>
                <a:cs typeface="+mn-cs"/>
              </a:defRPr>
            </a:lvl3pPr>
            <a:lvl4pPr algn="l" rtl="0" eaLnBrk="0" fontAlgn="base" hangingPunct="0">
              <a:spcAft>
                <a:spcPct val="0"/>
              </a:spcAft>
              <a:buClr>
                <a:schemeClr val="accent2"/>
              </a:buClr>
              <a:defRPr lang="en-US" sz="1800" b="0" baseline="0" noProof="1" smtClean="0">
                <a:solidFill>
                  <a:schemeClr val="tx1">
                    <a:lumMod val="65000"/>
                    <a:lumOff val="35000"/>
                  </a:schemeClr>
                </a:solidFill>
                <a:latin typeface="+mn-lt"/>
                <a:ea typeface="+mn-ea"/>
                <a:cs typeface="+mn-cs"/>
              </a:defRPr>
            </a:lvl4pPr>
            <a:lvl5pPr algn="l" rtl="0" eaLnBrk="0" fontAlgn="base" hangingPunct="0">
              <a:spcAft>
                <a:spcPct val="0"/>
              </a:spcAft>
              <a:buClr>
                <a:schemeClr val="accent2"/>
              </a:buClr>
              <a:defRPr lang="en-US" sz="1800" b="0" baseline="0" noProof="1">
                <a:solidFill>
                  <a:schemeClr val="tx1">
                    <a:lumMod val="65000"/>
                    <a:lumOff val="35000"/>
                  </a:schemeClr>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GHI-logo-with-tag-line.png"/>
          <p:cNvPicPr>
            <a:picLocks noChangeAspect="1"/>
          </p:cNvPicPr>
          <p:nvPr userDrawn="1"/>
        </p:nvPicPr>
        <p:blipFill>
          <a:blip r:embed="rId2" cstate="print"/>
          <a:srcRect/>
          <a:stretch>
            <a:fillRect/>
          </a:stretch>
        </p:blipFill>
        <p:spPr bwMode="auto">
          <a:xfrm>
            <a:off x="191365" y="6393017"/>
            <a:ext cx="1749195" cy="280156"/>
          </a:xfrm>
          <a:prstGeom prst="rect">
            <a:avLst/>
          </a:prstGeom>
          <a:noFill/>
          <a:ln w="9525">
            <a:noFill/>
            <a:miter lim="800000"/>
            <a:headEnd/>
            <a:tailEnd/>
          </a:ln>
        </p:spPr>
      </p:pic>
      <p:sp>
        <p:nvSpPr>
          <p:cNvPr id="8" name="Title 1"/>
          <p:cNvSpPr>
            <a:spLocks noGrp="1"/>
          </p:cNvSpPr>
          <p:nvPr>
            <p:ph type="title"/>
          </p:nvPr>
        </p:nvSpPr>
        <p:spPr>
          <a:xfrm>
            <a:off x="314325" y="158787"/>
            <a:ext cx="6418263" cy="717550"/>
          </a:xfrm>
        </p:spPr>
        <p:txBody>
          <a:bodyPr/>
          <a:lstStyle/>
          <a:p>
            <a:r>
              <a:rPr lang="en-US" smtClean="0"/>
              <a:t>Click to edit Master title style</a:t>
            </a:r>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noFill/>
          <a:ln w="12700">
            <a:solidFill>
              <a:srgbClr val="C0C0C0"/>
            </a:solidFill>
            <a:miter lim="800000"/>
            <a:headEnd/>
            <a:tailEnd/>
          </a:ln>
        </p:spPr>
        <p:txBody>
          <a:bodyPr vert="horz" wrap="square" lIns="91440" tIns="91440" rIns="91440" bIns="91440" numCol="1" anchor="t" anchorCtr="0" compatLnSpc="1">
            <a:prstTxWarp prst="textNoShape">
              <a:avLst/>
            </a:prstTxWarp>
          </a:bodyPr>
          <a:lstStyle>
            <a:lvl1pPr algn="l" rtl="0" eaLnBrk="0" fontAlgn="base" hangingPunct="0">
              <a:spcAft>
                <a:spcPct val="0"/>
              </a:spcAft>
              <a:buClr>
                <a:schemeClr val="accent2"/>
              </a:buClr>
              <a:defRPr lang="en-US" sz="2400" b="1" baseline="0" noProof="1" dirty="0" smtClean="0">
                <a:solidFill>
                  <a:schemeClr val="bg1"/>
                </a:solidFill>
                <a:latin typeface="+mn-lt"/>
                <a:ea typeface="+mn-ea"/>
                <a:cs typeface="+mn-cs"/>
              </a:defRPr>
            </a:lvl1pPr>
            <a:lvl2pPr algn="l" rtl="0" eaLnBrk="0" fontAlgn="base" hangingPunct="0">
              <a:spcAft>
                <a:spcPct val="0"/>
              </a:spcAft>
              <a:buClr>
                <a:schemeClr val="accent2"/>
              </a:buClr>
              <a:defRPr lang="en-US" sz="2400" b="0" baseline="0" noProof="1" dirty="0" smtClean="0">
                <a:solidFill>
                  <a:schemeClr val="tx1">
                    <a:lumMod val="65000"/>
                    <a:lumOff val="35000"/>
                  </a:schemeClr>
                </a:solidFill>
                <a:latin typeface="+mn-lt"/>
                <a:ea typeface="+mn-ea"/>
                <a:cs typeface="+mn-cs"/>
              </a:defRPr>
            </a:lvl2pPr>
            <a:lvl3pPr algn="l" rtl="0" eaLnBrk="0" fontAlgn="base" hangingPunct="0">
              <a:spcAft>
                <a:spcPct val="0"/>
              </a:spcAft>
              <a:buClr>
                <a:schemeClr val="accent2"/>
              </a:buClr>
              <a:defRPr lang="en-US" sz="2400" b="0" baseline="0" noProof="1" dirty="0" smtClean="0">
                <a:solidFill>
                  <a:schemeClr val="tx1">
                    <a:lumMod val="65000"/>
                    <a:lumOff val="35000"/>
                  </a:schemeClr>
                </a:solidFill>
                <a:latin typeface="+mn-lt"/>
                <a:ea typeface="+mn-ea"/>
                <a:cs typeface="+mn-cs"/>
              </a:defRPr>
            </a:lvl3pPr>
            <a:lvl4pPr algn="l" rtl="0" eaLnBrk="0" fontAlgn="base" hangingPunct="0">
              <a:spcAft>
                <a:spcPct val="0"/>
              </a:spcAft>
              <a:buClr>
                <a:schemeClr val="accent2"/>
              </a:buClr>
              <a:defRPr lang="en-US" sz="2400" b="0" baseline="0" noProof="1" dirty="0" smtClean="0">
                <a:solidFill>
                  <a:schemeClr val="tx1">
                    <a:lumMod val="65000"/>
                    <a:lumOff val="35000"/>
                  </a:schemeClr>
                </a:solidFill>
                <a:latin typeface="+mn-lt"/>
                <a:ea typeface="+mn-ea"/>
                <a:cs typeface="+mn-cs"/>
              </a:defRPr>
            </a:lvl4pPr>
            <a:lvl5pPr algn="l" rtl="0" eaLnBrk="0" fontAlgn="base" hangingPunct="0">
              <a:spcAft>
                <a:spcPct val="0"/>
              </a:spcAft>
              <a:buClr>
                <a:schemeClr val="accent2"/>
              </a:buClr>
              <a:defRPr lang="en-US" sz="2400" b="0" baseline="0" noProof="1" dirty="0">
                <a:solidFill>
                  <a:schemeClr val="tx1">
                    <a:lumMod val="65000"/>
                    <a:lumOff val="35000"/>
                  </a:schemeClr>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2" name="Rectangle 11"/>
          <p:cNvSpPr>
            <a:spLocks noChangeArrowheads="1"/>
          </p:cNvSpPr>
          <p:nvPr userDrawn="1"/>
        </p:nvSpPr>
        <p:spPr bwMode="gray">
          <a:xfrm>
            <a:off x="0" y="0"/>
            <a:ext cx="9144000" cy="938893"/>
          </a:xfrm>
          <a:prstGeom prst="rect">
            <a:avLst/>
          </a:prstGeom>
          <a:solidFill>
            <a:schemeClr val="tx1">
              <a:lumMod val="50000"/>
              <a:lumOff val="50000"/>
            </a:schemeClr>
          </a:solidFill>
          <a:ln w="12700">
            <a:no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sz="2400" b="1" dirty="0">
              <a:solidFill>
                <a:schemeClr val="bg1"/>
              </a:solidFill>
            </a:endParaRPr>
          </a:p>
        </p:txBody>
      </p:sp>
      <p:sp>
        <p:nvSpPr>
          <p:cNvPr id="8" name="Rectangle 7"/>
          <p:cNvSpPr/>
          <p:nvPr userDrawn="1"/>
        </p:nvSpPr>
        <p:spPr bwMode="auto">
          <a:xfrm>
            <a:off x="0" y="955221"/>
            <a:ext cx="9144000" cy="5902779"/>
          </a:xfrm>
          <a:prstGeom prst="rect">
            <a:avLst/>
          </a:prstGeom>
          <a:solidFill>
            <a:schemeClr val="bg1"/>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1267" name="Rectangle 5"/>
          <p:cNvSpPr>
            <a:spLocks noChangeArrowheads="1"/>
          </p:cNvSpPr>
          <p:nvPr/>
        </p:nvSpPr>
        <p:spPr bwMode="gray">
          <a:xfrm>
            <a:off x="2162175" y="6408738"/>
            <a:ext cx="4784725" cy="247650"/>
          </a:xfrm>
          <a:prstGeom prst="rect">
            <a:avLst/>
          </a:prstGeom>
          <a:noFill/>
          <a:ln w="9525">
            <a:noFill/>
            <a:miter lim="800000"/>
            <a:headEnd/>
            <a:tailEnd/>
          </a:ln>
        </p:spPr>
        <p:txBody>
          <a:bodyPr/>
          <a:lstStyle/>
          <a:p>
            <a:pPr algn="ctr">
              <a:defRPr/>
            </a:pPr>
            <a:endParaRPr lang="en-US" sz="1000" dirty="0"/>
          </a:p>
        </p:txBody>
      </p:sp>
      <p:sp>
        <p:nvSpPr>
          <p:cNvPr id="6147" name="Rectangle 7"/>
          <p:cNvSpPr>
            <a:spLocks noGrp="1" noChangeArrowheads="1"/>
          </p:cNvSpPr>
          <p:nvPr>
            <p:ph type="title"/>
          </p:nvPr>
        </p:nvSpPr>
        <p:spPr bwMode="gray">
          <a:xfrm>
            <a:off x="314325" y="158787"/>
            <a:ext cx="7746463" cy="717550"/>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p>
            <a:pPr lvl="0"/>
            <a:r>
              <a:rPr lang="de-DE" dirty="0" smtClean="0"/>
              <a:t>Klicken Sie, um das Titelformat zu bearbeiten</a:t>
            </a:r>
          </a:p>
        </p:txBody>
      </p:sp>
      <p:sp>
        <p:nvSpPr>
          <p:cNvPr id="6149" name="Rectangle 12"/>
          <p:cNvSpPr>
            <a:spLocks noGrp="1" noChangeArrowheads="1"/>
          </p:cNvSpPr>
          <p:nvPr>
            <p:ph type="body" idx="1"/>
          </p:nvPr>
        </p:nvSpPr>
        <p:spPr bwMode="gray">
          <a:xfrm>
            <a:off x="314325" y="1614488"/>
            <a:ext cx="8524875" cy="4391025"/>
          </a:xfrm>
          <a:prstGeom prst="rect">
            <a:avLst/>
          </a:prstGeom>
          <a:noFill/>
          <a:ln w="12700">
            <a:noFill/>
            <a:miter lim="800000"/>
            <a:headEnd/>
            <a:tailEnd/>
          </a:ln>
        </p:spPr>
        <p:txBody>
          <a:bodyPr vert="horz" wrap="square" lIns="91440" tIns="91440" rIns="91440" bIns="9144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p:txBody>
      </p:sp>
      <p:pic>
        <p:nvPicPr>
          <p:cNvPr id="13" name="Picture 12" descr="Symbol---brighter-blue.png"/>
          <p:cNvPicPr>
            <a:picLocks noChangeAspect="1"/>
          </p:cNvPicPr>
          <p:nvPr userDrawn="1"/>
        </p:nvPicPr>
        <p:blipFill>
          <a:blip r:embed="rId14" cstate="print"/>
          <a:stretch>
            <a:fillRect/>
          </a:stretch>
        </p:blipFill>
        <p:spPr>
          <a:xfrm>
            <a:off x="8279267" y="0"/>
            <a:ext cx="641497" cy="955221"/>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63" r:id="rId2"/>
    <p:sldLayoutId id="2147483674"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fade/>
  </p:transition>
  <p:timing>
    <p:tnLst>
      <p:par>
        <p:cTn id="1" dur="indefinite" restart="never" nodeType="tmRoot"/>
      </p:par>
    </p:tnLst>
  </p:timing>
  <p:hf sldNum="0" hdr="0" dt="0"/>
  <p:txStyles>
    <p:titleStyle>
      <a:lvl1pPr algn="l" rtl="0" eaLnBrk="1" fontAlgn="base" hangingPunct="1">
        <a:lnSpc>
          <a:spcPct val="95000"/>
        </a:lnSpc>
        <a:spcBef>
          <a:spcPct val="0"/>
        </a:spcBef>
        <a:spcAft>
          <a:spcPct val="0"/>
        </a:spcAft>
        <a:defRPr sz="2400" b="1">
          <a:solidFill>
            <a:schemeClr val="bg1"/>
          </a:solidFill>
          <a:latin typeface="+mj-lt"/>
          <a:ea typeface="+mj-ea"/>
          <a:cs typeface="+mj-cs"/>
        </a:defRPr>
      </a:lvl1pPr>
      <a:lvl2pPr algn="l" rtl="0" eaLnBrk="1" fontAlgn="base" hangingPunct="1">
        <a:lnSpc>
          <a:spcPct val="95000"/>
        </a:lnSpc>
        <a:spcBef>
          <a:spcPct val="0"/>
        </a:spcBef>
        <a:spcAft>
          <a:spcPct val="0"/>
        </a:spcAft>
        <a:defRPr sz="2400" b="1">
          <a:solidFill>
            <a:schemeClr val="tx1"/>
          </a:solidFill>
          <a:latin typeface="Arial" charset="0"/>
        </a:defRPr>
      </a:lvl2pPr>
      <a:lvl3pPr algn="l" rtl="0" eaLnBrk="1" fontAlgn="base" hangingPunct="1">
        <a:lnSpc>
          <a:spcPct val="95000"/>
        </a:lnSpc>
        <a:spcBef>
          <a:spcPct val="0"/>
        </a:spcBef>
        <a:spcAft>
          <a:spcPct val="0"/>
        </a:spcAft>
        <a:defRPr sz="2400" b="1">
          <a:solidFill>
            <a:schemeClr val="tx1"/>
          </a:solidFill>
          <a:latin typeface="Arial" charset="0"/>
        </a:defRPr>
      </a:lvl3pPr>
      <a:lvl4pPr algn="l" rtl="0" eaLnBrk="1" fontAlgn="base" hangingPunct="1">
        <a:lnSpc>
          <a:spcPct val="95000"/>
        </a:lnSpc>
        <a:spcBef>
          <a:spcPct val="0"/>
        </a:spcBef>
        <a:spcAft>
          <a:spcPct val="0"/>
        </a:spcAft>
        <a:defRPr sz="2400" b="1">
          <a:solidFill>
            <a:schemeClr val="tx1"/>
          </a:solidFill>
          <a:latin typeface="Arial" charset="0"/>
        </a:defRPr>
      </a:lvl4pPr>
      <a:lvl5pPr algn="l" rtl="0" eaLnBrk="1" fontAlgn="base" hangingPunct="1">
        <a:lnSpc>
          <a:spcPct val="95000"/>
        </a:lnSpc>
        <a:spcBef>
          <a:spcPct val="0"/>
        </a:spcBef>
        <a:spcAft>
          <a:spcPct val="0"/>
        </a:spcAft>
        <a:defRPr sz="2400" b="1">
          <a:solidFill>
            <a:schemeClr val="tx1"/>
          </a:solidFill>
          <a:latin typeface="Arial" charset="0"/>
        </a:defRPr>
      </a:lvl5pPr>
      <a:lvl6pPr marL="457200" algn="l" rtl="0" eaLnBrk="1" fontAlgn="base" hangingPunct="1">
        <a:lnSpc>
          <a:spcPct val="95000"/>
        </a:lnSpc>
        <a:spcBef>
          <a:spcPct val="0"/>
        </a:spcBef>
        <a:spcAft>
          <a:spcPct val="0"/>
        </a:spcAft>
        <a:defRPr sz="2400" b="1">
          <a:solidFill>
            <a:schemeClr val="tx1"/>
          </a:solidFill>
          <a:latin typeface="Arial" charset="0"/>
        </a:defRPr>
      </a:lvl6pPr>
      <a:lvl7pPr marL="914400" algn="l" rtl="0" eaLnBrk="1" fontAlgn="base" hangingPunct="1">
        <a:lnSpc>
          <a:spcPct val="95000"/>
        </a:lnSpc>
        <a:spcBef>
          <a:spcPct val="0"/>
        </a:spcBef>
        <a:spcAft>
          <a:spcPct val="0"/>
        </a:spcAft>
        <a:defRPr sz="2400" b="1">
          <a:solidFill>
            <a:schemeClr val="tx1"/>
          </a:solidFill>
          <a:latin typeface="Arial" charset="0"/>
        </a:defRPr>
      </a:lvl7pPr>
      <a:lvl8pPr marL="1371600" algn="l" rtl="0" eaLnBrk="1" fontAlgn="base" hangingPunct="1">
        <a:lnSpc>
          <a:spcPct val="95000"/>
        </a:lnSpc>
        <a:spcBef>
          <a:spcPct val="0"/>
        </a:spcBef>
        <a:spcAft>
          <a:spcPct val="0"/>
        </a:spcAft>
        <a:defRPr sz="2400" b="1">
          <a:solidFill>
            <a:schemeClr val="tx1"/>
          </a:solidFill>
          <a:latin typeface="Arial" charset="0"/>
        </a:defRPr>
      </a:lvl8pPr>
      <a:lvl9pPr marL="1828800" algn="l" rtl="0" eaLnBrk="1" fontAlgn="base" hangingPunct="1">
        <a:lnSpc>
          <a:spcPct val="95000"/>
        </a:lnSpc>
        <a:spcBef>
          <a:spcPct val="0"/>
        </a:spcBef>
        <a:spcAft>
          <a:spcPct val="0"/>
        </a:spcAft>
        <a:defRPr sz="2400" b="1">
          <a:solidFill>
            <a:schemeClr val="tx1"/>
          </a:solidFill>
          <a:latin typeface="Arial" charset="0"/>
        </a:defRPr>
      </a:lvl9pPr>
    </p:titleStyle>
    <p:bodyStyle>
      <a:lvl1pPr marL="190500" indent="-190500" algn="l" rtl="0" eaLnBrk="1" fontAlgn="base" hangingPunct="1">
        <a:spcBef>
          <a:spcPct val="60000"/>
        </a:spcBef>
        <a:spcAft>
          <a:spcPct val="0"/>
        </a:spcAft>
        <a:buClr>
          <a:schemeClr val="accent2"/>
        </a:buClr>
        <a:buFont typeface="Wingdings" pitchFamily="2" charset="2"/>
        <a:buChar char="§"/>
        <a:defRPr lang="de-DE" sz="1800" b="1" baseline="0" noProof="1" dirty="0" smtClean="0">
          <a:solidFill>
            <a:schemeClr val="tx1">
              <a:lumMod val="75000"/>
              <a:lumOff val="25000"/>
            </a:schemeClr>
          </a:solidFill>
          <a:latin typeface="+mn-lt"/>
          <a:ea typeface="+mn-ea"/>
          <a:cs typeface="+mn-cs"/>
        </a:defRPr>
      </a:lvl1pPr>
      <a:lvl2pPr marL="381000" indent="-188913" algn="l" rtl="0" eaLnBrk="1" fontAlgn="base" hangingPunct="1">
        <a:spcBef>
          <a:spcPct val="30000"/>
        </a:spcBef>
        <a:spcAft>
          <a:spcPct val="0"/>
        </a:spcAft>
        <a:buClr>
          <a:schemeClr val="accent2"/>
        </a:buClr>
        <a:buChar char="-"/>
        <a:defRPr lang="de-DE" sz="1600" b="0" baseline="0" noProof="1" dirty="0" smtClean="0">
          <a:solidFill>
            <a:schemeClr val="tx1">
              <a:lumMod val="75000"/>
              <a:lumOff val="25000"/>
            </a:schemeClr>
          </a:solidFill>
          <a:latin typeface="+mn-lt"/>
          <a:ea typeface="+mn-ea"/>
          <a:cs typeface="+mn-cs"/>
        </a:defRPr>
      </a:lvl2pPr>
      <a:lvl3pPr marL="561975" indent="-179388" algn="l" rtl="0" eaLnBrk="1" fontAlgn="base" hangingPunct="1">
        <a:spcBef>
          <a:spcPct val="30000"/>
        </a:spcBef>
        <a:spcAft>
          <a:spcPct val="0"/>
        </a:spcAft>
        <a:buClr>
          <a:schemeClr val="accent2"/>
        </a:buClr>
        <a:buChar char="-"/>
        <a:defRPr lang="de-DE" sz="1600" b="0" baseline="0" noProof="1" dirty="0" smtClean="0">
          <a:solidFill>
            <a:schemeClr val="tx1">
              <a:lumMod val="75000"/>
              <a:lumOff val="25000"/>
            </a:schemeClr>
          </a:solidFill>
          <a:latin typeface="+mn-lt"/>
          <a:ea typeface="+mn-ea"/>
          <a:cs typeface="+mn-cs"/>
        </a:defRPr>
      </a:lvl3pPr>
      <a:lvl4pPr marL="768350" indent="-204788" algn="l" rtl="0" eaLnBrk="1" fontAlgn="base" hangingPunct="1">
        <a:spcBef>
          <a:spcPct val="30000"/>
        </a:spcBef>
        <a:spcAft>
          <a:spcPct val="0"/>
        </a:spcAft>
        <a:buClr>
          <a:schemeClr val="accent2"/>
        </a:buClr>
        <a:buChar char="-"/>
        <a:defRPr lang="de-DE" sz="1600" b="0" baseline="0" noProof="1" dirty="0" smtClean="0">
          <a:solidFill>
            <a:schemeClr val="tx1">
              <a:lumMod val="75000"/>
              <a:lumOff val="25000"/>
            </a:schemeClr>
          </a:solidFill>
          <a:latin typeface="+mn-lt"/>
          <a:ea typeface="+mn-ea"/>
          <a:cs typeface="+mn-cs"/>
        </a:defRPr>
      </a:lvl4pPr>
      <a:lvl5pPr marL="1050925" indent="-168275" algn="l" rtl="0" eaLnBrk="1" fontAlgn="base" hangingPunct="1">
        <a:spcBef>
          <a:spcPct val="40000"/>
        </a:spcBef>
        <a:spcAft>
          <a:spcPct val="0"/>
        </a:spcAft>
        <a:buClr>
          <a:schemeClr val="accent1"/>
        </a:buClr>
        <a:buFont typeface="Wingdings" pitchFamily="2" charset="2"/>
        <a:buChar char="»"/>
        <a:defRPr sz="2000">
          <a:solidFill>
            <a:schemeClr val="tx1"/>
          </a:solidFill>
          <a:latin typeface="+mn-lt"/>
        </a:defRPr>
      </a:lvl5pPr>
      <a:lvl6pPr marL="1508125" indent="-168275" algn="l" rtl="0" eaLnBrk="1" fontAlgn="base" hangingPunct="1">
        <a:spcBef>
          <a:spcPct val="40000"/>
        </a:spcBef>
        <a:spcAft>
          <a:spcPct val="0"/>
        </a:spcAft>
        <a:buClr>
          <a:schemeClr val="accent1"/>
        </a:buClr>
        <a:buFont typeface="Wingdings" pitchFamily="2" charset="2"/>
        <a:buChar char="»"/>
        <a:defRPr sz="2000">
          <a:solidFill>
            <a:schemeClr val="tx1"/>
          </a:solidFill>
          <a:latin typeface="+mn-lt"/>
        </a:defRPr>
      </a:lvl6pPr>
      <a:lvl7pPr marL="1965325" indent="-168275" algn="l" rtl="0" eaLnBrk="1" fontAlgn="base" hangingPunct="1">
        <a:spcBef>
          <a:spcPct val="40000"/>
        </a:spcBef>
        <a:spcAft>
          <a:spcPct val="0"/>
        </a:spcAft>
        <a:buClr>
          <a:schemeClr val="accent1"/>
        </a:buClr>
        <a:buFont typeface="Wingdings" pitchFamily="2" charset="2"/>
        <a:buChar char="»"/>
        <a:defRPr sz="2000">
          <a:solidFill>
            <a:schemeClr val="tx1"/>
          </a:solidFill>
          <a:latin typeface="+mn-lt"/>
        </a:defRPr>
      </a:lvl7pPr>
      <a:lvl8pPr marL="2422525" indent="-168275" algn="l" rtl="0" eaLnBrk="1" fontAlgn="base" hangingPunct="1">
        <a:spcBef>
          <a:spcPct val="40000"/>
        </a:spcBef>
        <a:spcAft>
          <a:spcPct val="0"/>
        </a:spcAft>
        <a:buClr>
          <a:schemeClr val="accent1"/>
        </a:buClr>
        <a:buFont typeface="Wingdings" pitchFamily="2" charset="2"/>
        <a:buChar char="»"/>
        <a:defRPr sz="2000">
          <a:solidFill>
            <a:schemeClr val="tx1"/>
          </a:solidFill>
          <a:latin typeface="+mn-lt"/>
        </a:defRPr>
      </a:lvl8pPr>
      <a:lvl9pPr marL="2879725" indent="-168275" algn="l" rtl="0" eaLnBrk="1" fontAlgn="base" hangingPunct="1">
        <a:spcBef>
          <a:spcPct val="4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gray">
          <a:xfrm>
            <a:off x="0" y="0"/>
            <a:ext cx="9144000" cy="5938982"/>
          </a:xfrm>
          <a:prstGeom prst="rect">
            <a:avLst/>
          </a:prstGeom>
          <a:solidFill>
            <a:schemeClr val="tx1">
              <a:lumMod val="50000"/>
              <a:lumOff val="50000"/>
            </a:schemeClr>
          </a:solidFill>
          <a:ln w="12700">
            <a:no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en-US" sz="2400" b="1" dirty="0">
              <a:solidFill>
                <a:schemeClr val="bg1"/>
              </a:solidFill>
            </a:endParaRPr>
          </a:p>
        </p:txBody>
      </p:sp>
      <p:sp>
        <p:nvSpPr>
          <p:cNvPr id="2" name="Title 1"/>
          <p:cNvSpPr>
            <a:spLocks noGrp="1"/>
          </p:cNvSpPr>
          <p:nvPr>
            <p:ph type="ctrTitle"/>
          </p:nvPr>
        </p:nvSpPr>
        <p:spPr>
          <a:xfrm>
            <a:off x="6421119" y="1106929"/>
            <a:ext cx="2594779" cy="2469391"/>
          </a:xfrm>
          <a:noFill/>
          <a:ln w="12700">
            <a:noFill/>
            <a:miter lim="800000"/>
            <a:headEnd/>
            <a:tailEnd/>
          </a:ln>
        </p:spPr>
        <p:txBody>
          <a:bodyPr vert="horz" wrap="square" lIns="91440" tIns="91440" rIns="91440" bIns="91440" numCol="1" anchor="t" anchorCtr="0" compatLnSpc="1">
            <a:prstTxWarp prst="textNoShape">
              <a:avLst/>
            </a:prstTxWarp>
          </a:bodyPr>
          <a:lstStyle/>
          <a:p>
            <a:pPr>
              <a:spcBef>
                <a:spcPct val="60000"/>
              </a:spcBef>
              <a:buClr>
                <a:schemeClr val="accent2"/>
              </a:buClr>
            </a:pPr>
            <a:r>
              <a:rPr lang="en-US" sz="2400" dirty="0"/>
              <a:t> Under the Hood of Alignment Algorithms for NGS Researchers</a:t>
            </a:r>
            <a:br>
              <a:rPr lang="en-US" sz="2400" dirty="0"/>
            </a:br>
            <a:r>
              <a:rPr lang="en-US" sz="2400" dirty="0"/>
              <a:t/>
            </a:r>
            <a:br>
              <a:rPr lang="en-US" sz="2400" dirty="0"/>
            </a:br>
            <a:endParaRPr lang="en-US" sz="2400" noProof="1">
              <a:latin typeface="+mn-lt"/>
              <a:ea typeface="+mn-ea"/>
              <a:cs typeface="+mn-cs"/>
            </a:endParaRPr>
          </a:p>
        </p:txBody>
      </p:sp>
      <p:sp>
        <p:nvSpPr>
          <p:cNvPr id="3" name="Subtitle 2"/>
          <p:cNvSpPr>
            <a:spLocks noGrp="1"/>
          </p:cNvSpPr>
          <p:nvPr>
            <p:ph type="subTitle" idx="1"/>
          </p:nvPr>
        </p:nvSpPr>
        <p:spPr>
          <a:xfrm>
            <a:off x="5661894" y="3239387"/>
            <a:ext cx="3214256" cy="1398713"/>
          </a:xfrm>
        </p:spPr>
        <p:txBody>
          <a:bodyPr/>
          <a:lstStyle/>
          <a:p>
            <a:endParaRPr lang="en-US" sz="1600" dirty="0" smtClean="0">
              <a:solidFill>
                <a:schemeClr val="bg1"/>
              </a:solidFill>
            </a:endParaRPr>
          </a:p>
          <a:p>
            <a:r>
              <a:rPr lang="en-US" sz="1600" dirty="0" smtClean="0">
                <a:solidFill>
                  <a:schemeClr val="bg1"/>
                </a:solidFill>
              </a:rPr>
              <a:t>April 16, 2014</a:t>
            </a:r>
            <a:endParaRPr lang="en-US" sz="1600" dirty="0">
              <a:solidFill>
                <a:schemeClr val="bg1"/>
              </a:solidFill>
            </a:endParaRPr>
          </a:p>
          <a:p>
            <a:r>
              <a:rPr lang="en-US" sz="1600" dirty="0" smtClean="0">
                <a:solidFill>
                  <a:schemeClr val="bg1"/>
                </a:solidFill>
              </a:rPr>
              <a:t>Gabe Rudy</a:t>
            </a:r>
            <a:br>
              <a:rPr lang="en-US" sz="1600" dirty="0" smtClean="0">
                <a:solidFill>
                  <a:schemeClr val="bg1"/>
                </a:solidFill>
              </a:rPr>
            </a:br>
            <a:r>
              <a:rPr lang="en-US" sz="1200" dirty="0" smtClean="0">
                <a:solidFill>
                  <a:schemeClr val="bg1"/>
                </a:solidFill>
              </a:rPr>
              <a:t>VP </a:t>
            </a:r>
            <a:r>
              <a:rPr lang="en-US" sz="1200" dirty="0" smtClean="0">
                <a:solidFill>
                  <a:schemeClr val="bg1"/>
                </a:solidFill>
              </a:rPr>
              <a:t>of Product </a:t>
            </a:r>
            <a:r>
              <a:rPr lang="en-US" sz="1200" dirty="0" smtClean="0">
                <a:solidFill>
                  <a:schemeClr val="bg1"/>
                </a:solidFill>
              </a:rPr>
              <a:t>Development</a:t>
            </a:r>
            <a:endParaRPr lang="en-US" sz="1200" dirty="0">
              <a:solidFill>
                <a:schemeClr val="bg1"/>
              </a:solidFill>
            </a:endParaRPr>
          </a:p>
          <a:p>
            <a:r>
              <a:rPr lang="en-US" sz="1200" dirty="0" smtClean="0">
                <a:solidFill>
                  <a:schemeClr val="bg1"/>
                </a:solidFill>
              </a:rPr>
              <a:t>Golden Helix</a:t>
            </a:r>
          </a:p>
          <a:p>
            <a:endParaRPr lang="en-US" sz="1600" dirty="0">
              <a:solidFill>
                <a:schemeClr val="bg1"/>
              </a:solidFill>
            </a:endParaRPr>
          </a:p>
          <a:p>
            <a:pPr algn="l"/>
            <a:endParaRPr lang="en-US" sz="2000" dirty="0" smtClean="0">
              <a:solidFill>
                <a:schemeClr val="tx1">
                  <a:lumMod val="65000"/>
                  <a:lumOff val="35000"/>
                </a:schemeClr>
              </a:solidFill>
            </a:endParaRPr>
          </a:p>
        </p:txBody>
      </p:sp>
      <p:pic>
        <p:nvPicPr>
          <p:cNvPr id="7" name="Picture 6" descr="GHI logo - transparent.png"/>
          <p:cNvPicPr>
            <a:picLocks noChangeAspect="1"/>
          </p:cNvPicPr>
          <p:nvPr/>
        </p:nvPicPr>
        <p:blipFill>
          <a:blip r:embed="rId3" cstate="print"/>
          <a:stretch>
            <a:fillRect/>
          </a:stretch>
        </p:blipFill>
        <p:spPr>
          <a:xfrm>
            <a:off x="296899" y="6255822"/>
            <a:ext cx="2443938" cy="358901"/>
          </a:xfrm>
          <a:prstGeom prst="rect">
            <a:avLst/>
          </a:prstGeom>
        </p:spPr>
      </p:pic>
      <p:pic>
        <p:nvPicPr>
          <p:cNvPr id="13" name="Picture 12" descr="Symbol---brighter-blue.png"/>
          <p:cNvPicPr>
            <a:picLocks noChangeAspect="1"/>
          </p:cNvPicPr>
          <p:nvPr/>
        </p:nvPicPr>
        <p:blipFill>
          <a:blip r:embed="rId4" cstate="print"/>
          <a:stretch>
            <a:fillRect/>
          </a:stretch>
        </p:blipFill>
        <p:spPr>
          <a:xfrm>
            <a:off x="8159195" y="166248"/>
            <a:ext cx="641497" cy="955221"/>
          </a:xfrm>
          <a:prstGeom prst="rect">
            <a:avLst/>
          </a:prstGeom>
        </p:spPr>
      </p:pic>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l="1773" r="19030"/>
          <a:stretch/>
        </p:blipFill>
        <p:spPr>
          <a:xfrm>
            <a:off x="296899" y="297664"/>
            <a:ext cx="5506721" cy="5361456"/>
          </a:xfrm>
          <a:prstGeom prst="rect">
            <a:avLst/>
          </a:prstGeom>
        </p:spPr>
      </p:pic>
    </p:spTree>
    <p:extLst>
      <p:ext uri="{BB962C8B-B14F-4D97-AF65-F5344CB8AC3E}">
        <p14:creationId xmlns:p14="http://schemas.microsoft.com/office/powerpoint/2010/main" val="252638488"/>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Pairwise Alignment with Word Methods</a:t>
            </a:r>
            <a:endParaRPr lang="en-US" dirty="0"/>
          </a:p>
        </p:txBody>
      </p:sp>
      <p:sp>
        <p:nvSpPr>
          <p:cNvPr id="3" name="Content Placeholder 2"/>
          <p:cNvSpPr>
            <a:spLocks noGrp="1"/>
          </p:cNvSpPr>
          <p:nvPr>
            <p:ph idx="1"/>
          </p:nvPr>
        </p:nvSpPr>
        <p:spPr>
          <a:xfrm>
            <a:off x="314326" y="1270000"/>
            <a:ext cx="3909332" cy="4928937"/>
          </a:xfrm>
        </p:spPr>
        <p:txBody>
          <a:bodyPr/>
          <a:lstStyle/>
          <a:p>
            <a:r>
              <a:rPr lang="en-US" sz="2000" b="0" dirty="0" smtClean="0"/>
              <a:t>Heuristics methods based on finding matching k-tuples</a:t>
            </a:r>
          </a:p>
          <a:p>
            <a:r>
              <a:rPr lang="en-US" sz="2000" b="0" dirty="0" smtClean="0"/>
              <a:t>Significantly more efficient when the majority of sequence will not match (database search, reference-based alignment)</a:t>
            </a:r>
          </a:p>
          <a:p>
            <a:r>
              <a:rPr lang="en-US" sz="2000" b="0" dirty="0" smtClean="0"/>
              <a:t>FASTA (1985), BLAST (1990) designed for large DNA/Protein searches</a:t>
            </a:r>
          </a:p>
          <a:p>
            <a:r>
              <a:rPr lang="en-US" sz="2000" b="0" dirty="0" smtClean="0"/>
              <a:t>New class of problem emerged with high-throughput sequencing </a:t>
            </a:r>
            <a:endParaRPr lang="en-US" sz="2000" b="0" dirty="0"/>
          </a:p>
        </p:txBody>
      </p:sp>
      <p:pic>
        <p:nvPicPr>
          <p:cNvPr id="4" name="Picture 3"/>
          <p:cNvPicPr>
            <a:picLocks noChangeAspect="1"/>
          </p:cNvPicPr>
          <p:nvPr/>
        </p:nvPicPr>
        <p:blipFill rotWithShape="1">
          <a:blip r:embed="rId2" cstate="print"/>
          <a:srcRect r="14045"/>
          <a:stretch/>
        </p:blipFill>
        <p:spPr>
          <a:xfrm>
            <a:off x="4315098" y="1345530"/>
            <a:ext cx="4557486" cy="4777875"/>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3747210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 Versus Assembly</a:t>
            </a:r>
            <a:endParaRPr lang="en-US" dirty="0"/>
          </a:p>
        </p:txBody>
      </p:sp>
      <p:sp>
        <p:nvSpPr>
          <p:cNvPr id="3" name="Content Placeholder 2"/>
          <p:cNvSpPr>
            <a:spLocks noGrp="1"/>
          </p:cNvSpPr>
          <p:nvPr>
            <p:ph idx="1"/>
          </p:nvPr>
        </p:nvSpPr>
        <p:spPr>
          <a:xfrm>
            <a:off x="314325" y="1117600"/>
            <a:ext cx="4428321" cy="4887913"/>
          </a:xfrm>
        </p:spPr>
        <p:txBody>
          <a:bodyPr/>
          <a:lstStyle/>
          <a:p>
            <a:pPr>
              <a:spcBef>
                <a:spcPts val="1200"/>
              </a:spcBef>
            </a:pPr>
            <a:r>
              <a:rPr lang="en-US" dirty="0" smtClean="0"/>
              <a:t>Assembly</a:t>
            </a:r>
          </a:p>
          <a:p>
            <a:pPr lvl="1">
              <a:spcBef>
                <a:spcPts val="1200"/>
              </a:spcBef>
            </a:pPr>
            <a:r>
              <a:rPr lang="en-US" sz="1800" dirty="0" smtClean="0"/>
              <a:t>Orders of magnitude slower and memory intensive than alignment</a:t>
            </a:r>
          </a:p>
          <a:p>
            <a:pPr lvl="1">
              <a:spcBef>
                <a:spcPts val="1200"/>
              </a:spcBef>
            </a:pPr>
            <a:r>
              <a:rPr lang="en-US" sz="1800" dirty="0" smtClean="0"/>
              <a:t>Potentially compare every read with each other O(n</a:t>
            </a:r>
            <a:r>
              <a:rPr lang="en-US" sz="1800" baseline="30000" dirty="0" smtClean="0"/>
              <a:t>2</a:t>
            </a:r>
            <a:r>
              <a:rPr lang="en-US" sz="1800" dirty="0" smtClean="0"/>
              <a:t>)</a:t>
            </a:r>
          </a:p>
          <a:p>
            <a:pPr lvl="1">
              <a:spcBef>
                <a:spcPts val="1200"/>
              </a:spcBef>
            </a:pPr>
            <a:r>
              <a:rPr lang="en-US" sz="1800" u="sng" dirty="0" smtClean="0"/>
              <a:t>Steps:</a:t>
            </a:r>
          </a:p>
          <a:p>
            <a:pPr lvl="2">
              <a:spcBef>
                <a:spcPts val="1200"/>
              </a:spcBef>
            </a:pPr>
            <a:r>
              <a:rPr lang="en-US" sz="1800" dirty="0" smtClean="0"/>
              <a:t>Merge overlapping reads into a de </a:t>
            </a:r>
            <a:r>
              <a:rPr lang="en-US" sz="1800" dirty="0" err="1"/>
              <a:t>Bruijn</a:t>
            </a:r>
            <a:r>
              <a:rPr lang="en-US" sz="1800" dirty="0"/>
              <a:t> </a:t>
            </a:r>
            <a:r>
              <a:rPr lang="en-US" sz="1800" dirty="0" smtClean="0"/>
              <a:t>graph</a:t>
            </a:r>
          </a:p>
          <a:p>
            <a:pPr lvl="2">
              <a:spcBef>
                <a:spcPts val="1200"/>
              </a:spcBef>
            </a:pPr>
            <a:r>
              <a:rPr lang="en-US" sz="1800" dirty="0" smtClean="0"/>
              <a:t>Simply the graph iteratively, construct </a:t>
            </a:r>
            <a:r>
              <a:rPr lang="en-US" sz="1800" dirty="0" err="1" smtClean="0"/>
              <a:t>contigs</a:t>
            </a:r>
            <a:endParaRPr lang="en-US" sz="1800" dirty="0" smtClean="0"/>
          </a:p>
          <a:p>
            <a:pPr lvl="2">
              <a:spcBef>
                <a:spcPts val="1200"/>
              </a:spcBef>
            </a:pPr>
            <a:r>
              <a:rPr lang="en-US" sz="1800" dirty="0" smtClean="0"/>
              <a:t>Detangle with orthogonal tech (long reads, mates, optical mapping)</a:t>
            </a:r>
          </a:p>
          <a:p>
            <a:pPr lvl="1">
              <a:spcBef>
                <a:spcPts val="1200"/>
              </a:spcBef>
            </a:pPr>
            <a:r>
              <a:rPr lang="en-US" sz="1800" dirty="0" smtClean="0"/>
              <a:t>“Draft” genomes from short reads, have ~1kb sized </a:t>
            </a:r>
            <a:r>
              <a:rPr lang="en-US" sz="1800" dirty="0" err="1" smtClean="0"/>
              <a:t>contigs</a:t>
            </a:r>
            <a:endParaRPr lang="en-US" sz="1800" dirty="0" smtClean="0"/>
          </a:p>
          <a:p>
            <a:pPr lvl="1"/>
            <a:endParaRPr lang="en-US" dirty="0"/>
          </a:p>
        </p:txBody>
      </p:sp>
      <p:sp>
        <p:nvSpPr>
          <p:cNvPr id="4" name="Content Placeholder 2"/>
          <p:cNvSpPr txBox="1">
            <a:spLocks/>
          </p:cNvSpPr>
          <p:nvPr/>
        </p:nvSpPr>
        <p:spPr bwMode="gray">
          <a:xfrm>
            <a:off x="5047446" y="1117600"/>
            <a:ext cx="4096554" cy="3891279"/>
          </a:xfrm>
          <a:prstGeom prst="rect">
            <a:avLst/>
          </a:prstGeom>
          <a:noFill/>
          <a:ln w="12700">
            <a:noFill/>
            <a:miter lim="800000"/>
            <a:headEnd/>
            <a:tailEnd/>
          </a:ln>
        </p:spPr>
        <p:txBody>
          <a:bodyPr vert="horz" wrap="square" lIns="91440" tIns="91440" rIns="91440" bIns="91440" numCol="1" anchor="t" anchorCtr="0" compatLnSpc="1">
            <a:prstTxWarp prst="textNoShape">
              <a:avLst/>
            </a:prstTxWarp>
          </a:bodyPr>
          <a:lstStyle>
            <a:lvl1pPr marL="190500" indent="-190500" algn="l" rtl="0" eaLnBrk="0" fontAlgn="base" hangingPunct="0">
              <a:spcBef>
                <a:spcPct val="60000"/>
              </a:spcBef>
              <a:spcAft>
                <a:spcPct val="0"/>
              </a:spcAft>
              <a:buClr>
                <a:schemeClr val="accent2"/>
              </a:buClr>
              <a:buFont typeface="Wingdings" pitchFamily="2" charset="2"/>
              <a:buChar char="§"/>
              <a:defRPr lang="en-US" sz="1800" b="1" baseline="0" noProof="1" dirty="0" smtClean="0">
                <a:solidFill>
                  <a:schemeClr val="tx1">
                    <a:lumMod val="75000"/>
                    <a:lumOff val="25000"/>
                  </a:schemeClr>
                </a:solidFill>
                <a:latin typeface="+mn-lt"/>
                <a:ea typeface="+mn-ea"/>
                <a:cs typeface="+mn-cs"/>
              </a:defRPr>
            </a:lvl1pPr>
            <a:lvl2pPr marL="381000" indent="-188913" algn="l" rtl="0" eaLnBrk="0" fontAlgn="base" hangingPunct="0">
              <a:spcBef>
                <a:spcPct val="30000"/>
              </a:spcBef>
              <a:spcAft>
                <a:spcPct val="0"/>
              </a:spcAft>
              <a:buClr>
                <a:schemeClr val="accent2"/>
              </a:buClr>
              <a:buChar char="-"/>
              <a:defRPr lang="en-US" sz="1600" b="0" baseline="0" noProof="1" dirty="0" smtClean="0">
                <a:solidFill>
                  <a:schemeClr val="tx1">
                    <a:lumMod val="75000"/>
                    <a:lumOff val="25000"/>
                  </a:schemeClr>
                </a:solidFill>
                <a:latin typeface="+mn-lt"/>
                <a:ea typeface="+mn-ea"/>
                <a:cs typeface="+mn-cs"/>
              </a:defRPr>
            </a:lvl2pPr>
            <a:lvl3pPr marL="561975" indent="-179388" algn="l" rtl="0" eaLnBrk="0" fontAlgn="base" hangingPunct="0">
              <a:spcBef>
                <a:spcPct val="30000"/>
              </a:spcBef>
              <a:spcAft>
                <a:spcPct val="0"/>
              </a:spcAft>
              <a:buClr>
                <a:schemeClr val="accent2"/>
              </a:buClr>
              <a:buChar char="-"/>
              <a:defRPr lang="en-US" sz="1600" b="0" baseline="0" noProof="1" dirty="0" smtClean="0">
                <a:solidFill>
                  <a:schemeClr val="tx1">
                    <a:lumMod val="75000"/>
                    <a:lumOff val="25000"/>
                  </a:schemeClr>
                </a:solidFill>
                <a:latin typeface="+mn-lt"/>
                <a:ea typeface="+mn-ea"/>
                <a:cs typeface="+mn-cs"/>
              </a:defRPr>
            </a:lvl3pPr>
            <a:lvl4pPr marL="768350" indent="-204788" algn="l" rtl="0" eaLnBrk="0" fontAlgn="base" hangingPunct="0">
              <a:spcBef>
                <a:spcPct val="30000"/>
              </a:spcBef>
              <a:spcAft>
                <a:spcPct val="0"/>
              </a:spcAft>
              <a:buClr>
                <a:schemeClr val="accent2"/>
              </a:buClr>
              <a:buChar char="-"/>
              <a:defRPr lang="en-US" sz="1600" b="0" baseline="0" noProof="1" dirty="0" smtClean="0">
                <a:solidFill>
                  <a:schemeClr val="tx1">
                    <a:lumMod val="75000"/>
                    <a:lumOff val="25000"/>
                  </a:schemeClr>
                </a:solidFill>
                <a:latin typeface="+mn-lt"/>
                <a:ea typeface="+mn-ea"/>
                <a:cs typeface="+mn-cs"/>
              </a:defRPr>
            </a:lvl4pPr>
            <a:lvl5pPr marL="1050925" indent="-168275" algn="l" rtl="0" eaLnBrk="0" fontAlgn="base" hangingPunct="0">
              <a:spcBef>
                <a:spcPct val="40000"/>
              </a:spcBef>
              <a:spcAft>
                <a:spcPct val="0"/>
              </a:spcAft>
              <a:buClr>
                <a:schemeClr val="accent2"/>
              </a:buClr>
              <a:buFont typeface="Wingdings" pitchFamily="2" charset="2"/>
              <a:buChar char="»"/>
              <a:defRPr lang="en-US" sz="1600" b="0" baseline="0" noProof="1" dirty="0">
                <a:solidFill>
                  <a:schemeClr val="tx1">
                    <a:lumMod val="75000"/>
                    <a:lumOff val="25000"/>
                  </a:schemeClr>
                </a:solidFill>
                <a:latin typeface="+mn-lt"/>
                <a:ea typeface="+mn-ea"/>
                <a:cs typeface="+mn-cs"/>
              </a:defRPr>
            </a:lvl5pPr>
            <a:lvl6pPr marL="1508125" indent="-168275" algn="l" rtl="0" eaLnBrk="1" fontAlgn="base" hangingPunct="1">
              <a:spcBef>
                <a:spcPct val="40000"/>
              </a:spcBef>
              <a:spcAft>
                <a:spcPct val="0"/>
              </a:spcAft>
              <a:buClr>
                <a:schemeClr val="accent1"/>
              </a:buClr>
              <a:buFont typeface="Wingdings" pitchFamily="2" charset="2"/>
              <a:buChar char="»"/>
              <a:defRPr sz="2000">
                <a:solidFill>
                  <a:schemeClr val="tx1"/>
                </a:solidFill>
                <a:latin typeface="+mn-lt"/>
              </a:defRPr>
            </a:lvl6pPr>
            <a:lvl7pPr marL="1965325" indent="-168275" algn="l" rtl="0" eaLnBrk="1" fontAlgn="base" hangingPunct="1">
              <a:spcBef>
                <a:spcPct val="40000"/>
              </a:spcBef>
              <a:spcAft>
                <a:spcPct val="0"/>
              </a:spcAft>
              <a:buClr>
                <a:schemeClr val="accent1"/>
              </a:buClr>
              <a:buFont typeface="Wingdings" pitchFamily="2" charset="2"/>
              <a:buChar char="»"/>
              <a:defRPr sz="2000">
                <a:solidFill>
                  <a:schemeClr val="tx1"/>
                </a:solidFill>
                <a:latin typeface="+mn-lt"/>
              </a:defRPr>
            </a:lvl7pPr>
            <a:lvl8pPr marL="2422525" indent="-168275" algn="l" rtl="0" eaLnBrk="1" fontAlgn="base" hangingPunct="1">
              <a:spcBef>
                <a:spcPct val="40000"/>
              </a:spcBef>
              <a:spcAft>
                <a:spcPct val="0"/>
              </a:spcAft>
              <a:buClr>
                <a:schemeClr val="accent1"/>
              </a:buClr>
              <a:buFont typeface="Wingdings" pitchFamily="2" charset="2"/>
              <a:buChar char="»"/>
              <a:defRPr sz="2000">
                <a:solidFill>
                  <a:schemeClr val="tx1"/>
                </a:solidFill>
                <a:latin typeface="+mn-lt"/>
              </a:defRPr>
            </a:lvl8pPr>
            <a:lvl9pPr marL="2879725" indent="-168275" algn="l" rtl="0" eaLnBrk="1" fontAlgn="base" hangingPunct="1">
              <a:spcBef>
                <a:spcPct val="40000"/>
              </a:spcBef>
              <a:spcAft>
                <a:spcPct val="0"/>
              </a:spcAft>
              <a:buClr>
                <a:schemeClr val="accent1"/>
              </a:buClr>
              <a:buFont typeface="Wingdings" pitchFamily="2" charset="2"/>
              <a:buChar char="»"/>
              <a:defRPr sz="2000">
                <a:solidFill>
                  <a:schemeClr val="tx1"/>
                </a:solidFill>
                <a:latin typeface="+mn-lt"/>
              </a:defRPr>
            </a:lvl9pPr>
          </a:lstStyle>
          <a:p>
            <a:pPr>
              <a:spcBef>
                <a:spcPts val="1200"/>
              </a:spcBef>
            </a:pPr>
            <a:r>
              <a:rPr lang="en-US" kern="0" dirty="0" smtClean="0"/>
              <a:t>Alignment</a:t>
            </a:r>
          </a:p>
          <a:p>
            <a:pPr lvl="1">
              <a:spcBef>
                <a:spcPts val="1200"/>
              </a:spcBef>
            </a:pPr>
            <a:r>
              <a:rPr lang="en-US" sz="1800" kern="0" dirty="0" smtClean="0"/>
              <a:t>Requires a finished genome for your species (draft genomes possible, but of limited utility)</a:t>
            </a:r>
          </a:p>
          <a:p>
            <a:pPr lvl="1">
              <a:spcBef>
                <a:spcPts val="1200"/>
              </a:spcBef>
            </a:pPr>
            <a:r>
              <a:rPr lang="en-US" sz="1800" kern="0" dirty="0" err="1" smtClean="0"/>
              <a:t>Precompute</a:t>
            </a:r>
            <a:r>
              <a:rPr lang="en-US" sz="1800" kern="0" dirty="0" smtClean="0"/>
              <a:t> an index of the reference genome (can be costly as you do it once)</a:t>
            </a:r>
          </a:p>
          <a:p>
            <a:pPr lvl="1">
              <a:spcBef>
                <a:spcPts val="1200"/>
              </a:spcBef>
            </a:pPr>
            <a:r>
              <a:rPr lang="en-US" sz="1800" kern="0" dirty="0" smtClean="0"/>
              <a:t>Each short read uses the index to find its best placements (potentially multiple)</a:t>
            </a:r>
          </a:p>
          <a:p>
            <a:pPr lvl="1"/>
            <a:endParaRPr lang="en-US" kern="0" dirty="0"/>
          </a:p>
        </p:txBody>
      </p:sp>
      <p:pic>
        <p:nvPicPr>
          <p:cNvPr id="8" name="Picture 7"/>
          <p:cNvPicPr>
            <a:picLocks noChangeAspect="1"/>
          </p:cNvPicPr>
          <p:nvPr/>
        </p:nvPicPr>
        <p:blipFill rotWithShape="1">
          <a:blip r:embed="rId3"/>
          <a:srcRect l="25025" t="66317" r="37377" b="9709"/>
          <a:stretch/>
        </p:blipFill>
        <p:spPr>
          <a:xfrm>
            <a:off x="5285164" y="4769028"/>
            <a:ext cx="3621118" cy="1895932"/>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870898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Based Alignment Algorithms</a:t>
            </a:r>
            <a:endParaRPr lang="en-US" dirty="0"/>
          </a:p>
        </p:txBody>
      </p:sp>
      <p:sp>
        <p:nvSpPr>
          <p:cNvPr id="3" name="Content Placeholder 2"/>
          <p:cNvSpPr>
            <a:spLocks noGrp="1"/>
          </p:cNvSpPr>
          <p:nvPr>
            <p:ph idx="1"/>
          </p:nvPr>
        </p:nvSpPr>
        <p:spPr>
          <a:xfrm>
            <a:off x="314325" y="1249680"/>
            <a:ext cx="4796155" cy="4937760"/>
          </a:xfrm>
        </p:spPr>
        <p:txBody>
          <a:bodyPr/>
          <a:lstStyle/>
          <a:p>
            <a:r>
              <a:rPr lang="en-US" sz="2000" dirty="0" smtClean="0"/>
              <a:t>Hash based</a:t>
            </a:r>
          </a:p>
          <a:p>
            <a:pPr lvl="1"/>
            <a:r>
              <a:rPr lang="en-US" sz="2000" dirty="0" smtClean="0"/>
              <a:t>Pick k-</a:t>
            </a:r>
            <a:r>
              <a:rPr lang="en-US" sz="2000" dirty="0" err="1" smtClean="0"/>
              <a:t>mer</a:t>
            </a:r>
            <a:r>
              <a:rPr lang="en-US" sz="2000" dirty="0" smtClean="0"/>
              <a:t> size, build lookup of every k-</a:t>
            </a:r>
            <a:r>
              <a:rPr lang="en-US" sz="2000" dirty="0" err="1" smtClean="0"/>
              <a:t>mer</a:t>
            </a:r>
            <a:r>
              <a:rPr lang="en-US" sz="2000" dirty="0" smtClean="0"/>
              <a:t> in the reference to its positions</a:t>
            </a:r>
          </a:p>
          <a:p>
            <a:pPr lvl="1"/>
            <a:r>
              <a:rPr lang="en-US" sz="2000" dirty="0" smtClean="0"/>
              <a:t>~16GB of RAM required for hg19</a:t>
            </a:r>
          </a:p>
          <a:p>
            <a:pPr lvl="1"/>
            <a:r>
              <a:rPr lang="en-US" sz="2000" b="1" dirty="0" smtClean="0"/>
              <a:t>Seed-and-extend strategy</a:t>
            </a:r>
          </a:p>
          <a:p>
            <a:pPr lvl="1"/>
            <a:r>
              <a:rPr lang="en-US" sz="2000" b="1" dirty="0" smtClean="0"/>
              <a:t>Popular tools:</a:t>
            </a:r>
          </a:p>
          <a:p>
            <a:pPr lvl="2"/>
            <a:r>
              <a:rPr lang="en-US" sz="2000" dirty="0" smtClean="0"/>
              <a:t>BLAST: tunable for different uses</a:t>
            </a:r>
          </a:p>
          <a:p>
            <a:pPr lvl="2"/>
            <a:r>
              <a:rPr lang="en-US" sz="2000" dirty="0" smtClean="0"/>
              <a:t>MAQ (2008): </a:t>
            </a:r>
            <a:r>
              <a:rPr lang="en-US" sz="2000" dirty="0" err="1" smtClean="0"/>
              <a:t>Heng</a:t>
            </a:r>
            <a:r>
              <a:rPr lang="en-US" sz="2000" dirty="0" smtClean="0"/>
              <a:t> Li, et al</a:t>
            </a:r>
          </a:p>
          <a:p>
            <a:pPr lvl="2"/>
            <a:r>
              <a:rPr lang="en-US" sz="2000" dirty="0" err="1" smtClean="0"/>
              <a:t>NovaAlign</a:t>
            </a:r>
            <a:r>
              <a:rPr lang="en-US" sz="2000" dirty="0" smtClean="0"/>
              <a:t>: Slower, but very accurate</a:t>
            </a:r>
          </a:p>
          <a:p>
            <a:pPr lvl="2"/>
            <a:r>
              <a:rPr lang="en-US" sz="2000" dirty="0" smtClean="0"/>
              <a:t>Isaac (2013): High </a:t>
            </a:r>
            <a:r>
              <a:rPr lang="en-US" sz="2000" dirty="0" err="1" smtClean="0"/>
              <a:t>mem</a:t>
            </a:r>
            <a:r>
              <a:rPr lang="en-US" sz="2000" dirty="0" smtClean="0"/>
              <a:t>, but fast</a:t>
            </a:r>
          </a:p>
          <a:p>
            <a:pPr lvl="2"/>
            <a:r>
              <a:rPr lang="en-US" sz="2000" dirty="0" smtClean="0"/>
              <a:t>MOSAIK (2014): Hash </a:t>
            </a:r>
            <a:r>
              <a:rPr lang="en-US" sz="2000" dirty="0" err="1" smtClean="0"/>
              <a:t>clustering+SW</a:t>
            </a:r>
            <a:endParaRPr lang="en-US" sz="2000" dirty="0"/>
          </a:p>
          <a:p>
            <a:pPr lvl="1"/>
            <a:endParaRPr lang="en-US" dirty="0"/>
          </a:p>
        </p:txBody>
      </p:sp>
      <p:pic>
        <p:nvPicPr>
          <p:cNvPr id="5" name="Picture 4"/>
          <p:cNvPicPr>
            <a:picLocks noChangeAspect="1"/>
          </p:cNvPicPr>
          <p:nvPr/>
        </p:nvPicPr>
        <p:blipFill>
          <a:blip r:embed="rId3" cstate="print"/>
          <a:srcRect l="4669" t="3529" r="2357" b="1089"/>
          <a:stretch>
            <a:fillRect/>
          </a:stretch>
        </p:blipFill>
        <p:spPr>
          <a:xfrm>
            <a:off x="5529850" y="1823457"/>
            <a:ext cx="3313148" cy="2549236"/>
          </a:xfrm>
          <a:prstGeom prst="rect">
            <a:avLst/>
          </a:prstGeom>
          <a:noFill/>
          <a:ln w="6350">
            <a:solidFill>
              <a:schemeClr val="accent3">
                <a:lumMod val="75000"/>
              </a:schemeClr>
            </a:solidFill>
          </a:ln>
          <a:effectLst/>
        </p:spPr>
      </p:pic>
    </p:spTree>
    <p:extLst>
      <p:ext uri="{BB962C8B-B14F-4D97-AF65-F5344CB8AC3E}">
        <p14:creationId xmlns:p14="http://schemas.microsoft.com/office/powerpoint/2010/main" val="43895966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Burrows-Wheeler Transform</a:t>
            </a:r>
            <a:endParaRPr lang="en-US" dirty="0"/>
          </a:p>
        </p:txBody>
      </p:sp>
      <p:sp>
        <p:nvSpPr>
          <p:cNvPr id="3" name="Content Placeholder 2"/>
          <p:cNvSpPr>
            <a:spLocks noGrp="1"/>
          </p:cNvSpPr>
          <p:nvPr>
            <p:ph idx="1"/>
          </p:nvPr>
        </p:nvSpPr>
        <p:spPr>
          <a:xfrm>
            <a:off x="411571" y="1131299"/>
            <a:ext cx="8429080" cy="1246141"/>
          </a:xfrm>
        </p:spPr>
        <p:txBody>
          <a:bodyPr/>
          <a:lstStyle/>
          <a:p>
            <a:r>
              <a:rPr lang="en-US" sz="2000" b="0" dirty="0" smtClean="0"/>
              <a:t>BWT is a reversible permutation of characters that can be used for fast substring-searching when used with an index</a:t>
            </a:r>
          </a:p>
          <a:p>
            <a:endParaRPr lang="en-US" b="0" dirty="0"/>
          </a:p>
        </p:txBody>
      </p:sp>
      <p:pic>
        <p:nvPicPr>
          <p:cNvPr id="3074" name="Picture 2" descr="http://www.nature.com/nmeth/journal/v6/n11s/images/nmeth.1376-F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0483" y="2181498"/>
            <a:ext cx="6254775" cy="383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53858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BWT</a:t>
            </a:r>
            <a:endParaRPr lang="en-US" dirty="0"/>
          </a:p>
        </p:txBody>
      </p:sp>
      <p:pic>
        <p:nvPicPr>
          <p:cNvPr id="8" name="Content Placeholder 7"/>
          <p:cNvPicPr>
            <a:picLocks noGrp="1" noChangeAspect="1"/>
          </p:cNvPicPr>
          <p:nvPr>
            <p:ph idx="1"/>
          </p:nvPr>
        </p:nvPicPr>
        <p:blipFill>
          <a:blip r:embed="rId2" cstate="print"/>
          <a:srcRect t="-5089" b="-5089"/>
          <a:stretch>
            <a:fillRect/>
          </a:stretch>
        </p:blipFill>
        <p:spPr>
          <a:xfrm>
            <a:off x="-207882" y="1345508"/>
            <a:ext cx="9461900" cy="4873671"/>
          </a:xfrm>
        </p:spPr>
      </p:pic>
    </p:spTree>
    <p:extLst>
      <p:ext uri="{BB962C8B-B14F-4D97-AF65-F5344CB8AC3E}">
        <p14:creationId xmlns:p14="http://schemas.microsoft.com/office/powerpoint/2010/main" val="404078334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58787"/>
            <a:ext cx="6927949" cy="717550"/>
          </a:xfrm>
        </p:spPr>
        <p:txBody>
          <a:bodyPr/>
          <a:lstStyle/>
          <a:p>
            <a:r>
              <a:rPr lang="en-US" dirty="0" smtClean="0"/>
              <a:t>Backtracking – query ‘</a:t>
            </a:r>
            <a:r>
              <a:rPr lang="en-US" dirty="0" err="1" smtClean="0"/>
              <a:t>ggta</a:t>
            </a:r>
            <a:r>
              <a:rPr lang="en-US" dirty="0" smtClean="0"/>
              <a:t>’ with 1 mismatch</a:t>
            </a:r>
            <a:endParaRPr lang="en-US" dirty="0"/>
          </a:p>
        </p:txBody>
      </p:sp>
      <p:pic>
        <p:nvPicPr>
          <p:cNvPr id="4" name="Picture 3"/>
          <p:cNvPicPr>
            <a:picLocks noChangeAspect="1"/>
          </p:cNvPicPr>
          <p:nvPr/>
        </p:nvPicPr>
        <p:blipFill>
          <a:blip r:embed="rId2" cstate="print"/>
          <a:stretch>
            <a:fillRect/>
          </a:stretch>
        </p:blipFill>
        <p:spPr>
          <a:xfrm>
            <a:off x="1923736" y="934877"/>
            <a:ext cx="5736680" cy="5923122"/>
          </a:xfrm>
          <a:prstGeom prst="rect">
            <a:avLst/>
          </a:prstGeom>
        </p:spPr>
      </p:pic>
    </p:spTree>
    <p:extLst>
      <p:ext uri="{BB962C8B-B14F-4D97-AF65-F5344CB8AC3E}">
        <p14:creationId xmlns:p14="http://schemas.microsoft.com/office/powerpoint/2010/main" val="167006367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BWT Based Algorithms</a:t>
            </a:r>
            <a:endParaRPr lang="en-US" dirty="0"/>
          </a:p>
        </p:txBody>
      </p:sp>
      <p:sp>
        <p:nvSpPr>
          <p:cNvPr id="3" name="Content Placeholder 2"/>
          <p:cNvSpPr>
            <a:spLocks noGrp="1"/>
          </p:cNvSpPr>
          <p:nvPr>
            <p:ph idx="1"/>
          </p:nvPr>
        </p:nvSpPr>
        <p:spPr>
          <a:xfrm>
            <a:off x="314325" y="1198880"/>
            <a:ext cx="8555355" cy="5110480"/>
          </a:xfrm>
        </p:spPr>
        <p:txBody>
          <a:bodyPr/>
          <a:lstStyle/>
          <a:p>
            <a:r>
              <a:rPr lang="en-US" sz="2000" dirty="0"/>
              <a:t>Compute a FM index </a:t>
            </a:r>
            <a:r>
              <a:rPr lang="en-US" sz="2000" dirty="0" smtClean="0"/>
              <a:t>of </a:t>
            </a:r>
            <a:r>
              <a:rPr lang="en-US" sz="2000" dirty="0"/>
              <a:t>the </a:t>
            </a:r>
            <a:r>
              <a:rPr lang="en-US" sz="2000" dirty="0" smtClean="0"/>
              <a:t>reference</a:t>
            </a:r>
          </a:p>
          <a:p>
            <a:pPr lvl="1"/>
            <a:r>
              <a:rPr lang="en-US" sz="2000" dirty="0" smtClean="0"/>
              <a:t>Requires only ~1.5GB to hold in RAM of hg19</a:t>
            </a:r>
            <a:endParaRPr lang="en-US" sz="2000" dirty="0"/>
          </a:p>
          <a:p>
            <a:r>
              <a:rPr lang="en-US" sz="2000" dirty="0"/>
              <a:t>Requires a back-tracking algorithm to account for mismatches and gaps</a:t>
            </a:r>
          </a:p>
          <a:p>
            <a:r>
              <a:rPr lang="en-US" sz="2000" dirty="0"/>
              <a:t>Designed for speed</a:t>
            </a:r>
          </a:p>
          <a:p>
            <a:pPr lvl="1"/>
            <a:r>
              <a:rPr lang="en-US" sz="2000" dirty="0" err="1" smtClean="0"/>
              <a:t>BowTie</a:t>
            </a:r>
            <a:r>
              <a:rPr lang="en-US" sz="2000" dirty="0" smtClean="0"/>
              <a:t>, BWA</a:t>
            </a:r>
            <a:r>
              <a:rPr lang="en-US" sz="2000" dirty="0"/>
              <a:t>, </a:t>
            </a:r>
            <a:r>
              <a:rPr lang="en-US" sz="2000" dirty="0" smtClean="0"/>
              <a:t>SOAP2 </a:t>
            </a:r>
            <a:r>
              <a:rPr lang="en-US" sz="2000" dirty="0"/>
              <a:t>(2009)</a:t>
            </a:r>
          </a:p>
          <a:p>
            <a:pPr lvl="1"/>
            <a:r>
              <a:rPr lang="en-US" sz="2000" dirty="0"/>
              <a:t>Order of magnitude less RAM and Time</a:t>
            </a:r>
          </a:p>
          <a:p>
            <a:r>
              <a:rPr lang="en-US" sz="2000" dirty="0"/>
              <a:t>More recent algorithms are often a hybrid:</a:t>
            </a:r>
          </a:p>
          <a:p>
            <a:pPr lvl="1"/>
            <a:r>
              <a:rPr lang="en-US" sz="2000" dirty="0" smtClean="0"/>
              <a:t>BWA-SW (2010)</a:t>
            </a:r>
          </a:p>
          <a:p>
            <a:pPr lvl="1"/>
            <a:r>
              <a:rPr lang="en-US" sz="2000" dirty="0" smtClean="0"/>
              <a:t>Bowtie2 (2012)</a:t>
            </a:r>
          </a:p>
          <a:p>
            <a:pPr lvl="1"/>
            <a:r>
              <a:rPr lang="en-US" sz="2000" dirty="0" smtClean="0"/>
              <a:t>BWA-MEM (2013)</a:t>
            </a:r>
            <a:endParaRPr lang="en-US" sz="2000" dirty="0"/>
          </a:p>
        </p:txBody>
      </p:sp>
    </p:spTree>
    <p:extLst>
      <p:ext uri="{BB962C8B-B14F-4D97-AF65-F5344CB8AC3E}">
        <p14:creationId xmlns:p14="http://schemas.microsoft.com/office/powerpoint/2010/main" val="3902201054"/>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BWA and Friends</a:t>
            </a:r>
            <a:endParaRPr lang="en-US" dirty="0"/>
          </a:p>
        </p:txBody>
      </p:sp>
      <p:sp>
        <p:nvSpPr>
          <p:cNvPr id="3" name="Content Placeholder 2"/>
          <p:cNvSpPr>
            <a:spLocks noGrp="1"/>
          </p:cNvSpPr>
          <p:nvPr>
            <p:ph idx="1"/>
          </p:nvPr>
        </p:nvSpPr>
        <p:spPr>
          <a:xfrm>
            <a:off x="314325" y="1137920"/>
            <a:ext cx="4420235" cy="5140960"/>
          </a:xfrm>
        </p:spPr>
        <p:txBody>
          <a:bodyPr/>
          <a:lstStyle/>
          <a:p>
            <a:r>
              <a:rPr lang="en-US" sz="1900" dirty="0" smtClean="0"/>
              <a:t>BWA (backtrack) - 2009</a:t>
            </a:r>
          </a:p>
          <a:p>
            <a:pPr lvl="1"/>
            <a:r>
              <a:rPr lang="en-US" sz="1900" dirty="0" smtClean="0"/>
              <a:t>Very mature, handles short reads up to 100bp</a:t>
            </a:r>
          </a:p>
          <a:p>
            <a:r>
              <a:rPr lang="en-US" sz="1900" dirty="0" smtClean="0"/>
              <a:t>BWA-SW (Smith Waterman) - 2010</a:t>
            </a:r>
          </a:p>
          <a:p>
            <a:r>
              <a:rPr lang="en-US" sz="1900" dirty="0" smtClean="0"/>
              <a:t>BWA-MEM (Max Exact Matches) - 2013</a:t>
            </a:r>
          </a:p>
          <a:p>
            <a:pPr lvl="1"/>
            <a:r>
              <a:rPr lang="en-US" sz="1900" dirty="0" smtClean="0"/>
              <a:t> &gt;70bp read length recommended, but up to 1Mbp</a:t>
            </a:r>
          </a:p>
          <a:p>
            <a:pPr lvl="1"/>
            <a:r>
              <a:rPr lang="en-US" sz="1900" dirty="0" smtClean="0"/>
              <a:t>Seed and extend with SW</a:t>
            </a:r>
          </a:p>
          <a:p>
            <a:pPr lvl="1"/>
            <a:r>
              <a:rPr lang="en-US" sz="1900" dirty="0" smtClean="0"/>
              <a:t>Allowable error rate adjust with sequence length</a:t>
            </a:r>
          </a:p>
          <a:p>
            <a:pPr lvl="1"/>
            <a:r>
              <a:rPr lang="en-US" sz="1900" dirty="0" smtClean="0"/>
              <a:t>Finds larger gaps</a:t>
            </a:r>
          </a:p>
          <a:p>
            <a:pPr lvl="1"/>
            <a:r>
              <a:rPr lang="en-US" sz="1900" dirty="0" smtClean="0"/>
              <a:t>Faster! Generally supersedes BWA-SW</a:t>
            </a:r>
            <a:endParaRPr lang="en-US" sz="1900" dirty="0"/>
          </a:p>
        </p:txBody>
      </p:sp>
      <p:pic>
        <p:nvPicPr>
          <p:cNvPr id="4" name="Picture 3"/>
          <p:cNvPicPr>
            <a:picLocks noChangeAspect="1"/>
          </p:cNvPicPr>
          <p:nvPr/>
        </p:nvPicPr>
        <p:blipFill>
          <a:blip r:embed="rId3" cstate="print"/>
          <a:stretch>
            <a:fillRect/>
          </a:stretch>
        </p:blipFill>
        <p:spPr>
          <a:xfrm>
            <a:off x="4937760" y="953087"/>
            <a:ext cx="4206240" cy="5904914"/>
          </a:xfrm>
          <a:prstGeom prst="rect">
            <a:avLst/>
          </a:prstGeom>
        </p:spPr>
      </p:pic>
    </p:spTree>
    <p:extLst>
      <p:ext uri="{BB962C8B-B14F-4D97-AF65-F5344CB8AC3E}">
        <p14:creationId xmlns:p14="http://schemas.microsoft.com/office/powerpoint/2010/main" val="407467398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Comparison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49980685"/>
              </p:ext>
            </p:extLst>
          </p:nvPr>
        </p:nvGraphicFramePr>
        <p:xfrm>
          <a:off x="241540" y="1160425"/>
          <a:ext cx="8643668" cy="4558888"/>
        </p:xfrm>
        <a:graphic>
          <a:graphicData uri="http://schemas.openxmlformats.org/drawingml/2006/table">
            <a:tbl>
              <a:tblPr/>
              <a:tblGrid>
                <a:gridCol w="1406450"/>
                <a:gridCol w="532052"/>
                <a:gridCol w="830786"/>
                <a:gridCol w="898384"/>
                <a:gridCol w="1003048"/>
                <a:gridCol w="699954"/>
                <a:gridCol w="981626"/>
                <a:gridCol w="904543"/>
                <a:gridCol w="721057"/>
                <a:gridCol w="665768"/>
              </a:tblGrid>
              <a:tr h="479646">
                <a:tc>
                  <a:txBody>
                    <a:bodyPr/>
                    <a:lstStyle/>
                    <a:p>
                      <a:pPr algn="l" fontAlgn="b"/>
                      <a:endParaRPr lang="en-US" sz="1300" b="1" i="0" u="none" strike="noStrike" dirty="0">
                        <a:solidFill>
                          <a:srgbClr val="FFFFFF"/>
                        </a:solidFill>
                        <a:latin typeface="+mn-lt"/>
                      </a:endParaRPr>
                    </a:p>
                  </a:txBody>
                  <a:tcPr marL="4618" marR="4618" marT="4618" marB="0" anchor="b">
                    <a:lnL w="6350" cap="flat" cmpd="sng" algn="ctr">
                      <a:solidFill>
                        <a:srgbClr val="4F81BD"/>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b"/>
                      <a:r>
                        <a:rPr lang="en-US" sz="1300" b="1" i="0" u="none" strike="noStrike" dirty="0">
                          <a:solidFill>
                            <a:srgbClr val="FFFFFF"/>
                          </a:solidFill>
                          <a:latin typeface="+mn-lt"/>
                        </a:rPr>
                        <a:t>BWA</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b"/>
                      <a:r>
                        <a:rPr lang="en-US" sz="1300" b="1" i="0" u="none" strike="noStrike" dirty="0">
                          <a:solidFill>
                            <a:srgbClr val="FFFFFF"/>
                          </a:solidFill>
                          <a:latin typeface="+mn-lt"/>
                        </a:rPr>
                        <a:t>BWA-SW</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b"/>
                      <a:r>
                        <a:rPr lang="en-US" sz="1300" b="1" i="0" u="none" strike="noStrike" dirty="0">
                          <a:solidFill>
                            <a:srgbClr val="FFFFFF"/>
                          </a:solidFill>
                          <a:latin typeface="+mn-lt"/>
                        </a:rPr>
                        <a:t>BWA-MEM</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b"/>
                      <a:r>
                        <a:rPr lang="en-US" sz="1300" b="1" i="0" u="none" strike="noStrike" dirty="0">
                          <a:solidFill>
                            <a:srgbClr val="FFFFFF"/>
                          </a:solidFill>
                          <a:latin typeface="+mn-lt"/>
                        </a:rPr>
                        <a:t>Bowtie</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b"/>
                      <a:r>
                        <a:rPr lang="en-US" sz="1300" b="1" i="0" u="none" strike="noStrike" dirty="0">
                          <a:solidFill>
                            <a:srgbClr val="FFFFFF"/>
                          </a:solidFill>
                          <a:latin typeface="+mn-lt"/>
                        </a:rPr>
                        <a:t>Bowtie2</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b"/>
                      <a:r>
                        <a:rPr lang="en-US" sz="1300" b="1" i="0" u="none" strike="noStrike" dirty="0" err="1">
                          <a:solidFill>
                            <a:srgbClr val="FFFFFF"/>
                          </a:solidFill>
                          <a:latin typeface="+mn-lt"/>
                        </a:rPr>
                        <a:t>NovaAlign</a:t>
                      </a:r>
                      <a:endParaRPr lang="en-US" sz="1300" b="1" i="0" u="none" strike="noStrike" dirty="0">
                        <a:solidFill>
                          <a:srgbClr val="FFFFFF"/>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b"/>
                      <a:r>
                        <a:rPr lang="en-US" sz="1300" b="1" i="0" u="none" strike="noStrike" dirty="0">
                          <a:solidFill>
                            <a:srgbClr val="FFFFFF"/>
                          </a:solidFill>
                          <a:latin typeface="+mn-lt"/>
                        </a:rPr>
                        <a:t>MOSAIK</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b"/>
                      <a:r>
                        <a:rPr lang="en-US" sz="1300" b="1" i="0" u="none" strike="noStrike" dirty="0" smtClean="0">
                          <a:solidFill>
                            <a:srgbClr val="FFFFFF"/>
                          </a:solidFill>
                          <a:latin typeface="+mn-lt"/>
                        </a:rPr>
                        <a:t>Isaac</a:t>
                      </a:r>
                      <a:endParaRPr lang="en-US" sz="1300" b="1" i="0" u="none" strike="noStrike" dirty="0">
                        <a:solidFill>
                          <a:srgbClr val="FFFFFF"/>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c>
                  <a:txBody>
                    <a:bodyPr/>
                    <a:lstStyle/>
                    <a:p>
                      <a:pPr algn="ctr" fontAlgn="b"/>
                      <a:r>
                        <a:rPr lang="en-US" sz="1300" b="1" i="0" u="none" strike="noStrike" dirty="0" err="1">
                          <a:solidFill>
                            <a:srgbClr val="FFFFFF"/>
                          </a:solidFill>
                          <a:latin typeface="+mn-lt"/>
                        </a:rPr>
                        <a:t>Tmap</a:t>
                      </a:r>
                      <a:endParaRPr lang="en-US" sz="1300" b="1" i="0" u="none" strike="noStrike" dirty="0">
                        <a:solidFill>
                          <a:srgbClr val="FFFFFF"/>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4F81BD"/>
                    </a:solidFill>
                  </a:tcPr>
                </a:tc>
              </a:tr>
              <a:tr h="717220">
                <a:tc>
                  <a:txBody>
                    <a:bodyPr/>
                    <a:lstStyle/>
                    <a:p>
                      <a:pPr algn="l" fontAlgn="b"/>
                      <a:r>
                        <a:rPr lang="en-US" sz="1300" b="1" i="0" u="none" strike="noStrike" dirty="0">
                          <a:solidFill>
                            <a:srgbClr val="000000"/>
                          </a:solidFill>
                          <a:latin typeface="+mn-lt"/>
                        </a:rPr>
                        <a:t>Affiliation</a:t>
                      </a:r>
                    </a:p>
                  </a:txBody>
                  <a:tcPr marL="4618" marR="4618" marT="4618" marB="0" anchor="b">
                    <a:lnL w="6350" cap="flat" cmpd="sng" algn="ctr">
                      <a:solidFill>
                        <a:srgbClr val="4F81BD"/>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gridSpan="3">
                  <a:txBody>
                    <a:bodyPr/>
                    <a:lstStyle/>
                    <a:p>
                      <a:pPr algn="ctr" fontAlgn="b"/>
                      <a:r>
                        <a:rPr lang="en-US" sz="1300" b="0" i="0" u="none" strike="noStrike" dirty="0" err="1">
                          <a:solidFill>
                            <a:srgbClr val="000000"/>
                          </a:solidFill>
                          <a:latin typeface="+mn-lt"/>
                        </a:rPr>
                        <a:t>Heng</a:t>
                      </a:r>
                      <a:r>
                        <a:rPr lang="en-US" sz="1300" b="0" i="0" u="none" strike="noStrike" dirty="0">
                          <a:solidFill>
                            <a:srgbClr val="000000"/>
                          </a:solidFill>
                          <a:latin typeface="+mn-lt"/>
                        </a:rPr>
                        <a:t> Li</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latin typeface="Calibri"/>
                      </a:endParaRPr>
                    </a:p>
                  </a:txBody>
                  <a:tcPr marL="4618" marR="4618" marT="4618"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latin typeface="Calibri"/>
                      </a:endParaRPr>
                    </a:p>
                  </a:txBody>
                  <a:tcPr marL="4618" marR="4618" marT="4618"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gridSpan="2">
                  <a:txBody>
                    <a:bodyPr/>
                    <a:lstStyle/>
                    <a:p>
                      <a:pPr algn="ctr" fontAlgn="b"/>
                      <a:r>
                        <a:rPr lang="en-US" sz="1300" b="0" i="0" u="none" strike="noStrike" dirty="0">
                          <a:solidFill>
                            <a:srgbClr val="000000"/>
                          </a:solidFill>
                          <a:latin typeface="+mn-lt"/>
                        </a:rPr>
                        <a:t>U of Maryland</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latin typeface="Calibri"/>
                      </a:endParaRPr>
                    </a:p>
                  </a:txBody>
                  <a:tcPr marL="4618" marR="4618" marT="4618"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err="1">
                          <a:solidFill>
                            <a:srgbClr val="000000"/>
                          </a:solidFill>
                          <a:latin typeface="+mn-lt"/>
                        </a:rPr>
                        <a:t>Novacraft</a:t>
                      </a:r>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Boston College</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err="1">
                          <a:solidFill>
                            <a:srgbClr val="000000"/>
                          </a:solidFill>
                          <a:latin typeface="+mn-lt"/>
                        </a:rPr>
                        <a:t>Illumina</a:t>
                      </a:r>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Ion Torrent</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479646">
                <a:tc>
                  <a:txBody>
                    <a:bodyPr/>
                    <a:lstStyle/>
                    <a:p>
                      <a:pPr algn="l" fontAlgn="b"/>
                      <a:r>
                        <a:rPr lang="en-US" sz="1300" b="1" i="0" u="none" strike="noStrike" dirty="0">
                          <a:solidFill>
                            <a:srgbClr val="000000"/>
                          </a:solidFill>
                          <a:latin typeface="+mn-lt"/>
                        </a:rPr>
                        <a:t>First Published</a:t>
                      </a:r>
                    </a:p>
                  </a:txBody>
                  <a:tcPr marL="4618" marR="4618" marT="4618" marB="0" anchor="b">
                    <a:lnL w="6350" cap="flat" cmpd="sng" algn="ctr">
                      <a:solidFill>
                        <a:srgbClr val="4F81BD"/>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2009</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2010</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2013</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2009</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2012</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2014</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2013</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479646">
                <a:tc>
                  <a:txBody>
                    <a:bodyPr/>
                    <a:lstStyle/>
                    <a:p>
                      <a:pPr algn="l" fontAlgn="b"/>
                      <a:r>
                        <a:rPr lang="en-US" sz="1300" b="1" i="0" u="none" strike="noStrike" dirty="0">
                          <a:solidFill>
                            <a:srgbClr val="000000"/>
                          </a:solidFill>
                          <a:latin typeface="+mn-lt"/>
                        </a:rPr>
                        <a:t>Read Length</a:t>
                      </a:r>
                    </a:p>
                  </a:txBody>
                  <a:tcPr marL="4618" marR="4618" marT="4618" marB="0" anchor="b">
                    <a:lnL w="6350" cap="flat" cmpd="sng" algn="ctr">
                      <a:solidFill>
                        <a:srgbClr val="4F81BD"/>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&lt;100</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gridSpan="2">
                  <a:txBody>
                    <a:bodyPr/>
                    <a:lstStyle/>
                    <a:p>
                      <a:pPr algn="ctr" fontAlgn="b"/>
                      <a:r>
                        <a:rPr lang="en-US" sz="1300" b="0" i="0" u="none" strike="noStrike" dirty="0">
                          <a:solidFill>
                            <a:srgbClr val="000000"/>
                          </a:solidFill>
                          <a:latin typeface="+mn-lt"/>
                        </a:rPr>
                        <a:t>70bp-1Mbp</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latin typeface="Calibri"/>
                      </a:endParaRPr>
                    </a:p>
                  </a:txBody>
                  <a:tcPr marL="4618" marR="4618" marT="4618"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&lt;100</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&gt;50</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479646">
                <a:tc>
                  <a:txBody>
                    <a:bodyPr/>
                    <a:lstStyle/>
                    <a:p>
                      <a:pPr algn="l" fontAlgn="b"/>
                      <a:r>
                        <a:rPr lang="en-US" sz="1300" b="1" i="0" u="none" strike="noStrike" dirty="0">
                          <a:solidFill>
                            <a:srgbClr val="000000"/>
                          </a:solidFill>
                          <a:latin typeface="+mn-lt"/>
                        </a:rPr>
                        <a:t>Gapped Alignments</a:t>
                      </a:r>
                    </a:p>
                  </a:txBody>
                  <a:tcPr marL="4618" marR="4618" marT="4618" marB="0" anchor="b">
                    <a:lnL w="6350" cap="flat" cmpd="sng" algn="ctr">
                      <a:solidFill>
                        <a:srgbClr val="4F81BD"/>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No</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2073">
                <a:tc>
                  <a:txBody>
                    <a:bodyPr/>
                    <a:lstStyle/>
                    <a:p>
                      <a:pPr algn="l" fontAlgn="b"/>
                      <a:r>
                        <a:rPr lang="en-US" sz="1300" b="1" i="0" u="none" strike="noStrike" dirty="0">
                          <a:solidFill>
                            <a:srgbClr val="000000"/>
                          </a:solidFill>
                          <a:latin typeface="+mn-lt"/>
                        </a:rPr>
                        <a:t>Trimming</a:t>
                      </a:r>
                    </a:p>
                  </a:txBody>
                  <a:tcPr marL="4618" marR="4618" marT="4618" marB="0" anchor="b">
                    <a:lnL w="6350" cap="flat" cmpd="sng" algn="ctr">
                      <a:solidFill>
                        <a:srgbClr val="4F81BD"/>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No</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dirty="0">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1300" b="0" i="0" u="none" strike="noStrike">
                        <a:solidFill>
                          <a:srgbClr val="000000"/>
                        </a:solidFill>
                        <a:latin typeface="+mn-lt"/>
                      </a:endParaRP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479646">
                <a:tc>
                  <a:txBody>
                    <a:bodyPr/>
                    <a:lstStyle/>
                    <a:p>
                      <a:pPr algn="l" fontAlgn="b"/>
                      <a:r>
                        <a:rPr lang="en-US" sz="1300" b="1" i="0" u="none" strike="noStrike" dirty="0">
                          <a:solidFill>
                            <a:srgbClr val="000000"/>
                          </a:solidFill>
                          <a:latin typeface="+mn-lt"/>
                        </a:rPr>
                        <a:t>Error Rates Allowed</a:t>
                      </a:r>
                    </a:p>
                  </a:txBody>
                  <a:tcPr marL="4618" marR="4618" marT="4618" marB="0" anchor="b">
                    <a:lnL w="6350" cap="flat" cmpd="sng" algn="ctr">
                      <a:solidFill>
                        <a:srgbClr val="4F81BD"/>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Low</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High</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Med</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Low</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Med</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Med</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High</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Low</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Med</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2073">
                <a:tc>
                  <a:txBody>
                    <a:bodyPr/>
                    <a:lstStyle/>
                    <a:p>
                      <a:pPr algn="l" fontAlgn="b"/>
                      <a:r>
                        <a:rPr lang="en-US" sz="1300" b="1" i="0" u="none" strike="noStrike" dirty="0" err="1">
                          <a:solidFill>
                            <a:srgbClr val="000000"/>
                          </a:solidFill>
                          <a:latin typeface="+mn-lt"/>
                        </a:rPr>
                        <a:t>Chim</a:t>
                      </a:r>
                      <a:r>
                        <a:rPr lang="en-US" sz="1300" b="1" i="0" u="none" strike="noStrike" dirty="0">
                          <a:solidFill>
                            <a:srgbClr val="000000"/>
                          </a:solidFill>
                          <a:latin typeface="+mn-lt"/>
                        </a:rPr>
                        <a:t> Reads</a:t>
                      </a:r>
                    </a:p>
                  </a:txBody>
                  <a:tcPr marL="4618" marR="4618" marT="4618" marB="0" anchor="b">
                    <a:lnL w="6350" cap="flat" cmpd="sng" algn="ctr">
                      <a:solidFill>
                        <a:srgbClr val="4F81BD"/>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No</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Yes</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1" i="0" u="none" strike="noStrike" dirty="0">
                          <a:solidFill>
                            <a:srgbClr val="000000"/>
                          </a:solidFill>
                          <a:latin typeface="+mn-lt"/>
                        </a:rPr>
                        <a:t>Yes</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No</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Opt</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Opt</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1" i="0" u="none" strike="noStrike" dirty="0">
                          <a:solidFill>
                            <a:srgbClr val="000000"/>
                          </a:solidFill>
                          <a:latin typeface="+mn-lt"/>
                        </a:rPr>
                        <a:t>Yes</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No</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No</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479646">
                <a:tc>
                  <a:txBody>
                    <a:bodyPr/>
                    <a:lstStyle/>
                    <a:p>
                      <a:pPr algn="l" fontAlgn="b"/>
                      <a:r>
                        <a:rPr lang="en-US" sz="1300" b="1" i="0" u="none" strike="noStrike" dirty="0" err="1">
                          <a:solidFill>
                            <a:srgbClr val="000000"/>
                          </a:solidFill>
                          <a:latin typeface="+mn-lt"/>
                        </a:rPr>
                        <a:t>Mem</a:t>
                      </a:r>
                      <a:r>
                        <a:rPr lang="en-US" sz="1300" b="1" i="0" u="none" strike="noStrike" dirty="0">
                          <a:solidFill>
                            <a:srgbClr val="000000"/>
                          </a:solidFill>
                          <a:latin typeface="+mn-lt"/>
                        </a:rPr>
                        <a:t> Usage</a:t>
                      </a:r>
                    </a:p>
                  </a:txBody>
                  <a:tcPr marL="4618" marR="4618" marT="4618" marB="0" anchor="b">
                    <a:lnL w="6350" cap="flat" cmpd="sng" algn="ctr">
                      <a:solidFill>
                        <a:srgbClr val="4F81BD"/>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Med</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Med</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Med</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Low</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Low</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Low</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Med</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1" i="0" u="none" strike="noStrike" dirty="0">
                          <a:solidFill>
                            <a:srgbClr val="000000"/>
                          </a:solidFill>
                          <a:latin typeface="+mn-lt"/>
                        </a:rPr>
                        <a:t>High</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Med</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479646">
                <a:tc>
                  <a:txBody>
                    <a:bodyPr/>
                    <a:lstStyle/>
                    <a:p>
                      <a:pPr algn="l" fontAlgn="b"/>
                      <a:r>
                        <a:rPr lang="en-US" sz="1300" b="1" i="0" u="none" strike="noStrike" dirty="0">
                          <a:solidFill>
                            <a:srgbClr val="000000"/>
                          </a:solidFill>
                          <a:latin typeface="+mn-lt"/>
                        </a:rPr>
                        <a:t>Speed</a:t>
                      </a:r>
                    </a:p>
                  </a:txBody>
                  <a:tcPr marL="4618" marR="4618" marT="4618" marB="0" anchor="b">
                    <a:lnL w="6350" cap="flat" cmpd="sng" algn="ctr">
                      <a:solidFill>
                        <a:srgbClr val="4F81BD"/>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Med</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a:solidFill>
                            <a:srgbClr val="000000"/>
                          </a:solidFill>
                          <a:latin typeface="+mn-lt"/>
                        </a:rPr>
                        <a:t>Med</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Fast</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Fast</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Fast</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1" i="0" u="none" strike="noStrike" dirty="0">
                          <a:solidFill>
                            <a:srgbClr val="000000"/>
                          </a:solidFill>
                          <a:latin typeface="+mn-lt"/>
                        </a:rPr>
                        <a:t>Slow</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Fast</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Fast</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1300" b="0" i="0" u="none" strike="noStrike" dirty="0">
                          <a:solidFill>
                            <a:srgbClr val="000000"/>
                          </a:solidFill>
                          <a:latin typeface="+mn-lt"/>
                        </a:rPr>
                        <a:t>Fast</a:t>
                      </a:r>
                    </a:p>
                  </a:txBody>
                  <a:tcPr marL="4618" marR="4618" marT="4618" marB="0" anchor="b">
                    <a:lnL w="12700" cap="flat" cmpd="sng" algn="ctr">
                      <a:solidFill>
                        <a:schemeClr val="accent6">
                          <a:lumMod val="40000"/>
                          <a:lumOff val="60000"/>
                        </a:schemeClr>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bl>
          </a:graphicData>
        </a:graphic>
      </p:graphicFrame>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Rectangle 3"/>
          <p:cNvSpPr>
            <a:spLocks noChangeArrowheads="1"/>
          </p:cNvSpPr>
          <p:nvPr/>
        </p:nvSpPr>
        <p:spPr bwMode="gray">
          <a:xfrm>
            <a:off x="777875" y="2214969"/>
            <a:ext cx="8047038" cy="723900"/>
          </a:xfrm>
          <a:prstGeom prst="rect">
            <a:avLst/>
          </a:prstGeom>
          <a:solidFill>
            <a:schemeClr val="bg1"/>
          </a:solidFill>
          <a:ln w="12700">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A Brief History of Time</a:t>
            </a:r>
            <a:endParaRPr lang="en-US" sz="2400" dirty="0">
              <a:solidFill>
                <a:schemeClr val="tx1">
                  <a:lumMod val="75000"/>
                  <a:lumOff val="25000"/>
                </a:schemeClr>
              </a:solidFill>
            </a:endParaRPr>
          </a:p>
        </p:txBody>
      </p:sp>
      <p:sp>
        <p:nvSpPr>
          <p:cNvPr id="5" name="Rectangle 4"/>
          <p:cNvSpPr>
            <a:spLocks noChangeArrowheads="1"/>
          </p:cNvSpPr>
          <p:nvPr/>
        </p:nvSpPr>
        <p:spPr bwMode="gray">
          <a:xfrm>
            <a:off x="777875" y="4012778"/>
            <a:ext cx="8047038" cy="725487"/>
          </a:xfrm>
          <a:prstGeom prst="rect">
            <a:avLst/>
          </a:prstGeom>
          <a:solidFill>
            <a:schemeClr val="bg1"/>
          </a:solidFill>
          <a:ln w="12700" algn="ctr">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It’s All about the Variants</a:t>
            </a:r>
            <a:endParaRPr lang="en-US" sz="2400" dirty="0">
              <a:solidFill>
                <a:schemeClr val="tx1">
                  <a:lumMod val="75000"/>
                  <a:lumOff val="25000"/>
                </a:schemeClr>
              </a:solidFill>
            </a:endParaRPr>
          </a:p>
        </p:txBody>
      </p:sp>
      <p:sp>
        <p:nvSpPr>
          <p:cNvPr id="6" name="Rectangle 5"/>
          <p:cNvSpPr>
            <a:spLocks noChangeArrowheads="1"/>
          </p:cNvSpPr>
          <p:nvPr/>
        </p:nvSpPr>
        <p:spPr bwMode="gray">
          <a:xfrm>
            <a:off x="319088" y="2214969"/>
            <a:ext cx="463550" cy="723900"/>
          </a:xfrm>
          <a:prstGeom prst="rect">
            <a:avLst/>
          </a:prstGeom>
          <a:solidFill>
            <a:schemeClr val="accent1"/>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smtClean="0">
                <a:solidFill>
                  <a:srgbClr val="FFFFFF"/>
                </a:solidFill>
              </a:rPr>
              <a:t>2</a:t>
            </a:r>
            <a:endParaRPr lang="en-US" sz="2800" b="1" noProof="1">
              <a:solidFill>
                <a:srgbClr val="FFFFFF"/>
              </a:solidFill>
            </a:endParaRPr>
          </a:p>
        </p:txBody>
      </p:sp>
      <p:sp>
        <p:nvSpPr>
          <p:cNvPr id="7" name="Rectangle 6"/>
          <p:cNvSpPr>
            <a:spLocks noChangeArrowheads="1"/>
          </p:cNvSpPr>
          <p:nvPr/>
        </p:nvSpPr>
        <p:spPr bwMode="gray">
          <a:xfrm>
            <a:off x="319088" y="3121141"/>
            <a:ext cx="463550" cy="723900"/>
          </a:xfrm>
          <a:prstGeom prst="rect">
            <a:avLst/>
          </a:prstGeom>
          <a:solidFill>
            <a:schemeClr val="accent6"/>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smtClean="0">
                <a:solidFill>
                  <a:srgbClr val="FFFFFF"/>
                </a:solidFill>
              </a:rPr>
              <a:t>3</a:t>
            </a:r>
            <a:endParaRPr lang="en-US" sz="2800" b="1" noProof="1">
              <a:solidFill>
                <a:srgbClr val="FFFFFF"/>
              </a:solidFill>
            </a:endParaRPr>
          </a:p>
        </p:txBody>
      </p:sp>
      <p:sp>
        <p:nvSpPr>
          <p:cNvPr id="8" name="Rectangle 7"/>
          <p:cNvSpPr>
            <a:spLocks noChangeArrowheads="1"/>
          </p:cNvSpPr>
          <p:nvPr/>
        </p:nvSpPr>
        <p:spPr bwMode="gray">
          <a:xfrm>
            <a:off x="319088" y="4012778"/>
            <a:ext cx="463550" cy="725487"/>
          </a:xfrm>
          <a:prstGeom prst="rect">
            <a:avLst/>
          </a:prstGeom>
          <a:solidFill>
            <a:srgbClr val="3682D6"/>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a:solidFill>
                  <a:srgbClr val="FFFFFF"/>
                </a:solidFill>
              </a:rPr>
              <a:t>4</a:t>
            </a:r>
          </a:p>
        </p:txBody>
      </p:sp>
      <p:sp>
        <p:nvSpPr>
          <p:cNvPr id="10" name="Rectangle 9"/>
          <p:cNvSpPr>
            <a:spLocks noChangeArrowheads="1"/>
          </p:cNvSpPr>
          <p:nvPr/>
        </p:nvSpPr>
        <p:spPr bwMode="gray">
          <a:xfrm>
            <a:off x="777875" y="3121141"/>
            <a:ext cx="8047038" cy="725487"/>
          </a:xfrm>
          <a:prstGeom prst="rect">
            <a:avLst/>
          </a:prstGeom>
          <a:solidFill>
            <a:schemeClr val="tx1">
              <a:lumMod val="50000"/>
              <a:lumOff val="50000"/>
            </a:schemeClr>
          </a:solidFill>
          <a:ln w="12700" algn="ctr">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b="1" dirty="0" smtClean="0">
                <a:solidFill>
                  <a:schemeClr val="bg1"/>
                </a:solidFill>
              </a:rPr>
              <a:t>Know Your CIGAR</a:t>
            </a:r>
            <a:endParaRPr lang="en-US" sz="2400" b="1" dirty="0">
              <a:solidFill>
                <a:schemeClr val="bg1"/>
              </a:solidFill>
            </a:endParaRPr>
          </a:p>
        </p:txBody>
      </p:sp>
      <p:sp>
        <p:nvSpPr>
          <p:cNvPr id="9" name="Rectangle 8"/>
          <p:cNvSpPr>
            <a:spLocks noChangeArrowheads="1"/>
          </p:cNvSpPr>
          <p:nvPr/>
        </p:nvSpPr>
        <p:spPr bwMode="gray">
          <a:xfrm>
            <a:off x="777875" y="1323759"/>
            <a:ext cx="8047038" cy="723900"/>
          </a:xfrm>
          <a:prstGeom prst="rect">
            <a:avLst/>
          </a:prstGeom>
          <a:solidFill>
            <a:schemeClr val="bg1"/>
          </a:solidFill>
          <a:ln w="12700">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Alignment 101</a:t>
            </a:r>
            <a:endParaRPr lang="en-US" sz="2400" dirty="0">
              <a:solidFill>
                <a:schemeClr val="tx1">
                  <a:lumMod val="75000"/>
                  <a:lumOff val="25000"/>
                </a:schemeClr>
              </a:solidFill>
            </a:endParaRPr>
          </a:p>
        </p:txBody>
      </p:sp>
      <p:sp>
        <p:nvSpPr>
          <p:cNvPr id="11" name="Rectangle 10"/>
          <p:cNvSpPr>
            <a:spLocks noChangeArrowheads="1"/>
          </p:cNvSpPr>
          <p:nvPr/>
        </p:nvSpPr>
        <p:spPr bwMode="gray">
          <a:xfrm>
            <a:off x="319088" y="1323759"/>
            <a:ext cx="463550" cy="723900"/>
          </a:xfrm>
          <a:prstGeom prst="rect">
            <a:avLst/>
          </a:prstGeom>
          <a:solidFill>
            <a:schemeClr val="accent2">
              <a:lumMod val="75000"/>
            </a:schemeClr>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a:solidFill>
                  <a:srgbClr val="FFFFFF"/>
                </a:solidFill>
              </a:rPr>
              <a:t>1</a:t>
            </a:r>
          </a:p>
        </p:txBody>
      </p:sp>
      <p:sp>
        <p:nvSpPr>
          <p:cNvPr id="12" name="Rectangle 11"/>
          <p:cNvSpPr>
            <a:spLocks noChangeArrowheads="1"/>
          </p:cNvSpPr>
          <p:nvPr/>
        </p:nvSpPr>
        <p:spPr bwMode="gray">
          <a:xfrm>
            <a:off x="792225" y="4906835"/>
            <a:ext cx="8047038" cy="725487"/>
          </a:xfrm>
          <a:prstGeom prst="rect">
            <a:avLst/>
          </a:prstGeom>
          <a:solidFill>
            <a:schemeClr val="bg1"/>
          </a:solidFill>
          <a:ln w="12700" algn="ctr">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Q&amp;A</a:t>
            </a:r>
            <a:endParaRPr lang="en-US" sz="2400" dirty="0">
              <a:solidFill>
                <a:schemeClr val="tx1">
                  <a:lumMod val="75000"/>
                  <a:lumOff val="25000"/>
                </a:schemeClr>
              </a:solidFill>
            </a:endParaRPr>
          </a:p>
        </p:txBody>
      </p:sp>
      <p:sp>
        <p:nvSpPr>
          <p:cNvPr id="13" name="Rectangle 12"/>
          <p:cNvSpPr>
            <a:spLocks noChangeArrowheads="1"/>
          </p:cNvSpPr>
          <p:nvPr/>
        </p:nvSpPr>
        <p:spPr bwMode="gray">
          <a:xfrm>
            <a:off x="333438" y="4906835"/>
            <a:ext cx="463550" cy="725487"/>
          </a:xfrm>
          <a:prstGeom prst="rect">
            <a:avLst/>
          </a:prstGeom>
          <a:solidFill>
            <a:srgbClr val="4E91DA"/>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smtClean="0">
                <a:solidFill>
                  <a:srgbClr val="FFFFFF"/>
                </a:solidFill>
              </a:rPr>
              <a:t>5</a:t>
            </a:r>
            <a:endParaRPr lang="en-US" sz="2800" b="1" noProof="1">
              <a:solidFill>
                <a:srgbClr val="FFFFFF"/>
              </a:solidFill>
            </a:endParaRPr>
          </a:p>
        </p:txBody>
      </p:sp>
    </p:spTree>
    <p:extLst>
      <p:ext uri="{BB962C8B-B14F-4D97-AF65-F5344CB8AC3E}">
        <p14:creationId xmlns:p14="http://schemas.microsoft.com/office/powerpoint/2010/main" val="206608511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WordArt 2"/>
          <p:cNvSpPr>
            <a:spLocks noChangeArrowheads="1" noChangeShapeType="1" noTextEdit="1"/>
          </p:cNvSpPr>
          <p:nvPr/>
        </p:nvSpPr>
        <p:spPr bwMode="gray">
          <a:xfrm>
            <a:off x="1320800" y="1624013"/>
            <a:ext cx="1322388" cy="2166937"/>
          </a:xfrm>
          <a:prstGeom prst="rect">
            <a:avLst/>
          </a:prstGeom>
        </p:spPr>
        <p:txBody>
          <a:bodyPr wrap="none" fromWordArt="1">
            <a:prstTxWarp prst="textPlain">
              <a:avLst>
                <a:gd name="adj" fmla="val 50000"/>
              </a:avLst>
            </a:prstTxWarp>
          </a:bodyPr>
          <a:lstStyle/>
          <a:p>
            <a:pPr algn="ctr"/>
            <a:r>
              <a:rPr lang="en-US" sz="3600" kern="10" dirty="0">
                <a:ln w="28575">
                  <a:solidFill>
                    <a:srgbClr val="FFFFFF"/>
                  </a:solidFill>
                  <a:round/>
                  <a:headEnd/>
                  <a:tailEnd/>
                </a:ln>
                <a:gradFill rotWithShape="1">
                  <a:gsLst>
                    <a:gs pos="0">
                      <a:srgbClr val="C0C0C0"/>
                    </a:gs>
                    <a:gs pos="100000">
                      <a:srgbClr val="484848"/>
                    </a:gs>
                  </a:gsLst>
                  <a:lin ang="5400000" scaled="1"/>
                </a:gradFill>
                <a:effectLst>
                  <a:outerShdw dist="63500" dir="2212194" algn="ctr" rotWithShape="0">
                    <a:srgbClr val="000000">
                      <a:alpha val="50000"/>
                    </a:srgbClr>
                  </a:outerShdw>
                </a:effectLst>
                <a:latin typeface="Arial Black"/>
              </a:rPr>
              <a:t>?</a:t>
            </a:r>
          </a:p>
        </p:txBody>
      </p:sp>
      <p:sp>
        <p:nvSpPr>
          <p:cNvPr id="38915" name="Rectangle 3"/>
          <p:cNvSpPr>
            <a:spLocks noChangeArrowheads="1"/>
          </p:cNvSpPr>
          <p:nvPr/>
        </p:nvSpPr>
        <p:spPr bwMode="gray">
          <a:xfrm>
            <a:off x="4243531" y="3068926"/>
            <a:ext cx="3417888" cy="641350"/>
          </a:xfrm>
          <a:prstGeom prst="rect">
            <a:avLst/>
          </a:prstGeom>
          <a:noFill/>
          <a:ln w="9525">
            <a:noFill/>
            <a:miter lim="800000"/>
            <a:headEnd/>
            <a:tailEnd/>
          </a:ln>
        </p:spPr>
        <p:txBody>
          <a:bodyPr lIns="0" rIns="0" anchor="ctr"/>
          <a:lstStyle/>
          <a:p>
            <a:pPr eaLnBrk="0" hangingPunct="0">
              <a:lnSpc>
                <a:spcPct val="95000"/>
              </a:lnSpc>
            </a:pPr>
            <a:r>
              <a:rPr lang="en-US" noProof="1">
                <a:solidFill>
                  <a:schemeClr val="tx1">
                    <a:lumMod val="75000"/>
                    <a:lumOff val="25000"/>
                  </a:schemeClr>
                </a:solidFill>
              </a:rPr>
              <a:t>Use the Questions pane in your </a:t>
            </a:r>
            <a:r>
              <a:rPr lang="en-US" noProof="1" smtClean="0">
                <a:solidFill>
                  <a:schemeClr val="tx1">
                    <a:lumMod val="75000"/>
                    <a:lumOff val="25000"/>
                  </a:schemeClr>
                </a:solidFill>
              </a:rPr>
              <a:t>GoToWebinar window</a:t>
            </a:r>
            <a:endParaRPr lang="en-US" noProof="1">
              <a:solidFill>
                <a:schemeClr val="tx1">
                  <a:lumMod val="75000"/>
                  <a:lumOff val="25000"/>
                </a:schemeClr>
              </a:solidFill>
            </a:endParaRPr>
          </a:p>
        </p:txBody>
      </p:sp>
      <p:sp>
        <p:nvSpPr>
          <p:cNvPr id="38916" name="Text Box 4"/>
          <p:cNvSpPr txBox="1">
            <a:spLocks noChangeArrowheads="1"/>
          </p:cNvSpPr>
          <p:nvPr/>
        </p:nvSpPr>
        <p:spPr bwMode="gray">
          <a:xfrm>
            <a:off x="3843481" y="1485756"/>
            <a:ext cx="4478149" cy="1323439"/>
          </a:xfrm>
          <a:prstGeom prst="rect">
            <a:avLst/>
          </a:prstGeom>
          <a:noFill/>
          <a:ln w="9525">
            <a:noFill/>
            <a:miter lim="800000"/>
            <a:headEnd/>
            <a:tailEnd/>
          </a:ln>
        </p:spPr>
        <p:txBody>
          <a:bodyPr wrap="none" lIns="0">
            <a:spAutoFit/>
          </a:bodyPr>
          <a:lstStyle/>
          <a:p>
            <a:pPr eaLnBrk="0" hangingPunct="0"/>
            <a:r>
              <a:rPr lang="en-US" sz="4000" b="1" noProof="1" smtClean="0">
                <a:solidFill>
                  <a:schemeClr val="tx1">
                    <a:lumMod val="75000"/>
                    <a:lumOff val="25000"/>
                  </a:schemeClr>
                </a:solidFill>
              </a:rPr>
              <a:t>Questions during </a:t>
            </a:r>
            <a:br>
              <a:rPr lang="en-US" sz="4000" b="1" noProof="1" smtClean="0">
                <a:solidFill>
                  <a:schemeClr val="tx1">
                    <a:lumMod val="75000"/>
                    <a:lumOff val="25000"/>
                  </a:schemeClr>
                </a:solidFill>
              </a:rPr>
            </a:br>
            <a:r>
              <a:rPr lang="en-US" sz="4000" b="1" noProof="1" smtClean="0">
                <a:solidFill>
                  <a:schemeClr val="tx1">
                    <a:lumMod val="75000"/>
                    <a:lumOff val="25000"/>
                  </a:schemeClr>
                </a:solidFill>
              </a:rPr>
              <a:t>the presentation</a:t>
            </a:r>
            <a:endParaRPr lang="en-US" sz="4000" b="1" noProof="1">
              <a:solidFill>
                <a:schemeClr val="tx1">
                  <a:lumMod val="75000"/>
                  <a:lumOff val="25000"/>
                </a:schemeClr>
              </a:solidFill>
            </a:endParaRPr>
          </a:p>
        </p:txBody>
      </p:sp>
      <p:sp>
        <p:nvSpPr>
          <p:cNvPr id="38917" name="WordArt 5"/>
          <p:cNvSpPr>
            <a:spLocks noChangeArrowheads="1" noChangeShapeType="1" noTextEdit="1"/>
          </p:cNvSpPr>
          <p:nvPr/>
        </p:nvSpPr>
        <p:spPr bwMode="gray">
          <a:xfrm>
            <a:off x="503238" y="2574925"/>
            <a:ext cx="1004887" cy="1647825"/>
          </a:xfrm>
          <a:prstGeom prst="rect">
            <a:avLst/>
          </a:prstGeom>
        </p:spPr>
        <p:txBody>
          <a:bodyPr wrap="none" fromWordArt="1">
            <a:prstTxWarp prst="textPlain">
              <a:avLst>
                <a:gd name="adj" fmla="val 50000"/>
              </a:avLst>
            </a:prstTxWarp>
          </a:bodyPr>
          <a:lstStyle/>
          <a:p>
            <a:pPr algn="ctr"/>
            <a:r>
              <a:rPr lang="en-US" sz="3600" kern="10" dirty="0">
                <a:ln w="28575">
                  <a:solidFill>
                    <a:srgbClr val="FFFFFF"/>
                  </a:solidFill>
                  <a:round/>
                  <a:headEnd/>
                  <a:tailEnd/>
                </a:ln>
                <a:gradFill rotWithShape="1">
                  <a:gsLst>
                    <a:gs pos="0">
                      <a:srgbClr val="FFFFFF"/>
                    </a:gs>
                    <a:gs pos="100000">
                      <a:srgbClr val="B4B4B4"/>
                    </a:gs>
                  </a:gsLst>
                  <a:lin ang="5400000" scaled="1"/>
                </a:gradFill>
                <a:effectLst>
                  <a:outerShdw dist="63500" dir="2212194" algn="ctr" rotWithShape="0">
                    <a:srgbClr val="000000">
                      <a:alpha val="50000"/>
                    </a:srgbClr>
                  </a:outerShdw>
                </a:effectLst>
                <a:latin typeface="Arial Black"/>
              </a:rPr>
              <a:t>?</a:t>
            </a:r>
          </a:p>
        </p:txBody>
      </p:sp>
      <p:sp>
        <p:nvSpPr>
          <p:cNvPr id="38918" name="WordArt 6"/>
          <p:cNvSpPr>
            <a:spLocks noChangeArrowheads="1" noChangeShapeType="1" noTextEdit="1"/>
          </p:cNvSpPr>
          <p:nvPr/>
        </p:nvSpPr>
        <p:spPr bwMode="gray">
          <a:xfrm>
            <a:off x="1939925" y="2522538"/>
            <a:ext cx="1546225" cy="2535237"/>
          </a:xfrm>
          <a:prstGeom prst="rect">
            <a:avLst/>
          </a:prstGeom>
        </p:spPr>
        <p:txBody>
          <a:bodyPr wrap="none" fromWordArt="1">
            <a:prstTxWarp prst="textPlain">
              <a:avLst>
                <a:gd name="adj" fmla="val 50000"/>
              </a:avLst>
            </a:prstTxWarp>
          </a:bodyPr>
          <a:lstStyle/>
          <a:p>
            <a:pPr algn="ctr"/>
            <a:r>
              <a:rPr lang="en-US" sz="3600" kern="10" dirty="0">
                <a:ln w="28575">
                  <a:solidFill>
                    <a:srgbClr val="FFFFFF"/>
                  </a:solidFill>
                  <a:round/>
                  <a:headEnd/>
                  <a:tailEnd/>
                </a:ln>
                <a:gradFill rotWithShape="1">
                  <a:gsLst>
                    <a:gs pos="0">
                      <a:srgbClr val="8EB9DD"/>
                    </a:gs>
                    <a:gs pos="100000">
                      <a:schemeClr val="accent1"/>
                    </a:gs>
                  </a:gsLst>
                  <a:lin ang="5400000" scaled="1"/>
                </a:gradFill>
                <a:effectLst>
                  <a:outerShdw dist="63500" dir="2212194" algn="ctr" rotWithShape="0">
                    <a:srgbClr val="000000">
                      <a:alpha val="50000"/>
                    </a:srgbClr>
                  </a:outerShdw>
                </a:effectLst>
                <a:latin typeface="Arial Black"/>
              </a:rPr>
              <a:t>?</a:t>
            </a:r>
          </a:p>
        </p:txBody>
      </p:sp>
      <p:pic>
        <p:nvPicPr>
          <p:cNvPr id="38919" name="Picture 6" descr="Questions.png"/>
          <p:cNvPicPr>
            <a:picLocks noChangeAspect="1"/>
          </p:cNvPicPr>
          <p:nvPr/>
        </p:nvPicPr>
        <p:blipFill>
          <a:blip r:embed="rId3" cstate="print"/>
          <a:srcRect/>
          <a:stretch>
            <a:fillRect/>
          </a:stretch>
        </p:blipFill>
        <p:spPr bwMode="auto">
          <a:xfrm>
            <a:off x="5745163" y="4022725"/>
            <a:ext cx="2581275" cy="2228850"/>
          </a:xfrm>
          <a:prstGeom prst="rect">
            <a:avLst/>
          </a:prstGeom>
          <a:noFill/>
          <a:ln w="6350">
            <a:noFill/>
            <a:miter lim="800000"/>
            <a:headEnd/>
            <a:tailEnd/>
          </a:ln>
          <a:effectLst>
            <a:outerShdw blurRad="203200" sx="102000" sy="102000" algn="ctr" rotWithShape="0">
              <a:prstClr val="black">
                <a:alpha val="16000"/>
              </a:prstClr>
            </a:outerShdw>
          </a:effectLst>
        </p:spPr>
      </p:pic>
    </p:spTree>
    <p:extLst>
      <p:ext uri="{BB962C8B-B14F-4D97-AF65-F5344CB8AC3E}">
        <p14:creationId xmlns:p14="http://schemas.microsoft.com/office/powerpoint/2010/main" val="490253621"/>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SAM/BAM</a:t>
            </a:r>
            <a:endParaRPr lang="en-US" dirty="0"/>
          </a:p>
        </p:txBody>
      </p:sp>
      <p:sp>
        <p:nvSpPr>
          <p:cNvPr id="3" name="Content Placeholder 2"/>
          <p:cNvSpPr>
            <a:spLocks noGrp="1"/>
          </p:cNvSpPr>
          <p:nvPr>
            <p:ph idx="1"/>
          </p:nvPr>
        </p:nvSpPr>
        <p:spPr>
          <a:xfrm>
            <a:off x="314325" y="1146579"/>
            <a:ext cx="4176394" cy="4988560"/>
          </a:xfrm>
        </p:spPr>
        <p:txBody>
          <a:bodyPr/>
          <a:lstStyle/>
          <a:p>
            <a:r>
              <a:rPr lang="en-US" sz="2000" dirty="0" smtClean="0"/>
              <a:t>Spec defined by </a:t>
            </a:r>
            <a:r>
              <a:rPr lang="en-US" sz="2000" dirty="0" err="1" smtClean="0"/>
              <a:t>bwa</a:t>
            </a:r>
            <a:r>
              <a:rPr lang="en-US" sz="2000" dirty="0" smtClean="0"/>
              <a:t>/</a:t>
            </a:r>
            <a:r>
              <a:rPr lang="en-US" sz="2000" dirty="0" err="1" smtClean="0"/>
              <a:t>samtools</a:t>
            </a:r>
            <a:r>
              <a:rPr lang="en-US" sz="2000" dirty="0" smtClean="0"/>
              <a:t> author </a:t>
            </a:r>
            <a:r>
              <a:rPr lang="en-US" sz="2000" b="0" dirty="0" err="1" smtClean="0"/>
              <a:t>Heng</a:t>
            </a:r>
            <a:r>
              <a:rPr lang="en-US" sz="2000" b="0" dirty="0" smtClean="0"/>
              <a:t> Li, aka Li H, aka lh3.</a:t>
            </a:r>
          </a:p>
          <a:p>
            <a:r>
              <a:rPr lang="en-US" sz="2000" dirty="0" smtClean="0"/>
              <a:t>SAM is text version </a:t>
            </a:r>
            <a:r>
              <a:rPr lang="en-US" sz="2000" b="0" dirty="0" smtClean="0"/>
              <a:t>(easy for any program to output)</a:t>
            </a:r>
          </a:p>
          <a:p>
            <a:r>
              <a:rPr lang="en-US" sz="2000" dirty="0" smtClean="0"/>
              <a:t>BAM is binary/compressed version </a:t>
            </a:r>
            <a:r>
              <a:rPr lang="en-US" sz="2000" b="0" dirty="0" smtClean="0"/>
              <a:t>with indexing support</a:t>
            </a:r>
          </a:p>
          <a:p>
            <a:r>
              <a:rPr lang="en-US" sz="2000" b="0" dirty="0" smtClean="0"/>
              <a:t>Alignment encoded in CIGAR code of matches, insertions, deletions, gaps and clipping</a:t>
            </a:r>
          </a:p>
          <a:p>
            <a:r>
              <a:rPr lang="en-US" sz="2000" dirty="0" smtClean="0"/>
              <a:t>Can have any custom flags set </a:t>
            </a:r>
            <a:r>
              <a:rPr lang="en-US" sz="2000" b="0" dirty="0" smtClean="0"/>
              <a:t>by alignment tool (mix of standard and custom two-letter tags)</a:t>
            </a:r>
          </a:p>
          <a:p>
            <a:endParaRPr lang="en-US" dirty="0"/>
          </a:p>
        </p:txBody>
      </p:sp>
      <p:grpSp>
        <p:nvGrpSpPr>
          <p:cNvPr id="13" name="Group 12"/>
          <p:cNvGrpSpPr/>
          <p:nvPr/>
        </p:nvGrpSpPr>
        <p:grpSpPr>
          <a:xfrm>
            <a:off x="4714239" y="1146579"/>
            <a:ext cx="4155437" cy="1793759"/>
            <a:chOff x="4488873" y="1329459"/>
            <a:chExt cx="4451924" cy="1921742"/>
          </a:xfrm>
        </p:grpSpPr>
        <p:sp>
          <p:nvSpPr>
            <p:cNvPr id="6" name="Rectangle 5"/>
            <p:cNvSpPr/>
            <p:nvPr/>
          </p:nvSpPr>
          <p:spPr bwMode="auto">
            <a:xfrm>
              <a:off x="4488873" y="1329459"/>
              <a:ext cx="4451924" cy="1921742"/>
            </a:xfrm>
            <a:prstGeom prst="rect">
              <a:avLst/>
            </a:prstGeom>
            <a:noFill/>
            <a:ln w="6350">
              <a:solidFill>
                <a:schemeClr val="accent3">
                  <a:lumMod val="75000"/>
                </a:schemeClr>
              </a:solidFill>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pic>
          <p:nvPicPr>
            <p:cNvPr id="64514" name="Picture 2"/>
            <p:cNvPicPr>
              <a:picLocks noChangeAspect="1" noChangeArrowheads="1"/>
            </p:cNvPicPr>
            <p:nvPr/>
          </p:nvPicPr>
          <p:blipFill>
            <a:blip r:embed="rId3" cstate="print"/>
            <a:srcRect r="3335"/>
            <a:stretch>
              <a:fillRect/>
            </a:stretch>
          </p:blipFill>
          <p:spPr bwMode="auto">
            <a:xfrm>
              <a:off x="4539649" y="1503075"/>
              <a:ext cx="4283385" cy="1444232"/>
            </a:xfrm>
            <a:prstGeom prst="rect">
              <a:avLst/>
            </a:prstGeom>
            <a:noFill/>
            <a:ln w="9525">
              <a:noFill/>
              <a:miter lim="800000"/>
              <a:headEnd/>
              <a:tailEnd/>
            </a:ln>
          </p:spPr>
        </p:pic>
      </p:grpSp>
      <p:sp>
        <p:nvSpPr>
          <p:cNvPr id="11" name="Rectangle 4"/>
          <p:cNvSpPr>
            <a:spLocks noChangeArrowheads="1"/>
          </p:cNvSpPr>
          <p:nvPr/>
        </p:nvSpPr>
        <p:spPr bwMode="gray">
          <a:xfrm>
            <a:off x="4714239" y="3318745"/>
            <a:ext cx="4155437" cy="360362"/>
          </a:xfrm>
          <a:prstGeom prst="rect">
            <a:avLst/>
          </a:prstGeom>
          <a:solidFill>
            <a:schemeClr val="accent2"/>
          </a:solidFill>
          <a:ln w="12700">
            <a:solidFill>
              <a:srgbClr val="C0C0C0"/>
            </a:solidFill>
            <a:miter lim="800000"/>
            <a:headEnd/>
            <a:tailEnd/>
          </a:ln>
        </p:spPr>
        <p:txBody>
          <a:bodyPr lIns="0" tIns="0" rIns="0" bIns="0" anchor="ctr"/>
          <a:lstStyle/>
          <a:p>
            <a:pPr algn="ctr" defTabSz="801688" eaLnBrk="0" hangingPunct="0"/>
            <a:r>
              <a:rPr lang="en-US" sz="1800" b="1" noProof="1" smtClean="0">
                <a:solidFill>
                  <a:srgbClr val="FFFFFF"/>
                </a:solidFill>
              </a:rPr>
              <a:t>Key Fields</a:t>
            </a:r>
          </a:p>
        </p:txBody>
      </p:sp>
      <p:sp>
        <p:nvSpPr>
          <p:cNvPr id="12" name="Rectangle 5"/>
          <p:cNvSpPr>
            <a:spLocks noChangeArrowheads="1"/>
          </p:cNvSpPr>
          <p:nvPr/>
        </p:nvSpPr>
        <p:spPr bwMode="gray">
          <a:xfrm>
            <a:off x="4714238" y="3679106"/>
            <a:ext cx="4155437" cy="2701373"/>
          </a:xfrm>
          <a:prstGeom prst="rect">
            <a:avLst/>
          </a:prstGeom>
          <a:solidFill>
            <a:schemeClr val="bg1"/>
          </a:solidFill>
          <a:ln w="12700">
            <a:solidFill>
              <a:srgbClr val="C0C0C0"/>
            </a:solidFill>
            <a:miter lim="800000"/>
            <a:headEnd/>
            <a:tailEnd/>
          </a:ln>
        </p:spPr>
        <p:txBody>
          <a:bodyPr lIns="108000" tIns="108000" rIns="72000" bIns="72000"/>
          <a:lstStyle/>
          <a:p>
            <a:pPr marL="190500" lvl="0" indent="-190500" eaLnBrk="0" hangingPunct="0">
              <a:spcBef>
                <a:spcPts val="600"/>
              </a:spcBef>
              <a:buClr>
                <a:schemeClr val="accent2"/>
              </a:buClr>
              <a:buFont typeface="Wingdings" pitchFamily="2" charset="2"/>
              <a:buChar char="§"/>
              <a:defRPr/>
            </a:pPr>
            <a:r>
              <a:rPr lang="en-US" sz="1800" kern="0" noProof="1" smtClean="0">
                <a:solidFill>
                  <a:schemeClr val="tx1">
                    <a:lumMod val="75000"/>
                    <a:lumOff val="25000"/>
                  </a:schemeClr>
                </a:solidFill>
              </a:rPr>
              <a:t>Chr, position</a:t>
            </a:r>
          </a:p>
          <a:p>
            <a:pPr marL="190500" lvl="0" indent="-190500" eaLnBrk="0" hangingPunct="0">
              <a:spcBef>
                <a:spcPts val="600"/>
              </a:spcBef>
              <a:buClr>
                <a:schemeClr val="accent2"/>
              </a:buClr>
              <a:buFont typeface="Wingdings" pitchFamily="2" charset="2"/>
              <a:buChar char="§"/>
              <a:defRPr/>
            </a:pPr>
            <a:r>
              <a:rPr lang="en-US" sz="1800" b="1" kern="0" noProof="1" smtClean="0">
                <a:solidFill>
                  <a:schemeClr val="tx1">
                    <a:lumMod val="75000"/>
                    <a:lumOff val="25000"/>
                  </a:schemeClr>
                </a:solidFill>
              </a:rPr>
              <a:t>Mapping quality</a:t>
            </a:r>
          </a:p>
          <a:p>
            <a:pPr marL="190500" lvl="0" indent="-190500" eaLnBrk="0" hangingPunct="0">
              <a:spcBef>
                <a:spcPts val="600"/>
              </a:spcBef>
              <a:buClr>
                <a:schemeClr val="accent2"/>
              </a:buClr>
              <a:buFont typeface="Wingdings" pitchFamily="2" charset="2"/>
              <a:buChar char="§"/>
              <a:defRPr/>
            </a:pPr>
            <a:r>
              <a:rPr lang="en-US" sz="1800" b="1" kern="0" noProof="1" smtClean="0">
                <a:solidFill>
                  <a:schemeClr val="tx1">
                    <a:lumMod val="75000"/>
                    <a:lumOff val="25000"/>
                  </a:schemeClr>
                </a:solidFill>
              </a:rPr>
              <a:t>CIGAR</a:t>
            </a:r>
          </a:p>
          <a:p>
            <a:pPr marL="190500" lvl="0" indent="-190500" eaLnBrk="0" hangingPunct="0">
              <a:spcBef>
                <a:spcPts val="600"/>
              </a:spcBef>
              <a:buClr>
                <a:schemeClr val="accent2"/>
              </a:buClr>
              <a:buFont typeface="Wingdings" pitchFamily="2" charset="2"/>
              <a:buChar char="§"/>
              <a:defRPr/>
            </a:pPr>
            <a:r>
              <a:rPr lang="en-US" sz="1800" kern="0" noProof="1" smtClean="0">
                <a:solidFill>
                  <a:schemeClr val="tx1">
                    <a:lumMod val="75000"/>
                    <a:lumOff val="25000"/>
                  </a:schemeClr>
                </a:solidFill>
              </a:rPr>
              <a:t>Name/position of mate</a:t>
            </a:r>
          </a:p>
          <a:p>
            <a:pPr marL="190500" lvl="0" indent="-190500" eaLnBrk="0" hangingPunct="0">
              <a:spcBef>
                <a:spcPts val="600"/>
              </a:spcBef>
              <a:buClr>
                <a:schemeClr val="accent2"/>
              </a:buClr>
              <a:buFont typeface="Wingdings" pitchFamily="2" charset="2"/>
              <a:buChar char="§"/>
              <a:defRPr/>
            </a:pPr>
            <a:r>
              <a:rPr lang="en-US" sz="1800" kern="0" noProof="1" smtClean="0">
                <a:solidFill>
                  <a:schemeClr val="tx1">
                    <a:lumMod val="75000"/>
                    <a:lumOff val="25000"/>
                  </a:schemeClr>
                </a:solidFill>
              </a:rPr>
              <a:t>Total template length</a:t>
            </a:r>
          </a:p>
          <a:p>
            <a:pPr marL="190500" lvl="0" indent="-190500" eaLnBrk="0" hangingPunct="0">
              <a:spcBef>
                <a:spcPts val="600"/>
              </a:spcBef>
              <a:buClr>
                <a:schemeClr val="accent2"/>
              </a:buClr>
              <a:buFont typeface="Wingdings" pitchFamily="2" charset="2"/>
              <a:buChar char="§"/>
              <a:defRPr/>
            </a:pPr>
            <a:r>
              <a:rPr lang="en-US" sz="1800" kern="0" noProof="1" smtClean="0">
                <a:solidFill>
                  <a:schemeClr val="tx1">
                    <a:lumMod val="75000"/>
                    <a:lumOff val="25000"/>
                  </a:schemeClr>
                </a:solidFill>
              </a:rPr>
              <a:t>Sequence</a:t>
            </a:r>
          </a:p>
          <a:p>
            <a:pPr marL="190500" lvl="0" indent="-190500" eaLnBrk="0" hangingPunct="0">
              <a:spcBef>
                <a:spcPts val="600"/>
              </a:spcBef>
              <a:buClr>
                <a:schemeClr val="accent2"/>
              </a:buClr>
              <a:buFont typeface="Wingdings" pitchFamily="2" charset="2"/>
              <a:buChar char="§"/>
              <a:defRPr/>
            </a:pPr>
            <a:r>
              <a:rPr lang="en-US" sz="1800" kern="0" noProof="1" smtClean="0">
                <a:solidFill>
                  <a:schemeClr val="tx1">
                    <a:lumMod val="75000"/>
                    <a:lumOff val="25000"/>
                  </a:schemeClr>
                </a:solidFill>
              </a:rPr>
              <a:t>Per-Base Quality Scores</a:t>
            </a:r>
          </a:p>
        </p:txBody>
      </p:sp>
    </p:spTree>
    <p:extLst>
      <p:ext uri="{BB962C8B-B14F-4D97-AF65-F5344CB8AC3E}">
        <p14:creationId xmlns:p14="http://schemas.microsoft.com/office/powerpoint/2010/main" val="162965540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403242"/>
            <a:ext cx="9144000" cy="1953449"/>
          </a:xfrm>
          <a:prstGeom prst="rect">
            <a:avLst/>
          </a:prstGeom>
        </p:spPr>
      </p:pic>
      <p:sp>
        <p:nvSpPr>
          <p:cNvPr id="2" name="Title 1"/>
          <p:cNvSpPr>
            <a:spLocks noGrp="1"/>
          </p:cNvSpPr>
          <p:nvPr>
            <p:ph type="title"/>
          </p:nvPr>
        </p:nvSpPr>
        <p:spPr/>
        <p:txBody>
          <a:bodyPr/>
          <a:lstStyle/>
          <a:p>
            <a:r>
              <a:rPr lang="en-US" dirty="0" smtClean="0"/>
              <a:t>CIGAR String</a:t>
            </a:r>
            <a:endParaRPr lang="en-US" dirty="0"/>
          </a:p>
        </p:txBody>
      </p:sp>
      <p:pic>
        <p:nvPicPr>
          <p:cNvPr id="8" name="Picture 7"/>
          <p:cNvPicPr>
            <a:picLocks noChangeAspect="1"/>
          </p:cNvPicPr>
          <p:nvPr/>
        </p:nvPicPr>
        <p:blipFill>
          <a:blip r:embed="rId3" cstate="print"/>
          <a:stretch>
            <a:fillRect/>
          </a:stretch>
        </p:blipFill>
        <p:spPr>
          <a:xfrm>
            <a:off x="5774690" y="4906645"/>
            <a:ext cx="3105150" cy="1819275"/>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10" name="Rounded Rectangle 9"/>
          <p:cNvSpPr/>
          <p:nvPr/>
        </p:nvSpPr>
        <p:spPr bwMode="auto">
          <a:xfrm>
            <a:off x="435430" y="4120145"/>
            <a:ext cx="8307976" cy="643209"/>
          </a:xfrm>
          <a:prstGeom prst="roundRect">
            <a:avLst/>
          </a:prstGeom>
          <a:noFill/>
          <a:ln w="57150">
            <a:solidFill>
              <a:srgbClr val="41641A"/>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009934858"/>
              </p:ext>
            </p:extLst>
          </p:nvPr>
        </p:nvGraphicFramePr>
        <p:xfrm>
          <a:off x="368061" y="1139078"/>
          <a:ext cx="8534399" cy="2092245"/>
        </p:xfrm>
        <a:graphic>
          <a:graphicData uri="http://schemas.openxmlformats.org/drawingml/2006/table">
            <a:tbl>
              <a:tblPr/>
              <a:tblGrid>
                <a:gridCol w="747539"/>
                <a:gridCol w="4173757"/>
                <a:gridCol w="3613103"/>
              </a:tblGrid>
              <a:tr h="109648">
                <a:tc>
                  <a:txBody>
                    <a:bodyPr/>
                    <a:lstStyle/>
                    <a:p>
                      <a:pPr algn="l" fontAlgn="b"/>
                      <a:r>
                        <a:rPr lang="en-US" sz="1300" b="1" i="0" u="none" strike="noStrike" dirty="0">
                          <a:solidFill>
                            <a:srgbClr val="FFFFFF"/>
                          </a:solidFill>
                          <a:latin typeface="+mn-lt"/>
                        </a:rPr>
                        <a:t>Op</a:t>
                      </a:r>
                    </a:p>
                  </a:txBody>
                  <a:tcPr marL="8343" marR="8343" marT="834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300" b="1" i="0" u="none" strike="noStrike">
                          <a:solidFill>
                            <a:srgbClr val="FFFFFF"/>
                          </a:solidFill>
                          <a:latin typeface="+mn-lt"/>
                        </a:rPr>
                        <a:t>Description</a:t>
                      </a:r>
                    </a:p>
                  </a:txBody>
                  <a:tcPr marL="8343" marR="8343" marT="834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300" b="1" i="0" u="none" strike="noStrike">
                          <a:solidFill>
                            <a:srgbClr val="FFFFFF"/>
                          </a:solidFill>
                          <a:latin typeface="+mn-lt"/>
                        </a:rPr>
                        <a:t>Used</a:t>
                      </a:r>
                    </a:p>
                  </a:txBody>
                  <a:tcPr marL="8343" marR="8343" marT="834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r>
              <a:tr h="215668">
                <a:tc>
                  <a:txBody>
                    <a:bodyPr/>
                    <a:lstStyle/>
                    <a:p>
                      <a:pPr algn="l" fontAlgn="b"/>
                      <a:r>
                        <a:rPr lang="en-US" sz="1300" b="0" i="0" u="none" strike="noStrike">
                          <a:solidFill>
                            <a:srgbClr val="000000"/>
                          </a:solidFill>
                          <a:latin typeface="+mn-lt"/>
                        </a:rPr>
                        <a:t>M</a:t>
                      </a:r>
                    </a:p>
                  </a:txBody>
                  <a:tcPr marL="8343" marR="8343" marT="834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alignment match (can be sequence match or mismatch)</a:t>
                      </a:r>
                    </a:p>
                  </a:txBody>
                  <a:tcPr marL="8343" marR="8343" marT="834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by default</a:t>
                      </a:r>
                    </a:p>
                  </a:txBody>
                  <a:tcPr marL="8343" marR="8343" marT="834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109648">
                <a:tc>
                  <a:txBody>
                    <a:bodyPr/>
                    <a:lstStyle/>
                    <a:p>
                      <a:pPr algn="l" fontAlgn="b"/>
                      <a:r>
                        <a:rPr lang="en-US" sz="1300" b="0" i="0" u="none" strike="noStrike">
                          <a:solidFill>
                            <a:srgbClr val="000000"/>
                          </a:solidFill>
                          <a:latin typeface="+mn-lt"/>
                        </a:rPr>
                        <a:t>I</a:t>
                      </a:r>
                    </a:p>
                  </a:txBody>
                  <a:tcPr marL="8343" marR="8343" marT="834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insertion to the reference</a:t>
                      </a:r>
                    </a:p>
                  </a:txBody>
                  <a:tcPr marL="8343" marR="8343" marT="834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InDel</a:t>
                      </a:r>
                    </a:p>
                  </a:txBody>
                  <a:tcPr marL="8343" marR="8343" marT="834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109648">
                <a:tc>
                  <a:txBody>
                    <a:bodyPr/>
                    <a:lstStyle/>
                    <a:p>
                      <a:pPr algn="l" fontAlgn="b"/>
                      <a:r>
                        <a:rPr lang="en-US" sz="1300" b="0" i="0" u="none" strike="noStrike">
                          <a:solidFill>
                            <a:srgbClr val="000000"/>
                          </a:solidFill>
                          <a:latin typeface="+mn-lt"/>
                        </a:rPr>
                        <a:t>D</a:t>
                      </a:r>
                    </a:p>
                  </a:txBody>
                  <a:tcPr marL="8343" marR="8343" marT="834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deletion from the reference</a:t>
                      </a:r>
                    </a:p>
                  </a:txBody>
                  <a:tcPr marL="8343" marR="8343" marT="834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InDel</a:t>
                      </a:r>
                    </a:p>
                  </a:txBody>
                  <a:tcPr marL="8343" marR="8343" marT="834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109648">
                <a:tc>
                  <a:txBody>
                    <a:bodyPr/>
                    <a:lstStyle/>
                    <a:p>
                      <a:pPr algn="l" fontAlgn="b"/>
                      <a:r>
                        <a:rPr lang="en-US" sz="1300" b="0" i="0" u="none" strike="noStrike">
                          <a:solidFill>
                            <a:srgbClr val="000000"/>
                          </a:solidFill>
                          <a:latin typeface="+mn-lt"/>
                        </a:rPr>
                        <a:t>N</a:t>
                      </a:r>
                    </a:p>
                  </a:txBody>
                  <a:tcPr marL="8343" marR="8343" marT="834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skipped region from the reference</a:t>
                      </a:r>
                    </a:p>
                  </a:txBody>
                  <a:tcPr marL="8343" marR="8343" marT="834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spanning intron</a:t>
                      </a:r>
                    </a:p>
                  </a:txBody>
                  <a:tcPr marL="8343" marR="8343" marT="834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215668">
                <a:tc>
                  <a:txBody>
                    <a:bodyPr/>
                    <a:lstStyle/>
                    <a:p>
                      <a:pPr algn="l" fontAlgn="b"/>
                      <a:r>
                        <a:rPr lang="en-US" sz="1300" b="0" i="0" u="none" strike="noStrike">
                          <a:solidFill>
                            <a:srgbClr val="000000"/>
                          </a:solidFill>
                          <a:latin typeface="+mn-lt"/>
                        </a:rPr>
                        <a:t>S</a:t>
                      </a:r>
                    </a:p>
                  </a:txBody>
                  <a:tcPr marL="8343" marR="8343" marT="834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soft clipping (not-aligned)</a:t>
                      </a:r>
                    </a:p>
                  </a:txBody>
                  <a:tcPr marL="8343" marR="8343" marT="834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latin typeface="+mn-lt"/>
                        </a:rPr>
                        <a:t>per-base quality drops to threshold to trim read</a:t>
                      </a:r>
                    </a:p>
                  </a:txBody>
                  <a:tcPr marL="8343" marR="8343" marT="834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126709">
                <a:tc>
                  <a:txBody>
                    <a:bodyPr/>
                    <a:lstStyle/>
                    <a:p>
                      <a:pPr algn="l" fontAlgn="b"/>
                      <a:r>
                        <a:rPr lang="en-US" sz="1300" b="0" i="0" u="none" strike="noStrike">
                          <a:solidFill>
                            <a:srgbClr val="000000"/>
                          </a:solidFill>
                          <a:latin typeface="+mn-lt"/>
                        </a:rPr>
                        <a:t>H</a:t>
                      </a:r>
                    </a:p>
                  </a:txBody>
                  <a:tcPr marL="8343" marR="8343" marT="834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latin typeface="+mn-lt"/>
                        </a:rPr>
                        <a:t>hard clipping (not-present in reference)</a:t>
                      </a:r>
                    </a:p>
                  </a:txBody>
                  <a:tcPr marL="8343" marR="8343" marT="834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chimeric reads, breakpoints, end of seq</a:t>
                      </a:r>
                    </a:p>
                  </a:txBody>
                  <a:tcPr marL="8343" marR="8343" marT="834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215668">
                <a:tc>
                  <a:txBody>
                    <a:bodyPr/>
                    <a:lstStyle/>
                    <a:p>
                      <a:pPr algn="l" fontAlgn="b"/>
                      <a:r>
                        <a:rPr lang="en-US" sz="1300" b="0" i="0" u="none" strike="noStrike">
                          <a:solidFill>
                            <a:srgbClr val="000000"/>
                          </a:solidFill>
                          <a:latin typeface="+mn-lt"/>
                        </a:rPr>
                        <a:t>P</a:t>
                      </a:r>
                    </a:p>
                  </a:txBody>
                  <a:tcPr marL="8343" marR="8343" marT="834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padding (silent deletion from padded reference)</a:t>
                      </a:r>
                    </a:p>
                  </a:txBody>
                  <a:tcPr marL="8343" marR="8343" marT="834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multiple sequence alignments (not common)</a:t>
                      </a:r>
                    </a:p>
                  </a:txBody>
                  <a:tcPr marL="8343" marR="8343" marT="834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109648">
                <a:tc>
                  <a:txBody>
                    <a:bodyPr/>
                    <a:lstStyle/>
                    <a:p>
                      <a:pPr algn="l" fontAlgn="b"/>
                      <a:r>
                        <a:rPr lang="en-US" sz="1300" b="0" i="0" u="none" strike="noStrike">
                          <a:solidFill>
                            <a:srgbClr val="000000"/>
                          </a:solidFill>
                          <a:latin typeface="+mn-lt"/>
                        </a:rPr>
                        <a:t>=</a:t>
                      </a:r>
                    </a:p>
                  </a:txBody>
                  <a:tcPr marL="8343" marR="8343" marT="834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sequence match</a:t>
                      </a:r>
                    </a:p>
                  </a:txBody>
                  <a:tcPr marL="8343" marR="8343" marT="834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a:solidFill>
                            <a:srgbClr val="000000"/>
                          </a:solidFill>
                          <a:latin typeface="+mn-lt"/>
                        </a:rPr>
                        <a:t>when compared to ref</a:t>
                      </a:r>
                    </a:p>
                  </a:txBody>
                  <a:tcPr marL="8343" marR="8343" marT="834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r h="109648">
                <a:tc>
                  <a:txBody>
                    <a:bodyPr/>
                    <a:lstStyle/>
                    <a:p>
                      <a:pPr algn="l" fontAlgn="b"/>
                      <a:r>
                        <a:rPr lang="en-US" sz="1300" b="0" i="0" u="none" strike="noStrike">
                          <a:solidFill>
                            <a:srgbClr val="000000"/>
                          </a:solidFill>
                          <a:latin typeface="+mn-lt"/>
                        </a:rPr>
                        <a:t>X</a:t>
                      </a:r>
                    </a:p>
                  </a:txBody>
                  <a:tcPr marL="8343" marR="8343" marT="834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latin typeface="+mn-lt"/>
                        </a:rPr>
                        <a:t>sequence mismatch</a:t>
                      </a:r>
                    </a:p>
                  </a:txBody>
                  <a:tcPr marL="8343" marR="8343" marT="834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c>
                  <a:txBody>
                    <a:bodyPr/>
                    <a:lstStyle/>
                    <a:p>
                      <a:pPr algn="l" fontAlgn="b"/>
                      <a:r>
                        <a:rPr lang="en-US" sz="1300" b="0" i="0" u="none" strike="noStrike" dirty="0">
                          <a:solidFill>
                            <a:srgbClr val="000000"/>
                          </a:solidFill>
                          <a:latin typeface="+mn-lt"/>
                        </a:rPr>
                        <a:t>when compared to ref</a:t>
                      </a:r>
                    </a:p>
                  </a:txBody>
                  <a:tcPr marL="8343" marR="8343" marT="834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6727110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2762352" y="3690863"/>
            <a:ext cx="3583481" cy="707886"/>
          </a:xfrm>
          <a:prstGeom prst="rect">
            <a:avLst/>
          </a:prstGeom>
          <a:noFill/>
        </p:spPr>
        <p:txBody>
          <a:bodyPr wrap="none" rtlCol="0">
            <a:spAutoFit/>
          </a:bodyPr>
          <a:lstStyle/>
          <a:p>
            <a:pPr algn="ctr"/>
            <a:r>
              <a:rPr lang="en-US" dirty="0" smtClean="0">
                <a:solidFill>
                  <a:schemeClr val="tx1">
                    <a:lumMod val="75000"/>
                    <a:lumOff val="25000"/>
                  </a:schemeClr>
                </a:solidFill>
              </a:rPr>
              <a:t>Different Alignment Outcomes</a:t>
            </a:r>
          </a:p>
          <a:p>
            <a:pPr marL="342900" indent="-342900" algn="ctr">
              <a:buFont typeface="Arial" panose="020B0604020202020204" pitchFamily="34" charset="0"/>
              <a:buChar char="•"/>
            </a:pPr>
            <a:endParaRPr lang="en-US" dirty="0">
              <a:solidFill>
                <a:schemeClr val="tx1">
                  <a:lumMod val="75000"/>
                  <a:lumOff val="25000"/>
                </a:schemeClr>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9651" y="2556102"/>
            <a:ext cx="5715000" cy="962025"/>
          </a:xfrm>
          <a:prstGeom prst="rect">
            <a:avLst/>
          </a:prstGeom>
        </p:spPr>
      </p:pic>
    </p:spTree>
    <p:extLst>
      <p:ext uri="{BB962C8B-B14F-4D97-AF65-F5344CB8AC3E}">
        <p14:creationId xmlns:p14="http://schemas.microsoft.com/office/powerpoint/2010/main" val="290763402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Rectangle 3"/>
          <p:cNvSpPr>
            <a:spLocks noChangeArrowheads="1"/>
          </p:cNvSpPr>
          <p:nvPr/>
        </p:nvSpPr>
        <p:spPr bwMode="gray">
          <a:xfrm>
            <a:off x="777875" y="2214969"/>
            <a:ext cx="8047038" cy="723900"/>
          </a:xfrm>
          <a:prstGeom prst="rect">
            <a:avLst/>
          </a:prstGeom>
          <a:solidFill>
            <a:schemeClr val="bg1"/>
          </a:solidFill>
          <a:ln w="12700">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A Brief History of Time</a:t>
            </a:r>
            <a:endParaRPr lang="en-US" sz="2400" dirty="0">
              <a:solidFill>
                <a:schemeClr val="tx1">
                  <a:lumMod val="75000"/>
                  <a:lumOff val="25000"/>
                </a:schemeClr>
              </a:solidFill>
            </a:endParaRPr>
          </a:p>
        </p:txBody>
      </p:sp>
      <p:sp>
        <p:nvSpPr>
          <p:cNvPr id="5" name="Rectangle 4"/>
          <p:cNvSpPr>
            <a:spLocks noChangeArrowheads="1"/>
          </p:cNvSpPr>
          <p:nvPr/>
        </p:nvSpPr>
        <p:spPr bwMode="gray">
          <a:xfrm>
            <a:off x="777875" y="4012778"/>
            <a:ext cx="8047038" cy="725487"/>
          </a:xfrm>
          <a:prstGeom prst="rect">
            <a:avLst/>
          </a:prstGeom>
          <a:solidFill>
            <a:schemeClr val="tx1">
              <a:lumMod val="50000"/>
              <a:lumOff val="50000"/>
            </a:schemeClr>
          </a:solidFill>
          <a:ln w="12700" algn="ctr">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b="1" dirty="0" smtClean="0">
                <a:solidFill>
                  <a:schemeClr val="bg1"/>
                </a:solidFill>
              </a:rPr>
              <a:t>It’s All about the Variants</a:t>
            </a:r>
            <a:endParaRPr lang="en-US" sz="2400" b="1" dirty="0">
              <a:solidFill>
                <a:schemeClr val="bg1"/>
              </a:solidFill>
            </a:endParaRPr>
          </a:p>
        </p:txBody>
      </p:sp>
      <p:sp>
        <p:nvSpPr>
          <p:cNvPr id="6" name="Rectangle 5"/>
          <p:cNvSpPr>
            <a:spLocks noChangeArrowheads="1"/>
          </p:cNvSpPr>
          <p:nvPr/>
        </p:nvSpPr>
        <p:spPr bwMode="gray">
          <a:xfrm>
            <a:off x="319088" y="2214969"/>
            <a:ext cx="463550" cy="723900"/>
          </a:xfrm>
          <a:prstGeom prst="rect">
            <a:avLst/>
          </a:prstGeom>
          <a:solidFill>
            <a:schemeClr val="accent1"/>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smtClean="0">
                <a:solidFill>
                  <a:srgbClr val="FFFFFF"/>
                </a:solidFill>
              </a:rPr>
              <a:t>2</a:t>
            </a:r>
            <a:endParaRPr lang="en-US" sz="2800" b="1" noProof="1">
              <a:solidFill>
                <a:srgbClr val="FFFFFF"/>
              </a:solidFill>
            </a:endParaRPr>
          </a:p>
        </p:txBody>
      </p:sp>
      <p:sp>
        <p:nvSpPr>
          <p:cNvPr id="7" name="Rectangle 6"/>
          <p:cNvSpPr>
            <a:spLocks noChangeArrowheads="1"/>
          </p:cNvSpPr>
          <p:nvPr/>
        </p:nvSpPr>
        <p:spPr bwMode="gray">
          <a:xfrm>
            <a:off x="319088" y="3121141"/>
            <a:ext cx="463550" cy="723900"/>
          </a:xfrm>
          <a:prstGeom prst="rect">
            <a:avLst/>
          </a:prstGeom>
          <a:solidFill>
            <a:schemeClr val="accent6"/>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smtClean="0">
                <a:solidFill>
                  <a:srgbClr val="FFFFFF"/>
                </a:solidFill>
              </a:rPr>
              <a:t>3</a:t>
            </a:r>
            <a:endParaRPr lang="en-US" sz="2800" b="1" noProof="1">
              <a:solidFill>
                <a:srgbClr val="FFFFFF"/>
              </a:solidFill>
            </a:endParaRPr>
          </a:p>
        </p:txBody>
      </p:sp>
      <p:sp>
        <p:nvSpPr>
          <p:cNvPr id="8" name="Rectangle 7"/>
          <p:cNvSpPr>
            <a:spLocks noChangeArrowheads="1"/>
          </p:cNvSpPr>
          <p:nvPr/>
        </p:nvSpPr>
        <p:spPr bwMode="gray">
          <a:xfrm>
            <a:off x="319088" y="4012778"/>
            <a:ext cx="463550" cy="725487"/>
          </a:xfrm>
          <a:prstGeom prst="rect">
            <a:avLst/>
          </a:prstGeom>
          <a:solidFill>
            <a:srgbClr val="3682D6"/>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a:solidFill>
                  <a:srgbClr val="FFFFFF"/>
                </a:solidFill>
              </a:rPr>
              <a:t>4</a:t>
            </a:r>
          </a:p>
        </p:txBody>
      </p:sp>
      <p:sp>
        <p:nvSpPr>
          <p:cNvPr id="10" name="Rectangle 9"/>
          <p:cNvSpPr>
            <a:spLocks noChangeArrowheads="1"/>
          </p:cNvSpPr>
          <p:nvPr/>
        </p:nvSpPr>
        <p:spPr bwMode="gray">
          <a:xfrm>
            <a:off x="777875" y="3121141"/>
            <a:ext cx="8047038" cy="725487"/>
          </a:xfrm>
          <a:prstGeom prst="rect">
            <a:avLst/>
          </a:prstGeom>
          <a:solidFill>
            <a:schemeClr val="bg1"/>
          </a:solidFill>
          <a:ln w="12700" algn="ctr">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Know Your CIGAR</a:t>
            </a:r>
            <a:endParaRPr lang="en-US" sz="2400" dirty="0">
              <a:solidFill>
                <a:schemeClr val="tx1">
                  <a:lumMod val="75000"/>
                  <a:lumOff val="25000"/>
                </a:schemeClr>
              </a:solidFill>
            </a:endParaRPr>
          </a:p>
        </p:txBody>
      </p:sp>
      <p:sp>
        <p:nvSpPr>
          <p:cNvPr id="9" name="Rectangle 8"/>
          <p:cNvSpPr>
            <a:spLocks noChangeArrowheads="1"/>
          </p:cNvSpPr>
          <p:nvPr/>
        </p:nvSpPr>
        <p:spPr bwMode="gray">
          <a:xfrm>
            <a:off x="777875" y="1323759"/>
            <a:ext cx="8047038" cy="723900"/>
          </a:xfrm>
          <a:prstGeom prst="rect">
            <a:avLst/>
          </a:prstGeom>
          <a:solidFill>
            <a:schemeClr val="bg1"/>
          </a:solidFill>
          <a:ln w="12700">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Alignment 101</a:t>
            </a:r>
            <a:endParaRPr lang="en-US" sz="2400" dirty="0">
              <a:solidFill>
                <a:schemeClr val="tx1">
                  <a:lumMod val="75000"/>
                  <a:lumOff val="25000"/>
                </a:schemeClr>
              </a:solidFill>
            </a:endParaRPr>
          </a:p>
        </p:txBody>
      </p:sp>
      <p:sp>
        <p:nvSpPr>
          <p:cNvPr id="11" name="Rectangle 10"/>
          <p:cNvSpPr>
            <a:spLocks noChangeArrowheads="1"/>
          </p:cNvSpPr>
          <p:nvPr/>
        </p:nvSpPr>
        <p:spPr bwMode="gray">
          <a:xfrm>
            <a:off x="319088" y="1323759"/>
            <a:ext cx="463550" cy="723900"/>
          </a:xfrm>
          <a:prstGeom prst="rect">
            <a:avLst/>
          </a:prstGeom>
          <a:solidFill>
            <a:schemeClr val="accent2">
              <a:lumMod val="75000"/>
            </a:schemeClr>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a:solidFill>
                  <a:srgbClr val="FFFFFF"/>
                </a:solidFill>
              </a:rPr>
              <a:t>1</a:t>
            </a:r>
          </a:p>
        </p:txBody>
      </p:sp>
      <p:sp>
        <p:nvSpPr>
          <p:cNvPr id="12" name="Rectangle 11"/>
          <p:cNvSpPr>
            <a:spLocks noChangeArrowheads="1"/>
          </p:cNvSpPr>
          <p:nvPr/>
        </p:nvSpPr>
        <p:spPr bwMode="gray">
          <a:xfrm>
            <a:off x="792225" y="4906835"/>
            <a:ext cx="8047038" cy="725487"/>
          </a:xfrm>
          <a:prstGeom prst="rect">
            <a:avLst/>
          </a:prstGeom>
          <a:solidFill>
            <a:schemeClr val="bg1"/>
          </a:solidFill>
          <a:ln w="12700" algn="ctr">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Q&amp;A</a:t>
            </a:r>
            <a:endParaRPr lang="en-US" sz="2400" dirty="0">
              <a:solidFill>
                <a:schemeClr val="tx1">
                  <a:lumMod val="75000"/>
                  <a:lumOff val="25000"/>
                </a:schemeClr>
              </a:solidFill>
            </a:endParaRPr>
          </a:p>
        </p:txBody>
      </p:sp>
      <p:sp>
        <p:nvSpPr>
          <p:cNvPr id="13" name="Rectangle 12"/>
          <p:cNvSpPr>
            <a:spLocks noChangeArrowheads="1"/>
          </p:cNvSpPr>
          <p:nvPr/>
        </p:nvSpPr>
        <p:spPr bwMode="gray">
          <a:xfrm>
            <a:off x="333438" y="4906835"/>
            <a:ext cx="463550" cy="725487"/>
          </a:xfrm>
          <a:prstGeom prst="rect">
            <a:avLst/>
          </a:prstGeom>
          <a:solidFill>
            <a:srgbClr val="4E91DA"/>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smtClean="0">
                <a:solidFill>
                  <a:srgbClr val="FFFFFF"/>
                </a:solidFill>
              </a:rPr>
              <a:t>5</a:t>
            </a:r>
            <a:endParaRPr lang="en-US" sz="2800" b="1" noProof="1">
              <a:solidFill>
                <a:srgbClr val="FFFFFF"/>
              </a:solidFill>
            </a:endParaRPr>
          </a:p>
        </p:txBody>
      </p:sp>
    </p:spTree>
    <p:extLst>
      <p:ext uri="{BB962C8B-B14F-4D97-AF65-F5344CB8AC3E}">
        <p14:creationId xmlns:p14="http://schemas.microsoft.com/office/powerpoint/2010/main" val="206608511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and Calling Variants on the Human Genome</a:t>
            </a:r>
            <a:endParaRPr lang="en-US" dirty="0"/>
          </a:p>
        </p:txBody>
      </p:sp>
      <p:sp>
        <p:nvSpPr>
          <p:cNvPr id="3" name="Content Placeholder 2"/>
          <p:cNvSpPr>
            <a:spLocks noGrp="1"/>
          </p:cNvSpPr>
          <p:nvPr>
            <p:ph idx="1"/>
          </p:nvPr>
        </p:nvSpPr>
        <p:spPr>
          <a:xfrm>
            <a:off x="314325" y="1132114"/>
            <a:ext cx="8524875" cy="5207726"/>
          </a:xfrm>
        </p:spPr>
        <p:txBody>
          <a:bodyPr/>
          <a:lstStyle/>
          <a:p>
            <a:r>
              <a:rPr lang="en-US" sz="2000" dirty="0" smtClean="0"/>
              <a:t>Classes of Confounders:</a:t>
            </a:r>
          </a:p>
          <a:p>
            <a:pPr lvl="1"/>
            <a:r>
              <a:rPr lang="en-US" sz="2000" dirty="0"/>
              <a:t>Issues with the </a:t>
            </a:r>
            <a:r>
              <a:rPr lang="en-US" sz="2000" b="1" dirty="0" smtClean="0"/>
              <a:t>Reference Assembly</a:t>
            </a:r>
            <a:r>
              <a:rPr lang="en-US" sz="2000" dirty="0" smtClean="0"/>
              <a:t>:</a:t>
            </a:r>
            <a:endParaRPr lang="en-US" sz="2000" dirty="0"/>
          </a:p>
          <a:p>
            <a:pPr lvl="2"/>
            <a:r>
              <a:rPr lang="en-US" sz="2000" dirty="0"/>
              <a:t>Sequence under-represented (exact match not in human reference, so get poor match)</a:t>
            </a:r>
          </a:p>
          <a:p>
            <a:pPr lvl="2"/>
            <a:r>
              <a:rPr lang="en-US" sz="2000" dirty="0"/>
              <a:t>Tiling issues creating artificial splices</a:t>
            </a:r>
          </a:p>
          <a:p>
            <a:pPr lvl="1"/>
            <a:r>
              <a:rPr lang="en-US" sz="2000" b="1" dirty="0" smtClean="0"/>
              <a:t>Repeated</a:t>
            </a:r>
            <a:r>
              <a:rPr lang="en-US" sz="2000" dirty="0" smtClean="0"/>
              <a:t> regions and Low </a:t>
            </a:r>
            <a:r>
              <a:rPr lang="en-US" sz="2000" b="1" dirty="0" smtClean="0"/>
              <a:t>Mapping Quality</a:t>
            </a:r>
            <a:r>
              <a:rPr lang="en-US" sz="2000" dirty="0" smtClean="0"/>
              <a:t> Regions:</a:t>
            </a:r>
          </a:p>
          <a:p>
            <a:pPr lvl="2"/>
            <a:r>
              <a:rPr lang="en-US" sz="2000" dirty="0" smtClean="0"/>
              <a:t>Over 50% of the genome is repetitive</a:t>
            </a:r>
          </a:p>
          <a:p>
            <a:pPr lvl="2"/>
            <a:r>
              <a:rPr lang="en-US" sz="2000" dirty="0" smtClean="0"/>
              <a:t>Low sequence “complexity” or “information density” means short reads cannot uniquely map. “</a:t>
            </a:r>
            <a:r>
              <a:rPr lang="en-US" sz="2000" dirty="0" err="1" smtClean="0"/>
              <a:t>Mappability</a:t>
            </a:r>
            <a:r>
              <a:rPr lang="en-US" sz="2000" dirty="0" smtClean="0"/>
              <a:t>”</a:t>
            </a:r>
          </a:p>
          <a:p>
            <a:pPr lvl="1"/>
            <a:r>
              <a:rPr lang="en-US" sz="2000" dirty="0" smtClean="0"/>
              <a:t>Interference with larger classes of variation: </a:t>
            </a:r>
            <a:r>
              <a:rPr lang="en-US" sz="2000" b="1" dirty="0" smtClean="0"/>
              <a:t>Structural Variation</a:t>
            </a:r>
          </a:p>
          <a:p>
            <a:pPr lvl="2"/>
            <a:r>
              <a:rPr lang="en-US" sz="2000" dirty="0" smtClean="0"/>
              <a:t>Calling genotypes of SNPs/short-</a:t>
            </a:r>
            <a:r>
              <a:rPr lang="en-US" sz="2000" dirty="0" err="1" smtClean="0"/>
              <a:t>InDels</a:t>
            </a:r>
            <a:r>
              <a:rPr lang="en-US" sz="2000" dirty="0" smtClean="0"/>
              <a:t> in a deletion</a:t>
            </a:r>
          </a:p>
          <a:p>
            <a:pPr lvl="2"/>
            <a:r>
              <a:rPr lang="en-US" sz="2000" dirty="0" smtClean="0"/>
              <a:t>Inversion/Translocation/CNV break points</a:t>
            </a:r>
          </a:p>
          <a:p>
            <a:pPr lvl="1"/>
            <a:r>
              <a:rPr lang="en-US" sz="2000" dirty="0" smtClean="0"/>
              <a:t>Disagreement in </a:t>
            </a:r>
            <a:r>
              <a:rPr lang="en-US" sz="2000" b="1" dirty="0" smtClean="0"/>
              <a:t>Representing Complex Variants</a:t>
            </a:r>
            <a:endParaRPr lang="en-US" sz="2000" b="1" dirty="0"/>
          </a:p>
        </p:txBody>
      </p:sp>
    </p:spTree>
    <p:extLst>
      <p:ext uri="{BB962C8B-B14F-4D97-AF65-F5344CB8AC3E}">
        <p14:creationId xmlns:p14="http://schemas.microsoft.com/office/powerpoint/2010/main" val="2048776088"/>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of the Alignment Algorithm?</a:t>
            </a:r>
            <a:endParaRPr lang="en-US" dirty="0"/>
          </a:p>
        </p:txBody>
      </p:sp>
      <p:sp>
        <p:nvSpPr>
          <p:cNvPr id="3" name="Content Placeholder 2"/>
          <p:cNvSpPr>
            <a:spLocks noGrp="1"/>
          </p:cNvSpPr>
          <p:nvPr>
            <p:ph idx="1"/>
          </p:nvPr>
        </p:nvSpPr>
        <p:spPr>
          <a:xfrm>
            <a:off x="314325" y="1209040"/>
            <a:ext cx="8524875" cy="5039360"/>
          </a:xfrm>
        </p:spPr>
        <p:txBody>
          <a:bodyPr/>
          <a:lstStyle/>
          <a:p>
            <a:r>
              <a:rPr lang="en-US" sz="2000" dirty="0" smtClean="0"/>
              <a:t>Placing reads in the right part of the genome</a:t>
            </a:r>
          </a:p>
          <a:p>
            <a:r>
              <a:rPr lang="en-US" sz="2000" dirty="0" smtClean="0"/>
              <a:t>Providing accurate mapping quality scores</a:t>
            </a:r>
          </a:p>
          <a:p>
            <a:pPr lvl="1"/>
            <a:r>
              <a:rPr lang="en-US" sz="2000" dirty="0" smtClean="0"/>
              <a:t>Often need to empirically train an aligner to produce Gaussian spectrum of scores</a:t>
            </a:r>
          </a:p>
          <a:p>
            <a:r>
              <a:rPr lang="en-US" sz="2000" dirty="0" smtClean="0"/>
              <a:t>Providing the best data to variant callers</a:t>
            </a:r>
          </a:p>
          <a:p>
            <a:r>
              <a:rPr lang="en-US" sz="2000" dirty="0" smtClean="0"/>
              <a:t>What Variant Callers expect?</a:t>
            </a:r>
          </a:p>
          <a:p>
            <a:pPr lvl="1"/>
            <a:r>
              <a:rPr lang="en-US" sz="2000" dirty="0"/>
              <a:t>Multi-mapped read status (often filtered out by MQ=0)</a:t>
            </a:r>
          </a:p>
          <a:p>
            <a:pPr lvl="1"/>
            <a:r>
              <a:rPr lang="en-US" sz="2000" dirty="0"/>
              <a:t>Mate-pair mapping </a:t>
            </a:r>
            <a:r>
              <a:rPr lang="en-US" sz="2000" dirty="0" smtClean="0"/>
              <a:t>information</a:t>
            </a:r>
          </a:p>
          <a:p>
            <a:pPr lvl="1"/>
            <a:r>
              <a:rPr lang="en-US" sz="2000" dirty="0" smtClean="0"/>
              <a:t>Just “localizing” the read?</a:t>
            </a:r>
          </a:p>
          <a:p>
            <a:pPr lvl="1"/>
            <a:r>
              <a:rPr lang="en-US" sz="2000" dirty="0" smtClean="0"/>
              <a:t>Consistently described gapped alignments?</a:t>
            </a:r>
          </a:p>
          <a:p>
            <a:pPr lvl="1"/>
            <a:endParaRPr lang="en-US" dirty="0"/>
          </a:p>
        </p:txBody>
      </p:sp>
    </p:spTree>
    <p:extLst>
      <p:ext uri="{BB962C8B-B14F-4D97-AF65-F5344CB8AC3E}">
        <p14:creationId xmlns:p14="http://schemas.microsoft.com/office/powerpoint/2010/main" val="1227736951"/>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GRCh38 – Here Now, but still Waiting</a:t>
            </a:r>
            <a:endParaRPr lang="en-US" dirty="0"/>
          </a:p>
        </p:txBody>
      </p:sp>
      <p:sp>
        <p:nvSpPr>
          <p:cNvPr id="3" name="Content Placeholder 2"/>
          <p:cNvSpPr>
            <a:spLocks noGrp="1"/>
          </p:cNvSpPr>
          <p:nvPr>
            <p:ph idx="1"/>
          </p:nvPr>
        </p:nvSpPr>
        <p:spPr>
          <a:xfrm>
            <a:off x="314325" y="1091381"/>
            <a:ext cx="4095443" cy="5191431"/>
          </a:xfrm>
        </p:spPr>
        <p:txBody>
          <a:bodyPr/>
          <a:lstStyle/>
          <a:p>
            <a:r>
              <a:rPr lang="en-US" sz="2000" dirty="0" smtClean="0"/>
              <a:t>A better human reference</a:t>
            </a:r>
          </a:p>
          <a:p>
            <a:pPr lvl="1"/>
            <a:r>
              <a:rPr lang="en-US" sz="2000" dirty="0"/>
              <a:t>Revised Cambridge Reference Sequence (</a:t>
            </a:r>
            <a:r>
              <a:rPr lang="en-US" sz="2000" dirty="0" err="1"/>
              <a:t>rCRS</a:t>
            </a:r>
            <a:r>
              <a:rPr lang="en-US" sz="2000" dirty="0" smtClean="0"/>
              <a:t>) MT</a:t>
            </a:r>
          </a:p>
          <a:p>
            <a:pPr lvl="1"/>
            <a:r>
              <a:rPr lang="en-US" sz="2000" dirty="0" smtClean="0"/>
              <a:t>Has centromere models</a:t>
            </a:r>
          </a:p>
          <a:p>
            <a:pPr lvl="1"/>
            <a:r>
              <a:rPr lang="en-US" sz="2000" dirty="0" smtClean="0"/>
              <a:t>~2000 incorrect alleles fixed</a:t>
            </a:r>
          </a:p>
          <a:p>
            <a:pPr lvl="1"/>
            <a:r>
              <a:rPr lang="en-US" sz="2000" dirty="0" smtClean="0"/>
              <a:t>~100 assembly gaps updated</a:t>
            </a:r>
          </a:p>
          <a:p>
            <a:r>
              <a:rPr lang="en-US" sz="2000" dirty="0" smtClean="0"/>
              <a:t>No Gene Annotations</a:t>
            </a:r>
          </a:p>
          <a:p>
            <a:pPr lvl="1"/>
            <a:r>
              <a:rPr lang="en-US" sz="2000" dirty="0" err="1" smtClean="0"/>
              <a:t>RefSeqGene</a:t>
            </a:r>
            <a:r>
              <a:rPr lang="en-US" sz="2000" dirty="0" smtClean="0"/>
              <a:t> - Feb 2014</a:t>
            </a:r>
          </a:p>
          <a:p>
            <a:pPr lvl="1"/>
            <a:r>
              <a:rPr lang="en-US" sz="2000" dirty="0" err="1" smtClean="0"/>
              <a:t>Ensembl</a:t>
            </a:r>
            <a:r>
              <a:rPr lang="en-US" sz="2000" dirty="0" smtClean="0"/>
              <a:t> Q4 2014</a:t>
            </a:r>
          </a:p>
          <a:p>
            <a:r>
              <a:rPr lang="en-US" sz="2000" dirty="0" smtClean="0"/>
              <a:t>No Variant Annotations</a:t>
            </a:r>
          </a:p>
          <a:p>
            <a:pPr lvl="1"/>
            <a:r>
              <a:rPr lang="en-US" sz="2000" dirty="0" smtClean="0"/>
              <a:t>Re-align 1000 Genomes and NHLBI 6500?</a:t>
            </a:r>
          </a:p>
          <a:p>
            <a:pPr lvl="1"/>
            <a:r>
              <a:rPr lang="en-US" sz="2000" dirty="0" err="1" smtClean="0"/>
              <a:t>dbSNP</a:t>
            </a:r>
            <a:r>
              <a:rPr lang="en-US" sz="2000" dirty="0" smtClean="0"/>
              <a:t>?</a:t>
            </a:r>
          </a:p>
          <a:p>
            <a:endParaRPr lang="en-US" dirty="0" smtClean="0"/>
          </a:p>
        </p:txBody>
      </p:sp>
      <p:graphicFrame>
        <p:nvGraphicFramePr>
          <p:cNvPr id="6" name="Table 5"/>
          <p:cNvGraphicFramePr>
            <a:graphicFrameLocks noGrp="1"/>
          </p:cNvGraphicFramePr>
          <p:nvPr>
            <p:extLst/>
          </p:nvPr>
        </p:nvGraphicFramePr>
        <p:xfrm>
          <a:off x="4837472" y="5568144"/>
          <a:ext cx="3902271" cy="847402"/>
        </p:xfrm>
        <a:graphic>
          <a:graphicData uri="http://schemas.openxmlformats.org/drawingml/2006/table">
            <a:tbl>
              <a:tblPr firstRow="1" bandRow="1">
                <a:tableStyleId>{5C22544A-7EE6-4342-B048-85BDC9FD1C3A}</a:tableStyleId>
              </a:tblPr>
              <a:tblGrid>
                <a:gridCol w="1300757"/>
                <a:gridCol w="1300757"/>
                <a:gridCol w="1300757"/>
              </a:tblGrid>
              <a:tr h="423701">
                <a:tc>
                  <a:txBody>
                    <a:bodyPr/>
                    <a:lstStyle/>
                    <a:p>
                      <a:endParaRPr lang="en-US" dirty="0"/>
                    </a:p>
                  </a:txBody>
                  <a:tcPr/>
                </a:tc>
                <a:tc>
                  <a:txBody>
                    <a:bodyPr/>
                    <a:lstStyle/>
                    <a:p>
                      <a:r>
                        <a:rPr lang="en-US" dirty="0" smtClean="0"/>
                        <a:t>GRCh37</a:t>
                      </a:r>
                      <a:endParaRPr lang="en-US" dirty="0"/>
                    </a:p>
                  </a:txBody>
                  <a:tcPr/>
                </a:tc>
                <a:tc>
                  <a:txBody>
                    <a:bodyPr/>
                    <a:lstStyle/>
                    <a:p>
                      <a:r>
                        <a:rPr lang="en-US" dirty="0" smtClean="0"/>
                        <a:t>GRCh38</a:t>
                      </a:r>
                      <a:endParaRPr lang="en-US" dirty="0"/>
                    </a:p>
                  </a:txBody>
                  <a:tcPr/>
                </a:tc>
              </a:tr>
              <a:tr h="423701">
                <a:tc>
                  <a:txBody>
                    <a:bodyPr/>
                    <a:lstStyle/>
                    <a:p>
                      <a:r>
                        <a:rPr lang="en-US" dirty="0" err="1" smtClean="0"/>
                        <a:t>Ts</a:t>
                      </a:r>
                      <a:r>
                        <a:rPr lang="en-US" dirty="0" smtClean="0"/>
                        <a:t>/</a:t>
                      </a:r>
                      <a:r>
                        <a:rPr lang="en-US" dirty="0" err="1" smtClean="0"/>
                        <a:t>Tv</a:t>
                      </a:r>
                      <a:endParaRPr lang="en-US" dirty="0"/>
                    </a:p>
                  </a:txBody>
                  <a:tcPr/>
                </a:tc>
                <a:tc>
                  <a:txBody>
                    <a:bodyPr/>
                    <a:lstStyle/>
                    <a:p>
                      <a:r>
                        <a:rPr lang="en-US" dirty="0" smtClean="0"/>
                        <a:t>2.06558</a:t>
                      </a:r>
                      <a:endParaRPr lang="en-US" dirty="0"/>
                    </a:p>
                  </a:txBody>
                  <a:tcPr/>
                </a:tc>
                <a:tc>
                  <a:txBody>
                    <a:bodyPr/>
                    <a:lstStyle/>
                    <a:p>
                      <a:r>
                        <a:rPr lang="en-US" dirty="0" smtClean="0"/>
                        <a:t>2.10171</a:t>
                      </a:r>
                      <a:endParaRPr lang="en-US" dirty="0"/>
                    </a:p>
                  </a:txBody>
                  <a:tcPr/>
                </a:tc>
              </a:tr>
            </a:tbl>
          </a:graphicData>
        </a:graphic>
      </p:graphicFrame>
      <p:graphicFrame>
        <p:nvGraphicFramePr>
          <p:cNvPr id="12" name="Chart 11"/>
          <p:cNvGraphicFramePr/>
          <p:nvPr>
            <p:extLst/>
          </p:nvPr>
        </p:nvGraphicFramePr>
        <p:xfrm>
          <a:off x="4527755" y="1091381"/>
          <a:ext cx="4994787"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5840361" y="1622323"/>
            <a:ext cx="914400" cy="307777"/>
          </a:xfrm>
          <a:prstGeom prst="rect">
            <a:avLst/>
          </a:prstGeom>
          <a:noFill/>
        </p:spPr>
        <p:txBody>
          <a:bodyPr wrap="square" rtlCol="0">
            <a:spAutoFit/>
          </a:bodyPr>
          <a:lstStyle/>
          <a:p>
            <a:r>
              <a:rPr lang="en-US" sz="1400" dirty="0" smtClean="0"/>
              <a:t>331,824</a:t>
            </a:r>
            <a:endParaRPr lang="en-US" sz="1400" dirty="0"/>
          </a:p>
        </p:txBody>
      </p:sp>
      <p:sp>
        <p:nvSpPr>
          <p:cNvPr id="7" name="TextBox 6"/>
          <p:cNvSpPr txBox="1"/>
          <p:nvPr/>
        </p:nvSpPr>
        <p:spPr>
          <a:xfrm>
            <a:off x="7942802" y="2202426"/>
            <a:ext cx="914400" cy="307777"/>
          </a:xfrm>
          <a:prstGeom prst="rect">
            <a:avLst/>
          </a:prstGeom>
          <a:noFill/>
        </p:spPr>
        <p:txBody>
          <a:bodyPr wrap="square" rtlCol="0">
            <a:spAutoFit/>
          </a:bodyPr>
          <a:lstStyle/>
          <a:p>
            <a:r>
              <a:rPr lang="en-US" sz="1400" dirty="0" smtClean="0"/>
              <a:t>319,442</a:t>
            </a:r>
            <a:endParaRPr lang="en-US" sz="1400" dirty="0"/>
          </a:p>
        </p:txBody>
      </p:sp>
    </p:spTree>
    <p:extLst>
      <p:ext uri="{BB962C8B-B14F-4D97-AF65-F5344CB8AC3E}">
        <p14:creationId xmlns:p14="http://schemas.microsoft.com/office/powerpoint/2010/main" val="1486187262"/>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InDel</a:t>
            </a:r>
            <a:r>
              <a:rPr lang="en-US" dirty="0" smtClean="0"/>
              <a:t> Alignment: Watch for ambiguities</a:t>
            </a:r>
            <a:endParaRPr lang="en-US" dirty="0"/>
          </a:p>
        </p:txBody>
      </p:sp>
      <p:pic>
        <p:nvPicPr>
          <p:cNvPr id="4" name="Picture 3"/>
          <p:cNvPicPr>
            <a:picLocks noChangeAspect="1"/>
          </p:cNvPicPr>
          <p:nvPr/>
        </p:nvPicPr>
        <p:blipFill>
          <a:blip r:embed="rId2" cstate="print"/>
          <a:stretch>
            <a:fillRect/>
          </a:stretch>
        </p:blipFill>
        <p:spPr>
          <a:xfrm>
            <a:off x="480906" y="978533"/>
            <a:ext cx="8214628" cy="5879467"/>
          </a:xfrm>
          <a:prstGeom prst="rect">
            <a:avLst/>
          </a:prstGeom>
        </p:spPr>
      </p:pic>
    </p:spTree>
    <p:extLst>
      <p:ext uri="{BB962C8B-B14F-4D97-AF65-F5344CB8AC3E}">
        <p14:creationId xmlns:p14="http://schemas.microsoft.com/office/powerpoint/2010/main" val="3915978346"/>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InDel</a:t>
            </a:r>
            <a:r>
              <a:rPr lang="en-US" dirty="0" smtClean="0"/>
              <a:t> Alignment: Watch for repeats and read ends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cstate="print"/>
          <a:srcRect l="17301" t="5689"/>
          <a:stretch/>
        </p:blipFill>
        <p:spPr>
          <a:xfrm>
            <a:off x="38100" y="1121410"/>
            <a:ext cx="9105900" cy="5581649"/>
          </a:xfrm>
          <a:prstGeom prst="rect">
            <a:avLst/>
          </a:prstGeom>
        </p:spPr>
      </p:pic>
    </p:spTree>
    <p:extLst>
      <p:ext uri="{BB962C8B-B14F-4D97-AF65-F5344CB8AC3E}">
        <p14:creationId xmlns:p14="http://schemas.microsoft.com/office/powerpoint/2010/main" val="601642679"/>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MNP </a:t>
            </a:r>
            <a:r>
              <a:rPr lang="en-US" dirty="0" err="1" smtClean="0"/>
              <a:t>vs</a:t>
            </a:r>
            <a:r>
              <a:rPr lang="en-US" dirty="0" smtClean="0"/>
              <a:t> Allelic Primitives</a:t>
            </a:r>
            <a:endParaRPr lang="en-US" dirty="0"/>
          </a:p>
        </p:txBody>
      </p:sp>
      <p:pic>
        <p:nvPicPr>
          <p:cNvPr id="6" name="Picture 5"/>
          <p:cNvPicPr>
            <a:picLocks noChangeAspect="1"/>
          </p:cNvPicPr>
          <p:nvPr/>
        </p:nvPicPr>
        <p:blipFill>
          <a:blip r:embed="rId2" cstate="print"/>
          <a:stretch>
            <a:fillRect/>
          </a:stretch>
        </p:blipFill>
        <p:spPr>
          <a:xfrm>
            <a:off x="0" y="1038650"/>
            <a:ext cx="9144000" cy="5321994"/>
          </a:xfrm>
          <a:prstGeom prst="rect">
            <a:avLst/>
          </a:prstGeom>
        </p:spPr>
      </p:pic>
    </p:spTree>
    <p:extLst>
      <p:ext uri="{BB962C8B-B14F-4D97-AF65-F5344CB8AC3E}">
        <p14:creationId xmlns:p14="http://schemas.microsoft.com/office/powerpoint/2010/main" val="63832351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58787"/>
            <a:ext cx="7283097" cy="717550"/>
          </a:xfrm>
        </p:spPr>
        <p:txBody>
          <a:bodyPr/>
          <a:lstStyle/>
          <a:p>
            <a:r>
              <a:rPr lang="en-US" dirty="0" smtClean="0"/>
              <a:t>My Background</a:t>
            </a:r>
            <a:endParaRPr lang="en-US" dirty="0"/>
          </a:p>
        </p:txBody>
      </p:sp>
      <p:sp>
        <p:nvSpPr>
          <p:cNvPr id="3" name="Content Placeholder 2"/>
          <p:cNvSpPr>
            <a:spLocks noGrp="1"/>
          </p:cNvSpPr>
          <p:nvPr>
            <p:ph idx="1"/>
          </p:nvPr>
        </p:nvSpPr>
        <p:spPr>
          <a:xfrm>
            <a:off x="265219" y="1211375"/>
            <a:ext cx="4837879" cy="5209393"/>
          </a:xfrm>
        </p:spPr>
        <p:txBody>
          <a:bodyPr/>
          <a:lstStyle/>
          <a:p>
            <a:r>
              <a:rPr lang="en-US" dirty="0" smtClean="0"/>
              <a:t>Golden Helix</a:t>
            </a:r>
          </a:p>
          <a:p>
            <a:pPr lvl="1"/>
            <a:r>
              <a:rPr lang="en-US" sz="1700" dirty="0" smtClean="0"/>
              <a:t>Founded in 1998</a:t>
            </a:r>
          </a:p>
          <a:p>
            <a:pPr lvl="1"/>
            <a:r>
              <a:rPr lang="en-US" sz="1700" dirty="0" smtClean="0"/>
              <a:t>Genetic association software</a:t>
            </a:r>
          </a:p>
          <a:p>
            <a:pPr lvl="1"/>
            <a:r>
              <a:rPr lang="en-US" sz="1700" dirty="0" smtClean="0"/>
              <a:t>Analytic services</a:t>
            </a:r>
          </a:p>
          <a:p>
            <a:pPr lvl="1"/>
            <a:r>
              <a:rPr lang="en-US" sz="1700" dirty="0" smtClean="0"/>
              <a:t>Hundreds of users worldwide</a:t>
            </a:r>
          </a:p>
          <a:p>
            <a:pPr lvl="1"/>
            <a:r>
              <a:rPr lang="en-US" sz="1700" dirty="0" smtClean="0"/>
              <a:t>Over 800 customer citations in scientific journals</a:t>
            </a:r>
          </a:p>
          <a:p>
            <a:r>
              <a:rPr lang="en-US" dirty="0" smtClean="0"/>
              <a:t>Products I Build with My Team</a:t>
            </a:r>
          </a:p>
          <a:p>
            <a:pPr lvl="1"/>
            <a:r>
              <a:rPr lang="en-US" b="1" dirty="0" smtClean="0"/>
              <a:t>SNP &amp; Variation Suite (SVS)</a:t>
            </a:r>
          </a:p>
          <a:p>
            <a:pPr lvl="2"/>
            <a:r>
              <a:rPr lang="en-US" sz="1300" dirty="0" smtClean="0"/>
              <a:t>SNP, CNV, NGS tertiary analysis</a:t>
            </a:r>
          </a:p>
          <a:p>
            <a:pPr lvl="2"/>
            <a:r>
              <a:rPr lang="en-US" sz="1300" dirty="0" smtClean="0"/>
              <a:t>Import and deal with all flavors of upstream data</a:t>
            </a:r>
          </a:p>
          <a:p>
            <a:pPr lvl="1"/>
            <a:r>
              <a:rPr lang="en-US" b="1" dirty="0" smtClean="0"/>
              <a:t>GenomeBrowse </a:t>
            </a:r>
          </a:p>
          <a:p>
            <a:pPr lvl="2"/>
            <a:r>
              <a:rPr lang="en-US" sz="1300" dirty="0" smtClean="0"/>
              <a:t>Visualization of everything with genomic coordinates. All standardized file formats.</a:t>
            </a:r>
          </a:p>
          <a:p>
            <a:pPr lvl="1"/>
            <a:r>
              <a:rPr lang="en-US" b="1" dirty="0" smtClean="0"/>
              <a:t>RNA-</a:t>
            </a:r>
            <a:r>
              <a:rPr lang="en-US" b="1" dirty="0" err="1" smtClean="0"/>
              <a:t>Seq</a:t>
            </a:r>
            <a:r>
              <a:rPr lang="en-US" b="1" dirty="0" smtClean="0"/>
              <a:t> Pipeline</a:t>
            </a:r>
          </a:p>
          <a:p>
            <a:pPr lvl="2"/>
            <a:r>
              <a:rPr lang="en-US" sz="1300" dirty="0" smtClean="0"/>
              <a:t>Expression profiling bioinformatics</a:t>
            </a:r>
          </a:p>
        </p:txBody>
      </p:sp>
      <p:pic>
        <p:nvPicPr>
          <p:cNvPr id="5" name="Picture 9" descr="Golden Helix Building.jpg"/>
          <p:cNvPicPr>
            <a:picLocks/>
          </p:cNvPicPr>
          <p:nvPr/>
        </p:nvPicPr>
        <p:blipFill>
          <a:blip r:embed="rId3" cstate="print"/>
          <a:srcRect l="2656" t="15412" r="38843" b="19553"/>
          <a:stretch>
            <a:fillRect/>
          </a:stretch>
        </p:blipFill>
        <p:spPr bwMode="auto">
          <a:xfrm>
            <a:off x="5292045" y="1440877"/>
            <a:ext cx="3585339" cy="2231136"/>
          </a:xfrm>
          <a:prstGeom prst="rect">
            <a:avLst/>
          </a:prstGeom>
          <a:noFill/>
          <a:ln w="6350">
            <a:solidFill>
              <a:schemeClr val="accent3">
                <a:lumMod val="85000"/>
              </a:schemeClr>
            </a:solidFill>
          </a:ln>
          <a:effectLst/>
        </p:spPr>
      </p:pic>
      <p:pic>
        <p:nvPicPr>
          <p:cNvPr id="2050" name="Picture 2" descr="C:\Users\grudy\Dropbox\Golden Helix\Pics\Gabe at Desk - High.jpg"/>
          <p:cNvPicPr>
            <a:picLocks noChangeAspect="1" noChangeArrowheads="1"/>
          </p:cNvPicPr>
          <p:nvPr/>
        </p:nvPicPr>
        <p:blipFill>
          <a:blip r:embed="rId4" cstate="print"/>
          <a:srcRect b="5473"/>
          <a:stretch>
            <a:fillRect/>
          </a:stretch>
        </p:blipFill>
        <p:spPr bwMode="auto">
          <a:xfrm>
            <a:off x="5292437" y="3925768"/>
            <a:ext cx="3584947" cy="2234885"/>
          </a:xfrm>
          <a:prstGeom prst="rect">
            <a:avLst/>
          </a:prstGeom>
          <a:noFill/>
          <a:ln w="6350">
            <a:solidFill>
              <a:schemeClr val="accent3">
                <a:lumMod val="85000"/>
              </a:schemeClr>
            </a:solidFill>
          </a:ln>
          <a:effectLst/>
        </p:spPr>
      </p:pic>
    </p:spTree>
    <p:extLst>
      <p:ext uri="{BB962C8B-B14F-4D97-AF65-F5344CB8AC3E}">
        <p14:creationId xmlns:p14="http://schemas.microsoft.com/office/powerpoint/2010/main" val="3539062983"/>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Genome In a Bottle</a:t>
            </a:r>
            <a:endParaRPr lang="en-US" dirty="0"/>
          </a:p>
        </p:txBody>
      </p:sp>
      <p:sp>
        <p:nvSpPr>
          <p:cNvPr id="3" name="Content Placeholder 2"/>
          <p:cNvSpPr>
            <a:spLocks noGrp="1"/>
          </p:cNvSpPr>
          <p:nvPr>
            <p:ph idx="1"/>
          </p:nvPr>
        </p:nvSpPr>
        <p:spPr>
          <a:xfrm>
            <a:off x="314326" y="1188720"/>
            <a:ext cx="4925331" cy="4816793"/>
          </a:xfrm>
        </p:spPr>
        <p:txBody>
          <a:bodyPr/>
          <a:lstStyle/>
          <a:p>
            <a:r>
              <a:rPr lang="en-US" sz="2000" b="0" dirty="0" smtClean="0"/>
              <a:t>NIST Sponsored, Community Effort</a:t>
            </a:r>
          </a:p>
          <a:p>
            <a:r>
              <a:rPr lang="en-US" sz="2000" b="0" dirty="0" smtClean="0"/>
              <a:t>NA12878 cell line, sequenced many platforms, read lengths and sample preps</a:t>
            </a:r>
          </a:p>
          <a:p>
            <a:r>
              <a:rPr lang="en-US" sz="2000" b="0" dirty="0" smtClean="0"/>
              <a:t>Create “</a:t>
            </a:r>
            <a:r>
              <a:rPr lang="en-US" sz="2000" b="0" dirty="0" err="1" smtClean="0"/>
              <a:t>ensembl</a:t>
            </a:r>
            <a:r>
              <a:rPr lang="en-US" sz="2000" b="0" dirty="0" smtClean="0"/>
              <a:t>” variant call set</a:t>
            </a:r>
          </a:p>
          <a:p>
            <a:r>
              <a:rPr lang="en-US" sz="2000" b="0" dirty="0" smtClean="0"/>
              <a:t>Create many making regions</a:t>
            </a:r>
          </a:p>
          <a:p>
            <a:pPr lvl="1"/>
            <a:r>
              <a:rPr lang="en-US" sz="2000" dirty="0" smtClean="0"/>
              <a:t>Regions not able to make consensus call</a:t>
            </a:r>
          </a:p>
          <a:p>
            <a:pPr lvl="1"/>
            <a:r>
              <a:rPr lang="en-US" sz="2000" dirty="0" smtClean="0"/>
              <a:t>Repeat and low-complexity regions</a:t>
            </a:r>
          </a:p>
          <a:p>
            <a:pPr lvl="1"/>
            <a:r>
              <a:rPr lang="en-US" sz="2000" dirty="0" smtClean="0"/>
              <a:t>SV in NA12878</a:t>
            </a:r>
          </a:p>
          <a:p>
            <a:r>
              <a:rPr lang="en-US" sz="2000" b="0" dirty="0" smtClean="0"/>
              <a:t>Variants, BED and alignment data available</a:t>
            </a:r>
            <a:endParaRPr lang="en-US" sz="2000" b="0" dirty="0"/>
          </a:p>
        </p:txBody>
      </p:sp>
      <p:pic>
        <p:nvPicPr>
          <p:cNvPr id="4" name="Picture 3"/>
          <p:cNvPicPr>
            <a:picLocks noChangeAspect="1"/>
          </p:cNvPicPr>
          <p:nvPr/>
        </p:nvPicPr>
        <p:blipFill>
          <a:blip r:embed="rId2" cstate="print"/>
          <a:stretch>
            <a:fillRect/>
          </a:stretch>
        </p:blipFill>
        <p:spPr>
          <a:xfrm>
            <a:off x="5373778" y="4774530"/>
            <a:ext cx="3457575" cy="1704975"/>
          </a:xfrm>
          <a:prstGeom prst="rect">
            <a:avLst/>
          </a:prstGeom>
        </p:spPr>
      </p:pic>
      <p:pic>
        <p:nvPicPr>
          <p:cNvPr id="82946" name="Picture 2" descr="http://m.c.lnkd.licdn.com/media/p/1/005/049/39d/3a9b5de.jpg"/>
          <p:cNvPicPr>
            <a:picLocks noChangeAspect="1" noChangeArrowheads="1"/>
          </p:cNvPicPr>
          <p:nvPr/>
        </p:nvPicPr>
        <p:blipFill>
          <a:blip r:embed="rId3" cstate="print"/>
          <a:srcRect/>
          <a:stretch>
            <a:fillRect/>
          </a:stretch>
        </p:blipFill>
        <p:spPr bwMode="auto">
          <a:xfrm>
            <a:off x="6139542" y="1501547"/>
            <a:ext cx="2583543" cy="2583544"/>
          </a:xfrm>
          <a:prstGeom prst="rect">
            <a:avLst/>
          </a:prstGeom>
          <a:noFill/>
          <a:ln>
            <a:solidFill>
              <a:schemeClr val="bg1">
                <a:lumMod val="50000"/>
              </a:schemeClr>
            </a:solidFill>
          </a:ln>
          <a:effectLst>
            <a:outerShdw blurRad="50800" dist="38100" dir="2700000" algn="tl" rotWithShape="0">
              <a:prstClr val="black">
                <a:alpha val="40000"/>
              </a:prstClr>
            </a:outerShdw>
          </a:effectLst>
        </p:spPr>
      </p:pic>
      <p:sp>
        <p:nvSpPr>
          <p:cNvPr id="7" name="TextBox 6"/>
          <p:cNvSpPr txBox="1"/>
          <p:nvPr/>
        </p:nvSpPr>
        <p:spPr>
          <a:xfrm>
            <a:off x="6633029" y="4165600"/>
            <a:ext cx="1495922" cy="400110"/>
          </a:xfrm>
          <a:prstGeom prst="rect">
            <a:avLst/>
          </a:prstGeom>
          <a:noFill/>
        </p:spPr>
        <p:txBody>
          <a:bodyPr wrap="none" rtlCol="0">
            <a:spAutoFit/>
          </a:bodyPr>
          <a:lstStyle/>
          <a:p>
            <a:r>
              <a:rPr lang="en-US" dirty="0" smtClean="0">
                <a:solidFill>
                  <a:schemeClr val="tx1">
                    <a:lumMod val="75000"/>
                    <a:lumOff val="25000"/>
                  </a:schemeClr>
                </a:solidFill>
              </a:rPr>
              <a:t>Justin </a:t>
            </a:r>
            <a:r>
              <a:rPr lang="en-US" dirty="0" err="1" smtClean="0">
                <a:solidFill>
                  <a:schemeClr val="tx1">
                    <a:lumMod val="75000"/>
                    <a:lumOff val="25000"/>
                  </a:schemeClr>
                </a:solidFill>
              </a:rPr>
              <a:t>Zook</a:t>
            </a:r>
            <a:endParaRPr lang="en-US" dirty="0">
              <a:solidFill>
                <a:schemeClr val="tx1">
                  <a:lumMod val="75000"/>
                  <a:lumOff val="25000"/>
                </a:schemeClr>
              </a:solidFill>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314325" y="1178084"/>
            <a:ext cx="2215515" cy="5019516"/>
          </a:xfrm>
        </p:spPr>
        <p:txBody>
          <a:bodyPr/>
          <a:lstStyle/>
          <a:p>
            <a:r>
              <a:rPr lang="en-US" sz="2000" dirty="0" smtClean="0"/>
              <a:t>GCAT</a:t>
            </a:r>
          </a:p>
          <a:p>
            <a:r>
              <a:rPr lang="en-US" sz="2000" dirty="0" smtClean="0"/>
              <a:t>Benchmarks</a:t>
            </a:r>
          </a:p>
          <a:p>
            <a:pPr lvl="1"/>
            <a:r>
              <a:rPr lang="en-US" sz="2000" dirty="0" smtClean="0"/>
              <a:t>Alignment</a:t>
            </a:r>
          </a:p>
          <a:p>
            <a:pPr lvl="1"/>
            <a:r>
              <a:rPr lang="en-US" sz="2000" dirty="0" smtClean="0"/>
              <a:t>Variant Calling</a:t>
            </a:r>
          </a:p>
          <a:p>
            <a:pPr lvl="1"/>
            <a:r>
              <a:rPr lang="en-US" sz="2000" dirty="0" smtClean="0"/>
              <a:t>GIAB Truth Set</a:t>
            </a:r>
          </a:p>
          <a:p>
            <a:pPr lvl="1"/>
            <a:r>
              <a:rPr lang="en-US" sz="2000" dirty="0" smtClean="0"/>
              <a:t>Various bench samples</a:t>
            </a:r>
          </a:p>
          <a:p>
            <a:r>
              <a:rPr lang="en-US" sz="2000" dirty="0" smtClean="0"/>
              <a:t>Interactive filtering</a:t>
            </a:r>
          </a:p>
          <a:p>
            <a:pPr>
              <a:buNone/>
            </a:pPr>
            <a:endParaRPr lang="en-US" dirty="0"/>
          </a:p>
        </p:txBody>
      </p:sp>
      <p:pic>
        <p:nvPicPr>
          <p:cNvPr id="22529" name="Picture 1"/>
          <p:cNvPicPr>
            <a:picLocks noChangeAspect="1" noChangeArrowheads="1"/>
          </p:cNvPicPr>
          <p:nvPr/>
        </p:nvPicPr>
        <p:blipFill rotWithShape="1">
          <a:blip r:embed="rId2" cstate="print"/>
          <a:srcRect b="1229"/>
          <a:stretch/>
        </p:blipFill>
        <p:spPr bwMode="auto">
          <a:xfrm>
            <a:off x="2915920" y="1178084"/>
            <a:ext cx="5902960" cy="5367670"/>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84871108"/>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3186574" y="3690863"/>
            <a:ext cx="2735044" cy="707886"/>
          </a:xfrm>
          <a:prstGeom prst="rect">
            <a:avLst/>
          </a:prstGeom>
          <a:noFill/>
        </p:spPr>
        <p:txBody>
          <a:bodyPr wrap="none" rtlCol="0">
            <a:spAutoFit/>
          </a:bodyPr>
          <a:lstStyle/>
          <a:p>
            <a:pPr algn="ctr"/>
            <a:r>
              <a:rPr lang="en-US" dirty="0" smtClean="0">
                <a:solidFill>
                  <a:schemeClr val="tx1">
                    <a:lumMod val="75000"/>
                    <a:lumOff val="25000"/>
                  </a:schemeClr>
                </a:solidFill>
              </a:rPr>
              <a:t>Some GIAB Examples</a:t>
            </a:r>
          </a:p>
          <a:p>
            <a:pPr marL="342900" indent="-342900" algn="ctr">
              <a:buFont typeface="Arial" panose="020B0604020202020204" pitchFamily="34" charset="0"/>
              <a:buChar char="•"/>
            </a:pPr>
            <a:endParaRPr lang="en-US" dirty="0">
              <a:solidFill>
                <a:schemeClr val="tx1">
                  <a:lumMod val="75000"/>
                  <a:lumOff val="25000"/>
                </a:schemeClr>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9651" y="2556102"/>
            <a:ext cx="5715000" cy="962025"/>
          </a:xfrm>
          <a:prstGeom prst="rect">
            <a:avLst/>
          </a:prstGeom>
        </p:spPr>
      </p:pic>
    </p:spTree>
    <p:extLst>
      <p:ext uri="{BB962C8B-B14F-4D97-AF65-F5344CB8AC3E}">
        <p14:creationId xmlns:p14="http://schemas.microsoft.com/office/powerpoint/2010/main" val="1861928414"/>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WordArt 2"/>
          <p:cNvSpPr>
            <a:spLocks noChangeArrowheads="1" noChangeShapeType="1" noTextEdit="1"/>
          </p:cNvSpPr>
          <p:nvPr/>
        </p:nvSpPr>
        <p:spPr bwMode="gray">
          <a:xfrm>
            <a:off x="1320800" y="1624013"/>
            <a:ext cx="1322388" cy="2166937"/>
          </a:xfrm>
          <a:prstGeom prst="rect">
            <a:avLst/>
          </a:prstGeom>
        </p:spPr>
        <p:txBody>
          <a:bodyPr wrap="none" fromWordArt="1">
            <a:prstTxWarp prst="textPlain">
              <a:avLst>
                <a:gd name="adj" fmla="val 50000"/>
              </a:avLst>
            </a:prstTxWarp>
          </a:bodyPr>
          <a:lstStyle/>
          <a:p>
            <a:pPr algn="ctr"/>
            <a:r>
              <a:rPr lang="en-US" sz="3600" kern="10" dirty="0">
                <a:ln w="28575">
                  <a:solidFill>
                    <a:srgbClr val="FFFFFF"/>
                  </a:solidFill>
                  <a:round/>
                  <a:headEnd/>
                  <a:tailEnd/>
                </a:ln>
                <a:gradFill rotWithShape="1">
                  <a:gsLst>
                    <a:gs pos="0">
                      <a:srgbClr val="C0C0C0"/>
                    </a:gs>
                    <a:gs pos="100000">
                      <a:srgbClr val="484848"/>
                    </a:gs>
                  </a:gsLst>
                  <a:lin ang="5400000" scaled="1"/>
                </a:gradFill>
                <a:effectLst>
                  <a:outerShdw dist="63500" dir="2212194" algn="ctr" rotWithShape="0">
                    <a:srgbClr val="000000">
                      <a:alpha val="50000"/>
                    </a:srgbClr>
                  </a:outerShdw>
                </a:effectLst>
                <a:latin typeface="Arial Black"/>
              </a:rPr>
              <a:t>?</a:t>
            </a:r>
          </a:p>
        </p:txBody>
      </p:sp>
      <p:sp>
        <p:nvSpPr>
          <p:cNvPr id="38915" name="Rectangle 3"/>
          <p:cNvSpPr>
            <a:spLocks noChangeArrowheads="1"/>
          </p:cNvSpPr>
          <p:nvPr/>
        </p:nvSpPr>
        <p:spPr bwMode="gray">
          <a:xfrm>
            <a:off x="4243531" y="3068926"/>
            <a:ext cx="3417888" cy="641350"/>
          </a:xfrm>
          <a:prstGeom prst="rect">
            <a:avLst/>
          </a:prstGeom>
          <a:noFill/>
          <a:ln w="9525">
            <a:noFill/>
            <a:miter lim="800000"/>
            <a:headEnd/>
            <a:tailEnd/>
          </a:ln>
        </p:spPr>
        <p:txBody>
          <a:bodyPr lIns="0" rIns="0" anchor="ctr"/>
          <a:lstStyle/>
          <a:p>
            <a:pPr eaLnBrk="0" hangingPunct="0">
              <a:lnSpc>
                <a:spcPct val="95000"/>
              </a:lnSpc>
            </a:pPr>
            <a:r>
              <a:rPr lang="en-US" noProof="1">
                <a:solidFill>
                  <a:schemeClr val="tx1">
                    <a:lumMod val="75000"/>
                    <a:lumOff val="25000"/>
                  </a:schemeClr>
                </a:solidFill>
              </a:rPr>
              <a:t>Use the Questions pane in your </a:t>
            </a:r>
            <a:r>
              <a:rPr lang="en-US" noProof="1" smtClean="0">
                <a:solidFill>
                  <a:schemeClr val="tx1">
                    <a:lumMod val="75000"/>
                    <a:lumOff val="25000"/>
                  </a:schemeClr>
                </a:solidFill>
              </a:rPr>
              <a:t>GoToWebinar window</a:t>
            </a:r>
            <a:endParaRPr lang="en-US" noProof="1">
              <a:solidFill>
                <a:schemeClr val="tx1">
                  <a:lumMod val="75000"/>
                  <a:lumOff val="25000"/>
                </a:schemeClr>
              </a:solidFill>
            </a:endParaRPr>
          </a:p>
        </p:txBody>
      </p:sp>
      <p:sp>
        <p:nvSpPr>
          <p:cNvPr id="38916" name="Text Box 4"/>
          <p:cNvSpPr txBox="1">
            <a:spLocks noChangeArrowheads="1"/>
          </p:cNvSpPr>
          <p:nvPr/>
        </p:nvSpPr>
        <p:spPr bwMode="gray">
          <a:xfrm>
            <a:off x="3843481" y="1485756"/>
            <a:ext cx="2912016" cy="707886"/>
          </a:xfrm>
          <a:prstGeom prst="rect">
            <a:avLst/>
          </a:prstGeom>
          <a:noFill/>
          <a:ln w="9525">
            <a:noFill/>
            <a:miter lim="800000"/>
            <a:headEnd/>
            <a:tailEnd/>
          </a:ln>
        </p:spPr>
        <p:txBody>
          <a:bodyPr wrap="none" lIns="0">
            <a:spAutoFit/>
          </a:bodyPr>
          <a:lstStyle/>
          <a:p>
            <a:pPr eaLnBrk="0" hangingPunct="0"/>
            <a:r>
              <a:rPr lang="en-US" sz="4000" b="1" noProof="1" smtClean="0">
                <a:solidFill>
                  <a:schemeClr val="tx1">
                    <a:lumMod val="75000"/>
                    <a:lumOff val="25000"/>
                  </a:schemeClr>
                </a:solidFill>
              </a:rPr>
              <a:t>Questions?</a:t>
            </a:r>
            <a:endParaRPr lang="en-US" sz="4000" b="1" noProof="1">
              <a:solidFill>
                <a:schemeClr val="tx1">
                  <a:lumMod val="75000"/>
                  <a:lumOff val="25000"/>
                </a:schemeClr>
              </a:solidFill>
            </a:endParaRPr>
          </a:p>
        </p:txBody>
      </p:sp>
      <p:sp>
        <p:nvSpPr>
          <p:cNvPr id="38917" name="WordArt 5"/>
          <p:cNvSpPr>
            <a:spLocks noChangeArrowheads="1" noChangeShapeType="1" noTextEdit="1"/>
          </p:cNvSpPr>
          <p:nvPr/>
        </p:nvSpPr>
        <p:spPr bwMode="gray">
          <a:xfrm>
            <a:off x="503238" y="2574925"/>
            <a:ext cx="1004887" cy="1647825"/>
          </a:xfrm>
          <a:prstGeom prst="rect">
            <a:avLst/>
          </a:prstGeom>
        </p:spPr>
        <p:txBody>
          <a:bodyPr wrap="none" fromWordArt="1">
            <a:prstTxWarp prst="textPlain">
              <a:avLst>
                <a:gd name="adj" fmla="val 50000"/>
              </a:avLst>
            </a:prstTxWarp>
          </a:bodyPr>
          <a:lstStyle/>
          <a:p>
            <a:pPr algn="ctr"/>
            <a:r>
              <a:rPr lang="en-US" sz="3600" kern="10" dirty="0">
                <a:ln w="28575">
                  <a:solidFill>
                    <a:srgbClr val="FFFFFF"/>
                  </a:solidFill>
                  <a:round/>
                  <a:headEnd/>
                  <a:tailEnd/>
                </a:ln>
                <a:gradFill rotWithShape="1">
                  <a:gsLst>
                    <a:gs pos="0">
                      <a:srgbClr val="FFFFFF"/>
                    </a:gs>
                    <a:gs pos="100000">
                      <a:srgbClr val="B4B4B4"/>
                    </a:gs>
                  </a:gsLst>
                  <a:lin ang="5400000" scaled="1"/>
                </a:gradFill>
                <a:effectLst>
                  <a:outerShdw dist="63500" dir="2212194" algn="ctr" rotWithShape="0">
                    <a:srgbClr val="000000">
                      <a:alpha val="50000"/>
                    </a:srgbClr>
                  </a:outerShdw>
                </a:effectLst>
                <a:latin typeface="Arial Black"/>
              </a:rPr>
              <a:t>?</a:t>
            </a:r>
          </a:p>
        </p:txBody>
      </p:sp>
      <p:sp>
        <p:nvSpPr>
          <p:cNvPr id="38918" name="WordArt 6"/>
          <p:cNvSpPr>
            <a:spLocks noChangeArrowheads="1" noChangeShapeType="1" noTextEdit="1"/>
          </p:cNvSpPr>
          <p:nvPr/>
        </p:nvSpPr>
        <p:spPr bwMode="gray">
          <a:xfrm>
            <a:off x="1939925" y="2522538"/>
            <a:ext cx="1546225" cy="2535237"/>
          </a:xfrm>
          <a:prstGeom prst="rect">
            <a:avLst/>
          </a:prstGeom>
        </p:spPr>
        <p:txBody>
          <a:bodyPr wrap="none" fromWordArt="1">
            <a:prstTxWarp prst="textPlain">
              <a:avLst>
                <a:gd name="adj" fmla="val 50000"/>
              </a:avLst>
            </a:prstTxWarp>
          </a:bodyPr>
          <a:lstStyle/>
          <a:p>
            <a:pPr algn="ctr"/>
            <a:r>
              <a:rPr lang="en-US" sz="3600" kern="10" dirty="0">
                <a:ln w="28575">
                  <a:solidFill>
                    <a:srgbClr val="FFFFFF"/>
                  </a:solidFill>
                  <a:round/>
                  <a:headEnd/>
                  <a:tailEnd/>
                </a:ln>
                <a:gradFill rotWithShape="1">
                  <a:gsLst>
                    <a:gs pos="0">
                      <a:srgbClr val="8EB9DD"/>
                    </a:gs>
                    <a:gs pos="100000">
                      <a:schemeClr val="accent1"/>
                    </a:gs>
                  </a:gsLst>
                  <a:lin ang="5400000" scaled="1"/>
                </a:gradFill>
                <a:effectLst>
                  <a:outerShdw dist="63500" dir="2212194" algn="ctr" rotWithShape="0">
                    <a:srgbClr val="000000">
                      <a:alpha val="50000"/>
                    </a:srgbClr>
                  </a:outerShdw>
                </a:effectLst>
                <a:latin typeface="Arial Black"/>
              </a:rPr>
              <a:t>?</a:t>
            </a:r>
          </a:p>
        </p:txBody>
      </p:sp>
      <p:pic>
        <p:nvPicPr>
          <p:cNvPr id="38919" name="Picture 6" descr="Questions.png"/>
          <p:cNvPicPr>
            <a:picLocks noChangeAspect="1"/>
          </p:cNvPicPr>
          <p:nvPr/>
        </p:nvPicPr>
        <p:blipFill>
          <a:blip r:embed="rId3" cstate="print"/>
          <a:srcRect/>
          <a:stretch>
            <a:fillRect/>
          </a:stretch>
        </p:blipFill>
        <p:spPr bwMode="auto">
          <a:xfrm>
            <a:off x="5745163" y="4022725"/>
            <a:ext cx="2581275" cy="2228850"/>
          </a:xfrm>
          <a:prstGeom prst="rect">
            <a:avLst/>
          </a:prstGeom>
          <a:noFill/>
          <a:ln w="6350">
            <a:noFill/>
            <a:miter lim="800000"/>
            <a:headEnd/>
            <a:tailEnd/>
          </a:ln>
          <a:effectLst>
            <a:outerShdw blurRad="203200" sx="102000" sy="102000" algn="ctr" rotWithShape="0">
              <a:prstClr val="black">
                <a:alpha val="16000"/>
              </a:prstClr>
            </a:outerShdw>
          </a:effectLst>
        </p:spPr>
      </p:pic>
    </p:spTree>
    <p:extLst>
      <p:ext uri="{BB962C8B-B14F-4D97-AF65-F5344CB8AC3E}">
        <p14:creationId xmlns:p14="http://schemas.microsoft.com/office/powerpoint/2010/main" val="216616329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Rectangle 3"/>
          <p:cNvSpPr>
            <a:spLocks noChangeArrowheads="1"/>
          </p:cNvSpPr>
          <p:nvPr/>
        </p:nvSpPr>
        <p:spPr bwMode="gray">
          <a:xfrm>
            <a:off x="777875" y="2214969"/>
            <a:ext cx="8047038" cy="723900"/>
          </a:xfrm>
          <a:prstGeom prst="rect">
            <a:avLst/>
          </a:prstGeom>
          <a:solidFill>
            <a:schemeClr val="bg1"/>
          </a:solidFill>
          <a:ln w="12700">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A Brief History of Time</a:t>
            </a:r>
            <a:endParaRPr lang="en-US" sz="2400" dirty="0">
              <a:solidFill>
                <a:schemeClr val="tx1">
                  <a:lumMod val="75000"/>
                  <a:lumOff val="25000"/>
                </a:schemeClr>
              </a:solidFill>
            </a:endParaRPr>
          </a:p>
        </p:txBody>
      </p:sp>
      <p:sp>
        <p:nvSpPr>
          <p:cNvPr id="5" name="Rectangle 4"/>
          <p:cNvSpPr>
            <a:spLocks noChangeArrowheads="1"/>
          </p:cNvSpPr>
          <p:nvPr/>
        </p:nvSpPr>
        <p:spPr bwMode="gray">
          <a:xfrm>
            <a:off x="777875" y="4012778"/>
            <a:ext cx="8047038" cy="725487"/>
          </a:xfrm>
          <a:prstGeom prst="rect">
            <a:avLst/>
          </a:prstGeom>
          <a:solidFill>
            <a:schemeClr val="bg1"/>
          </a:solidFill>
          <a:ln w="12700" algn="ctr">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It’s All about the Variants</a:t>
            </a:r>
            <a:endParaRPr lang="en-US" sz="2400" dirty="0">
              <a:solidFill>
                <a:schemeClr val="tx1">
                  <a:lumMod val="75000"/>
                  <a:lumOff val="25000"/>
                </a:schemeClr>
              </a:solidFill>
            </a:endParaRPr>
          </a:p>
        </p:txBody>
      </p:sp>
      <p:sp>
        <p:nvSpPr>
          <p:cNvPr id="6" name="Rectangle 5"/>
          <p:cNvSpPr>
            <a:spLocks noChangeArrowheads="1"/>
          </p:cNvSpPr>
          <p:nvPr/>
        </p:nvSpPr>
        <p:spPr bwMode="gray">
          <a:xfrm>
            <a:off x="319088" y="2214969"/>
            <a:ext cx="463550" cy="723900"/>
          </a:xfrm>
          <a:prstGeom prst="rect">
            <a:avLst/>
          </a:prstGeom>
          <a:solidFill>
            <a:schemeClr val="accent1"/>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smtClean="0">
                <a:solidFill>
                  <a:srgbClr val="FFFFFF"/>
                </a:solidFill>
              </a:rPr>
              <a:t>2</a:t>
            </a:r>
            <a:endParaRPr lang="en-US" sz="2800" b="1" noProof="1">
              <a:solidFill>
                <a:srgbClr val="FFFFFF"/>
              </a:solidFill>
            </a:endParaRPr>
          </a:p>
        </p:txBody>
      </p:sp>
      <p:sp>
        <p:nvSpPr>
          <p:cNvPr id="7" name="Rectangle 6"/>
          <p:cNvSpPr>
            <a:spLocks noChangeArrowheads="1"/>
          </p:cNvSpPr>
          <p:nvPr/>
        </p:nvSpPr>
        <p:spPr bwMode="gray">
          <a:xfrm>
            <a:off x="319088" y="3121141"/>
            <a:ext cx="463550" cy="723900"/>
          </a:xfrm>
          <a:prstGeom prst="rect">
            <a:avLst/>
          </a:prstGeom>
          <a:solidFill>
            <a:schemeClr val="accent6"/>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smtClean="0">
                <a:solidFill>
                  <a:srgbClr val="FFFFFF"/>
                </a:solidFill>
              </a:rPr>
              <a:t>3</a:t>
            </a:r>
            <a:endParaRPr lang="en-US" sz="2800" b="1" noProof="1">
              <a:solidFill>
                <a:srgbClr val="FFFFFF"/>
              </a:solidFill>
            </a:endParaRPr>
          </a:p>
        </p:txBody>
      </p:sp>
      <p:sp>
        <p:nvSpPr>
          <p:cNvPr id="8" name="Rectangle 7"/>
          <p:cNvSpPr>
            <a:spLocks noChangeArrowheads="1"/>
          </p:cNvSpPr>
          <p:nvPr/>
        </p:nvSpPr>
        <p:spPr bwMode="gray">
          <a:xfrm>
            <a:off x="319088" y="4012778"/>
            <a:ext cx="463550" cy="725487"/>
          </a:xfrm>
          <a:prstGeom prst="rect">
            <a:avLst/>
          </a:prstGeom>
          <a:solidFill>
            <a:srgbClr val="3682D6"/>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a:solidFill>
                  <a:srgbClr val="FFFFFF"/>
                </a:solidFill>
              </a:rPr>
              <a:t>4</a:t>
            </a:r>
          </a:p>
        </p:txBody>
      </p:sp>
      <p:sp>
        <p:nvSpPr>
          <p:cNvPr id="10" name="Rectangle 9"/>
          <p:cNvSpPr>
            <a:spLocks noChangeArrowheads="1"/>
          </p:cNvSpPr>
          <p:nvPr/>
        </p:nvSpPr>
        <p:spPr bwMode="gray">
          <a:xfrm>
            <a:off x="777875" y="3121141"/>
            <a:ext cx="8047038" cy="725487"/>
          </a:xfrm>
          <a:prstGeom prst="rect">
            <a:avLst/>
          </a:prstGeom>
          <a:solidFill>
            <a:schemeClr val="bg1"/>
          </a:solidFill>
          <a:ln w="12700" algn="ctr">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Know Your CIGAR</a:t>
            </a:r>
            <a:endParaRPr lang="en-US" sz="2400" dirty="0">
              <a:solidFill>
                <a:schemeClr val="tx1">
                  <a:lumMod val="75000"/>
                  <a:lumOff val="25000"/>
                </a:schemeClr>
              </a:solidFill>
            </a:endParaRPr>
          </a:p>
        </p:txBody>
      </p:sp>
      <p:sp>
        <p:nvSpPr>
          <p:cNvPr id="9" name="Rectangle 8"/>
          <p:cNvSpPr>
            <a:spLocks noChangeArrowheads="1"/>
          </p:cNvSpPr>
          <p:nvPr/>
        </p:nvSpPr>
        <p:spPr bwMode="gray">
          <a:xfrm>
            <a:off x="777875" y="1323759"/>
            <a:ext cx="8047038" cy="723900"/>
          </a:xfrm>
          <a:prstGeom prst="rect">
            <a:avLst/>
          </a:prstGeom>
          <a:solidFill>
            <a:schemeClr val="bg1"/>
          </a:solidFill>
          <a:ln w="12700">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Alignment 101</a:t>
            </a:r>
            <a:endParaRPr lang="en-US" sz="2400" dirty="0">
              <a:solidFill>
                <a:schemeClr val="tx1">
                  <a:lumMod val="75000"/>
                  <a:lumOff val="25000"/>
                </a:schemeClr>
              </a:solidFill>
            </a:endParaRPr>
          </a:p>
        </p:txBody>
      </p:sp>
      <p:sp>
        <p:nvSpPr>
          <p:cNvPr id="11" name="Rectangle 10"/>
          <p:cNvSpPr>
            <a:spLocks noChangeArrowheads="1"/>
          </p:cNvSpPr>
          <p:nvPr/>
        </p:nvSpPr>
        <p:spPr bwMode="gray">
          <a:xfrm>
            <a:off x="319088" y="1323759"/>
            <a:ext cx="463550" cy="723900"/>
          </a:xfrm>
          <a:prstGeom prst="rect">
            <a:avLst/>
          </a:prstGeom>
          <a:solidFill>
            <a:schemeClr val="accent2">
              <a:lumMod val="75000"/>
            </a:schemeClr>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a:solidFill>
                  <a:srgbClr val="FFFFFF"/>
                </a:solidFill>
              </a:rPr>
              <a:t>1</a:t>
            </a:r>
          </a:p>
        </p:txBody>
      </p:sp>
      <p:sp>
        <p:nvSpPr>
          <p:cNvPr id="12" name="Rectangle 11"/>
          <p:cNvSpPr>
            <a:spLocks noChangeArrowheads="1"/>
          </p:cNvSpPr>
          <p:nvPr/>
        </p:nvSpPr>
        <p:spPr bwMode="gray">
          <a:xfrm>
            <a:off x="792225" y="4906835"/>
            <a:ext cx="8047038" cy="725487"/>
          </a:xfrm>
          <a:prstGeom prst="rect">
            <a:avLst/>
          </a:prstGeom>
          <a:solidFill>
            <a:schemeClr val="bg1"/>
          </a:solidFill>
          <a:ln w="12700" algn="ctr">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Q&amp;A</a:t>
            </a:r>
            <a:endParaRPr lang="en-US" sz="2400" dirty="0">
              <a:solidFill>
                <a:schemeClr val="tx1">
                  <a:lumMod val="75000"/>
                  <a:lumOff val="25000"/>
                </a:schemeClr>
              </a:solidFill>
            </a:endParaRPr>
          </a:p>
        </p:txBody>
      </p:sp>
      <p:sp>
        <p:nvSpPr>
          <p:cNvPr id="13" name="Rectangle 12"/>
          <p:cNvSpPr>
            <a:spLocks noChangeArrowheads="1"/>
          </p:cNvSpPr>
          <p:nvPr/>
        </p:nvSpPr>
        <p:spPr bwMode="gray">
          <a:xfrm>
            <a:off x="333438" y="4906835"/>
            <a:ext cx="463550" cy="725487"/>
          </a:xfrm>
          <a:prstGeom prst="rect">
            <a:avLst/>
          </a:prstGeom>
          <a:solidFill>
            <a:srgbClr val="4E91DA"/>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smtClean="0">
                <a:solidFill>
                  <a:srgbClr val="FFFFFF"/>
                </a:solidFill>
              </a:rPr>
              <a:t>5</a:t>
            </a:r>
            <a:endParaRPr lang="en-US" sz="2800" b="1" noProof="1">
              <a:solidFill>
                <a:srgbClr val="FFFFFF"/>
              </a:solidFill>
            </a:endParaRPr>
          </a:p>
        </p:txBody>
      </p:sp>
    </p:spTree>
    <p:extLst>
      <p:ext uri="{BB962C8B-B14F-4D97-AF65-F5344CB8AC3E}">
        <p14:creationId xmlns:p14="http://schemas.microsoft.com/office/powerpoint/2010/main" val="206608511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and Sequencing</a:t>
            </a:r>
            <a:endParaRPr lang="en-US" dirty="0"/>
          </a:p>
        </p:txBody>
      </p:sp>
      <p:sp>
        <p:nvSpPr>
          <p:cNvPr id="4" name="Rectangle 3"/>
          <p:cNvSpPr>
            <a:spLocks noChangeArrowheads="1"/>
          </p:cNvSpPr>
          <p:nvPr/>
        </p:nvSpPr>
        <p:spPr bwMode="gray">
          <a:xfrm>
            <a:off x="314325" y="1617394"/>
            <a:ext cx="1719263" cy="968375"/>
          </a:xfrm>
          <a:prstGeom prst="rect">
            <a:avLst/>
          </a:prstGeom>
          <a:solidFill>
            <a:schemeClr val="accent2">
              <a:lumMod val="75000"/>
            </a:schemeClr>
          </a:solidFill>
          <a:ln w="12700">
            <a:solidFill>
              <a:srgbClr val="C0C0C0"/>
            </a:solidFill>
            <a:miter lim="800000"/>
            <a:headEnd/>
            <a:tailEnd/>
          </a:ln>
        </p:spPr>
        <p:txBody>
          <a:bodyPr lIns="0" tIns="0" rIns="0" bIns="0" anchor="ctr"/>
          <a:lstStyle/>
          <a:p>
            <a:pPr algn="ctr" defTabSz="801688" eaLnBrk="0" hangingPunct="0"/>
            <a:r>
              <a:rPr lang="en-US" sz="1600" b="1" noProof="1" smtClean="0">
                <a:solidFill>
                  <a:srgbClr val="FFFFFF"/>
                </a:solidFill>
              </a:rPr>
              <a:t>Primary</a:t>
            </a:r>
            <a:br>
              <a:rPr lang="en-US" sz="1600" b="1" noProof="1" smtClean="0">
                <a:solidFill>
                  <a:srgbClr val="FFFFFF"/>
                </a:solidFill>
              </a:rPr>
            </a:br>
            <a:r>
              <a:rPr lang="en-US" sz="1600" b="1" noProof="1" smtClean="0">
                <a:solidFill>
                  <a:srgbClr val="FFFFFF"/>
                </a:solidFill>
              </a:rPr>
              <a:t>Analysis</a:t>
            </a:r>
            <a:endParaRPr lang="en-US" sz="1600" b="1" noProof="1">
              <a:solidFill>
                <a:srgbClr val="FFFFFF"/>
              </a:solidFill>
            </a:endParaRPr>
          </a:p>
        </p:txBody>
      </p:sp>
      <p:sp>
        <p:nvSpPr>
          <p:cNvPr id="5" name="Rectangle 4"/>
          <p:cNvSpPr>
            <a:spLocks noChangeArrowheads="1"/>
          </p:cNvSpPr>
          <p:nvPr/>
        </p:nvSpPr>
        <p:spPr bwMode="gray">
          <a:xfrm>
            <a:off x="314325" y="2708007"/>
            <a:ext cx="1719263" cy="966787"/>
          </a:xfrm>
          <a:prstGeom prst="rect">
            <a:avLst/>
          </a:prstGeom>
          <a:solidFill>
            <a:schemeClr val="accent2"/>
          </a:solidFill>
          <a:ln w="12700">
            <a:solidFill>
              <a:srgbClr val="C0C0C0"/>
            </a:solidFill>
            <a:miter lim="800000"/>
            <a:headEnd/>
            <a:tailEnd/>
          </a:ln>
        </p:spPr>
        <p:txBody>
          <a:bodyPr lIns="0" tIns="0" rIns="0" bIns="0" anchor="ctr"/>
          <a:lstStyle/>
          <a:p>
            <a:pPr algn="ctr" defTabSz="801688" eaLnBrk="0" hangingPunct="0"/>
            <a:r>
              <a:rPr lang="en-US" sz="1600" b="1" noProof="1" smtClean="0">
                <a:solidFill>
                  <a:srgbClr val="FFFFFF"/>
                </a:solidFill>
              </a:rPr>
              <a:t>Secondary Analysis</a:t>
            </a:r>
            <a:endParaRPr lang="en-US" sz="1600" b="1" noProof="1">
              <a:solidFill>
                <a:srgbClr val="FFFFFF"/>
              </a:solidFill>
            </a:endParaRPr>
          </a:p>
        </p:txBody>
      </p:sp>
      <p:sp>
        <p:nvSpPr>
          <p:cNvPr id="6" name="Rectangle 5"/>
          <p:cNvSpPr>
            <a:spLocks noChangeArrowheads="1"/>
          </p:cNvSpPr>
          <p:nvPr/>
        </p:nvSpPr>
        <p:spPr bwMode="gray">
          <a:xfrm>
            <a:off x="314325" y="3798618"/>
            <a:ext cx="1719263" cy="1975457"/>
          </a:xfrm>
          <a:prstGeom prst="rect">
            <a:avLst/>
          </a:prstGeom>
          <a:solidFill>
            <a:schemeClr val="accent2">
              <a:lumMod val="60000"/>
              <a:lumOff val="40000"/>
            </a:schemeClr>
          </a:solidFill>
          <a:ln w="12700">
            <a:solidFill>
              <a:srgbClr val="C0C0C0"/>
            </a:solidFill>
            <a:miter lim="800000"/>
            <a:headEnd/>
            <a:tailEnd/>
          </a:ln>
        </p:spPr>
        <p:txBody>
          <a:bodyPr lIns="0" tIns="0" rIns="0" bIns="0" anchor="ctr"/>
          <a:lstStyle/>
          <a:p>
            <a:pPr algn="ctr" defTabSz="801688" eaLnBrk="0" hangingPunct="0"/>
            <a:r>
              <a:rPr lang="en-US" sz="1600" b="1" noProof="1" smtClean="0">
                <a:solidFill>
                  <a:srgbClr val="FFFFFF"/>
                </a:solidFill>
              </a:rPr>
              <a:t>Tertiary</a:t>
            </a:r>
            <a:br>
              <a:rPr lang="en-US" sz="1600" b="1" noProof="1" smtClean="0">
                <a:solidFill>
                  <a:srgbClr val="FFFFFF"/>
                </a:solidFill>
              </a:rPr>
            </a:br>
            <a:r>
              <a:rPr lang="en-US" sz="1600" b="1" noProof="1" smtClean="0">
                <a:solidFill>
                  <a:srgbClr val="FFFFFF"/>
                </a:solidFill>
              </a:rPr>
              <a:t>Analysis</a:t>
            </a:r>
            <a:br>
              <a:rPr lang="en-US" sz="1600" b="1" noProof="1" smtClean="0">
                <a:solidFill>
                  <a:srgbClr val="FFFFFF"/>
                </a:solidFill>
              </a:rPr>
            </a:br>
            <a:r>
              <a:rPr lang="en-US" sz="1600" b="1" noProof="1" smtClean="0">
                <a:solidFill>
                  <a:srgbClr val="FFFFFF"/>
                </a:solidFill>
              </a:rPr>
              <a:t/>
            </a:r>
            <a:br>
              <a:rPr lang="en-US" sz="1600" b="1" noProof="1" smtClean="0">
                <a:solidFill>
                  <a:srgbClr val="FFFFFF"/>
                </a:solidFill>
              </a:rPr>
            </a:br>
            <a:r>
              <a:rPr lang="en-US" sz="1600" b="1" noProof="1" smtClean="0">
                <a:solidFill>
                  <a:srgbClr val="FFFFFF"/>
                </a:solidFill>
              </a:rPr>
              <a:t>“Sense Making”</a:t>
            </a:r>
            <a:endParaRPr lang="en-US" sz="1600" b="1" noProof="1">
              <a:solidFill>
                <a:srgbClr val="FFFFFF"/>
              </a:solidFill>
            </a:endParaRPr>
          </a:p>
        </p:txBody>
      </p:sp>
      <p:sp>
        <p:nvSpPr>
          <p:cNvPr id="9" name="Rectangle 11"/>
          <p:cNvSpPr>
            <a:spLocks noChangeArrowheads="1"/>
          </p:cNvSpPr>
          <p:nvPr/>
        </p:nvSpPr>
        <p:spPr bwMode="gray">
          <a:xfrm>
            <a:off x="2033588" y="1617394"/>
            <a:ext cx="6811962" cy="968375"/>
          </a:xfrm>
          <a:prstGeom prst="rect">
            <a:avLst/>
          </a:prstGeom>
          <a:solidFill>
            <a:schemeClr val="bg1"/>
          </a:solidFill>
          <a:ln w="12700">
            <a:solidFill>
              <a:srgbClr val="C0C0C0"/>
            </a:solidFill>
            <a:miter lim="800000"/>
            <a:headEnd/>
            <a:tailEnd/>
          </a:ln>
        </p:spPr>
        <p:txBody>
          <a:bodyPr lIns="108000" tIns="72000" rIns="72000" bIns="72000" anchor="ctr"/>
          <a:lstStyle/>
          <a:p>
            <a:pPr marL="190500" indent="-190500">
              <a:lnSpc>
                <a:spcPct val="90000"/>
              </a:lnSpc>
              <a:spcBef>
                <a:spcPct val="10000"/>
              </a:spcBef>
              <a:buClr>
                <a:schemeClr val="accent2"/>
              </a:buClr>
              <a:buFont typeface="Wingdings" pitchFamily="2" charset="2"/>
              <a:buChar char="§"/>
            </a:pPr>
            <a:r>
              <a:rPr lang="en-US" sz="1600" noProof="1" smtClean="0">
                <a:solidFill>
                  <a:schemeClr val="tx1"/>
                </a:solidFill>
              </a:rPr>
              <a:t>Analysis of hardware-generated data, machine stats etc.</a:t>
            </a:r>
          </a:p>
          <a:p>
            <a:pPr marL="190500" indent="-190500">
              <a:lnSpc>
                <a:spcPct val="90000"/>
              </a:lnSpc>
              <a:spcBef>
                <a:spcPct val="10000"/>
              </a:spcBef>
              <a:buClr>
                <a:schemeClr val="accent2"/>
              </a:buClr>
              <a:buFont typeface="Wingdings" pitchFamily="2" charset="2"/>
              <a:buChar char="§"/>
            </a:pPr>
            <a:r>
              <a:rPr lang="en-US" sz="1600" noProof="1" smtClean="0">
                <a:solidFill>
                  <a:schemeClr val="tx1"/>
                </a:solidFill>
              </a:rPr>
              <a:t>Production of sequence reads and quality scores from raw optical data</a:t>
            </a:r>
            <a:endParaRPr lang="en-US" sz="1600" noProof="1">
              <a:solidFill>
                <a:schemeClr val="tx1"/>
              </a:solidFill>
            </a:endParaRPr>
          </a:p>
        </p:txBody>
      </p:sp>
      <p:sp>
        <p:nvSpPr>
          <p:cNvPr id="10" name="Rectangle 12"/>
          <p:cNvSpPr>
            <a:spLocks noChangeArrowheads="1"/>
          </p:cNvSpPr>
          <p:nvPr/>
        </p:nvSpPr>
        <p:spPr bwMode="gray">
          <a:xfrm>
            <a:off x="2033588" y="2708007"/>
            <a:ext cx="6811962" cy="966787"/>
          </a:xfrm>
          <a:prstGeom prst="rect">
            <a:avLst/>
          </a:prstGeom>
          <a:solidFill>
            <a:schemeClr val="bg1"/>
          </a:solidFill>
          <a:ln w="12700" algn="ctr">
            <a:solidFill>
              <a:srgbClr val="C0C0C0"/>
            </a:solidFill>
            <a:miter lim="800000"/>
            <a:headEnd/>
            <a:tailEnd/>
          </a:ln>
        </p:spPr>
        <p:txBody>
          <a:bodyPr lIns="108000" tIns="72000" rIns="72000" bIns="72000" anchor="ctr"/>
          <a:lstStyle/>
          <a:p>
            <a:pPr marL="190500" indent="-190500">
              <a:lnSpc>
                <a:spcPct val="90000"/>
              </a:lnSpc>
              <a:spcBef>
                <a:spcPct val="10000"/>
              </a:spcBef>
              <a:buClr>
                <a:schemeClr val="accent2"/>
              </a:buClr>
              <a:buFont typeface="Wingdings" pitchFamily="2" charset="2"/>
              <a:buChar char="§"/>
            </a:pPr>
            <a:r>
              <a:rPr lang="en-US" sz="1600" noProof="1" smtClean="0">
                <a:solidFill>
                  <a:schemeClr val="tx1"/>
                </a:solidFill>
              </a:rPr>
              <a:t>QA filtering on raw reads</a:t>
            </a:r>
          </a:p>
          <a:p>
            <a:pPr marL="190500" indent="-190500">
              <a:lnSpc>
                <a:spcPct val="90000"/>
              </a:lnSpc>
              <a:spcBef>
                <a:spcPct val="10000"/>
              </a:spcBef>
              <a:buClr>
                <a:schemeClr val="accent2"/>
              </a:buClr>
              <a:buFont typeface="Wingdings" pitchFamily="2" charset="2"/>
              <a:buChar char="§"/>
            </a:pPr>
            <a:r>
              <a:rPr lang="en-US" sz="1600" noProof="1" smtClean="0">
                <a:solidFill>
                  <a:schemeClr val="tx1"/>
                </a:solidFill>
              </a:rPr>
              <a:t>Alignment/Assembly of reads</a:t>
            </a:r>
          </a:p>
          <a:p>
            <a:pPr marL="190500" indent="-190500">
              <a:lnSpc>
                <a:spcPct val="90000"/>
              </a:lnSpc>
              <a:spcBef>
                <a:spcPct val="10000"/>
              </a:spcBef>
              <a:buClr>
                <a:schemeClr val="accent2"/>
              </a:buClr>
              <a:buFont typeface="Wingdings" pitchFamily="2" charset="2"/>
              <a:buChar char="§"/>
            </a:pPr>
            <a:r>
              <a:rPr lang="en-US" sz="1600" noProof="1" smtClean="0">
                <a:solidFill>
                  <a:schemeClr val="tx1"/>
                </a:solidFill>
              </a:rPr>
              <a:t>QA and variant calling on aligned reads</a:t>
            </a:r>
            <a:endParaRPr lang="en-US" sz="1600" noProof="1">
              <a:solidFill>
                <a:schemeClr val="tx1"/>
              </a:solidFill>
            </a:endParaRPr>
          </a:p>
        </p:txBody>
      </p:sp>
      <p:sp>
        <p:nvSpPr>
          <p:cNvPr id="11" name="Rectangle 13"/>
          <p:cNvSpPr>
            <a:spLocks noChangeArrowheads="1"/>
          </p:cNvSpPr>
          <p:nvPr/>
        </p:nvSpPr>
        <p:spPr bwMode="gray">
          <a:xfrm>
            <a:off x="2033588" y="3798618"/>
            <a:ext cx="6811962" cy="1975457"/>
          </a:xfrm>
          <a:prstGeom prst="rect">
            <a:avLst/>
          </a:prstGeom>
          <a:solidFill>
            <a:schemeClr val="bg1"/>
          </a:solidFill>
          <a:ln w="12700">
            <a:solidFill>
              <a:srgbClr val="C0C0C0"/>
            </a:solidFill>
            <a:miter lim="800000"/>
            <a:headEnd/>
            <a:tailEnd/>
          </a:ln>
        </p:spPr>
        <p:txBody>
          <a:bodyPr lIns="108000" tIns="72000" rIns="72000" bIns="72000" anchor="ctr"/>
          <a:lstStyle/>
          <a:p>
            <a:pPr marL="190500" indent="-190500">
              <a:lnSpc>
                <a:spcPct val="90000"/>
              </a:lnSpc>
              <a:spcBef>
                <a:spcPct val="10000"/>
              </a:spcBef>
              <a:buClr>
                <a:schemeClr val="accent2"/>
              </a:buClr>
              <a:buFont typeface="Wingdings" pitchFamily="2" charset="2"/>
              <a:buChar char="§"/>
            </a:pPr>
            <a:r>
              <a:rPr lang="en-US" sz="1600" noProof="1" smtClean="0">
                <a:solidFill>
                  <a:schemeClr val="tx1"/>
                </a:solidFill>
              </a:rPr>
              <a:t>Multi-sample processing</a:t>
            </a:r>
          </a:p>
          <a:p>
            <a:pPr marL="190500" indent="-190500">
              <a:lnSpc>
                <a:spcPct val="90000"/>
              </a:lnSpc>
              <a:spcBef>
                <a:spcPct val="10000"/>
              </a:spcBef>
              <a:buClr>
                <a:schemeClr val="accent2"/>
              </a:buClr>
              <a:buFont typeface="Wingdings" pitchFamily="2" charset="2"/>
              <a:buChar char="§"/>
            </a:pPr>
            <a:r>
              <a:rPr lang="en-US" sz="1600" noProof="1" smtClean="0">
                <a:solidFill>
                  <a:schemeClr val="tx1"/>
                </a:solidFill>
              </a:rPr>
              <a:t>QA/QC of variant calls</a:t>
            </a:r>
          </a:p>
          <a:p>
            <a:pPr marL="190500" indent="-190500">
              <a:lnSpc>
                <a:spcPct val="90000"/>
              </a:lnSpc>
              <a:spcBef>
                <a:spcPct val="10000"/>
              </a:spcBef>
              <a:buClr>
                <a:schemeClr val="accent2"/>
              </a:buClr>
              <a:buFont typeface="Wingdings" pitchFamily="2" charset="2"/>
              <a:buChar char="§"/>
            </a:pPr>
            <a:r>
              <a:rPr lang="en-US" sz="1600" noProof="1" smtClean="0">
                <a:solidFill>
                  <a:schemeClr val="tx1"/>
                </a:solidFill>
              </a:rPr>
              <a:t>Annotation and filtering of variants</a:t>
            </a:r>
          </a:p>
          <a:p>
            <a:pPr marL="190500" indent="-190500">
              <a:lnSpc>
                <a:spcPct val="90000"/>
              </a:lnSpc>
              <a:spcBef>
                <a:spcPct val="10000"/>
              </a:spcBef>
              <a:buClr>
                <a:schemeClr val="accent2"/>
              </a:buClr>
              <a:buFont typeface="Wingdings" pitchFamily="2" charset="2"/>
              <a:buChar char="§"/>
            </a:pPr>
            <a:r>
              <a:rPr lang="en-US" sz="1600" noProof="1" smtClean="0">
                <a:solidFill>
                  <a:schemeClr val="tx1"/>
                </a:solidFill>
              </a:rPr>
              <a:t>Data aggregation</a:t>
            </a:r>
          </a:p>
          <a:p>
            <a:pPr marL="190500" indent="-190500">
              <a:lnSpc>
                <a:spcPct val="90000"/>
              </a:lnSpc>
              <a:spcBef>
                <a:spcPct val="10000"/>
              </a:spcBef>
              <a:buClr>
                <a:schemeClr val="accent2"/>
              </a:buClr>
              <a:buFont typeface="Wingdings" pitchFamily="2" charset="2"/>
              <a:buChar char="§"/>
            </a:pPr>
            <a:r>
              <a:rPr lang="en-US" sz="1600" noProof="1" smtClean="0">
                <a:solidFill>
                  <a:schemeClr val="tx1"/>
                </a:solidFill>
              </a:rPr>
              <a:t>Population structure analysis</a:t>
            </a:r>
          </a:p>
          <a:p>
            <a:pPr marL="190500" indent="-190500">
              <a:lnSpc>
                <a:spcPct val="90000"/>
              </a:lnSpc>
              <a:spcBef>
                <a:spcPct val="10000"/>
              </a:spcBef>
              <a:buClr>
                <a:schemeClr val="accent2"/>
              </a:buClr>
              <a:buFont typeface="Wingdings" pitchFamily="2" charset="2"/>
              <a:buChar char="§"/>
            </a:pPr>
            <a:r>
              <a:rPr lang="en-US" sz="1600" noProof="1" smtClean="0">
                <a:solidFill>
                  <a:schemeClr val="tx1"/>
                </a:solidFill>
              </a:rPr>
              <a:t>Genome browser-driven exploratory analysis</a:t>
            </a:r>
          </a:p>
          <a:p>
            <a:pPr marL="190500" indent="-190500">
              <a:lnSpc>
                <a:spcPct val="90000"/>
              </a:lnSpc>
              <a:spcBef>
                <a:spcPct val="10000"/>
              </a:spcBef>
              <a:buClr>
                <a:schemeClr val="accent2"/>
              </a:buClr>
              <a:buFont typeface="Wingdings" pitchFamily="2" charset="2"/>
              <a:buChar char="§"/>
            </a:pPr>
            <a:r>
              <a:rPr lang="en-US" sz="1600" noProof="1" smtClean="0"/>
              <a:t>Phenotypic a</a:t>
            </a:r>
            <a:r>
              <a:rPr lang="en-US" sz="1600" noProof="1" smtClean="0">
                <a:solidFill>
                  <a:schemeClr val="tx1"/>
                </a:solidFill>
              </a:rPr>
              <a:t>ssociation </a:t>
            </a:r>
            <a:r>
              <a:rPr lang="en-US" sz="1600" noProof="1" smtClean="0"/>
              <a:t>testing</a:t>
            </a:r>
            <a:endParaRPr lang="en-US" sz="1600" noProof="1" smtClean="0">
              <a:solidFill>
                <a:schemeClr val="tx1"/>
              </a:solidFill>
            </a:endParaRPr>
          </a:p>
        </p:txBody>
      </p:sp>
      <p:sp>
        <p:nvSpPr>
          <p:cNvPr id="13" name="AutoShape 7"/>
          <p:cNvSpPr>
            <a:spLocks noChangeArrowheads="1"/>
          </p:cNvSpPr>
          <p:nvPr/>
        </p:nvSpPr>
        <p:spPr bwMode="gray">
          <a:xfrm rot="5400000" flipV="1">
            <a:off x="897789" y="2360529"/>
            <a:ext cx="552450" cy="698500"/>
          </a:xfrm>
          <a:prstGeom prst="rightArrow">
            <a:avLst>
              <a:gd name="adj1" fmla="val 55000"/>
              <a:gd name="adj2" fmla="val 63606"/>
            </a:avLst>
          </a:prstGeom>
          <a:gradFill rotWithShape="1">
            <a:gsLst>
              <a:gs pos="0">
                <a:srgbClr val="EAEAEA"/>
              </a:gs>
              <a:gs pos="100000">
                <a:srgbClr val="969696"/>
              </a:gs>
            </a:gsLst>
            <a:lin ang="0" scaled="1"/>
          </a:gradFill>
          <a:ln w="28575">
            <a:solidFill>
              <a:srgbClr val="FFFFFF"/>
            </a:solidFill>
            <a:miter lim="800000"/>
            <a:headEnd/>
            <a:tailEnd/>
          </a:ln>
          <a:effectLst>
            <a:outerShdw dist="53882" dir="2700000" algn="ctr" rotWithShape="0">
              <a:srgbClr val="000000">
                <a:alpha val="50000"/>
              </a:srgbClr>
            </a:outerShdw>
          </a:effectLst>
        </p:spPr>
        <p:txBody>
          <a:bodyPr vert="eaVert" lIns="324000" tIns="0" rIns="0" bIns="0" anchor="ctr"/>
          <a:lstStyle/>
          <a:p>
            <a:pPr algn="ctr" eaLnBrk="0" hangingPunct="0">
              <a:defRPr/>
            </a:pPr>
            <a:endParaRPr lang="en-US" sz="1800" noProof="1"/>
          </a:p>
        </p:txBody>
      </p:sp>
      <p:sp>
        <p:nvSpPr>
          <p:cNvPr id="14" name="AutoShape 7"/>
          <p:cNvSpPr>
            <a:spLocks noChangeArrowheads="1"/>
          </p:cNvSpPr>
          <p:nvPr/>
        </p:nvSpPr>
        <p:spPr bwMode="gray">
          <a:xfrm rot="5400000" flipV="1">
            <a:off x="897786" y="3476948"/>
            <a:ext cx="552450" cy="698500"/>
          </a:xfrm>
          <a:prstGeom prst="rightArrow">
            <a:avLst>
              <a:gd name="adj1" fmla="val 55000"/>
              <a:gd name="adj2" fmla="val 63606"/>
            </a:avLst>
          </a:prstGeom>
          <a:gradFill rotWithShape="1">
            <a:gsLst>
              <a:gs pos="0">
                <a:srgbClr val="EAEAEA"/>
              </a:gs>
              <a:gs pos="100000">
                <a:srgbClr val="969696"/>
              </a:gs>
            </a:gsLst>
            <a:lin ang="0" scaled="1"/>
          </a:gradFill>
          <a:ln w="28575">
            <a:solidFill>
              <a:srgbClr val="FFFFFF"/>
            </a:solidFill>
            <a:miter lim="800000"/>
            <a:headEnd/>
            <a:tailEnd/>
          </a:ln>
          <a:effectLst>
            <a:outerShdw dist="53882" dir="2700000" algn="ctr" rotWithShape="0">
              <a:srgbClr val="000000">
                <a:alpha val="50000"/>
              </a:srgbClr>
            </a:outerShdw>
          </a:effectLst>
        </p:spPr>
        <p:txBody>
          <a:bodyPr vert="eaVert" lIns="324000" tIns="0" rIns="0" bIns="0" anchor="ctr"/>
          <a:lstStyle/>
          <a:p>
            <a:pPr algn="ctr" eaLnBrk="0" hangingPunct="0">
              <a:defRPr/>
            </a:pPr>
            <a:endParaRPr lang="en-US" sz="1800" noProof="1"/>
          </a:p>
        </p:txBody>
      </p:sp>
      <p:sp>
        <p:nvSpPr>
          <p:cNvPr id="3" name="Rectangle 2"/>
          <p:cNvSpPr/>
          <p:nvPr/>
        </p:nvSpPr>
        <p:spPr bwMode="auto">
          <a:xfrm>
            <a:off x="314325" y="2706277"/>
            <a:ext cx="1719263" cy="968518"/>
          </a:xfrm>
          <a:prstGeom prst="rect">
            <a:avLst/>
          </a:prstGeom>
          <a:solidFill>
            <a:schemeClr val="accent2"/>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1272620" y="1159497"/>
            <a:ext cx="6890992" cy="3902697"/>
          </a:xfrm>
          <a:prstGeom prst="rect">
            <a:avLst/>
          </a:prstGeom>
          <a:solidFill>
            <a:srgbClr val="2A79D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nvGrpSpPr>
          <p:cNvPr id="12" name="Group 21"/>
          <p:cNvGrpSpPr/>
          <p:nvPr/>
        </p:nvGrpSpPr>
        <p:grpSpPr>
          <a:xfrm>
            <a:off x="2394408" y="1546344"/>
            <a:ext cx="4666268" cy="3119923"/>
            <a:chOff x="2394408" y="1546344"/>
            <a:chExt cx="4666268" cy="3119923"/>
          </a:xfrm>
        </p:grpSpPr>
        <p:sp>
          <p:nvSpPr>
            <p:cNvPr id="8" name="Rectangle 7"/>
            <p:cNvSpPr/>
            <p:nvPr/>
          </p:nvSpPr>
          <p:spPr bwMode="auto">
            <a:xfrm>
              <a:off x="2481444" y="1546344"/>
              <a:ext cx="4458879" cy="89956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2991883" y="1719126"/>
              <a:ext cx="3550319" cy="553998"/>
            </a:xfrm>
            <a:prstGeom prst="rect">
              <a:avLst/>
            </a:prstGeom>
            <a:noFill/>
          </p:spPr>
          <p:txBody>
            <a:bodyPr wrap="square" rtlCol="0">
              <a:spAutoFit/>
            </a:bodyPr>
            <a:lstStyle/>
            <a:p>
              <a:pPr algn="ctr"/>
              <a:r>
                <a:rPr lang="en-US" sz="3000" dirty="0" smtClean="0"/>
                <a:t>Alignment</a:t>
              </a:r>
              <a:endParaRPr lang="en-US" sz="3000" dirty="0"/>
            </a:p>
          </p:txBody>
        </p:sp>
        <p:sp>
          <p:nvSpPr>
            <p:cNvPr id="16" name="Rectangle 15"/>
            <p:cNvSpPr/>
            <p:nvPr/>
          </p:nvSpPr>
          <p:spPr bwMode="auto">
            <a:xfrm>
              <a:off x="2481444" y="3652641"/>
              <a:ext cx="4458879" cy="89956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7" name="TextBox 16"/>
            <p:cNvSpPr txBox="1"/>
            <p:nvPr/>
          </p:nvSpPr>
          <p:spPr>
            <a:xfrm>
              <a:off x="2991883" y="3825423"/>
              <a:ext cx="3550319" cy="553998"/>
            </a:xfrm>
            <a:prstGeom prst="rect">
              <a:avLst/>
            </a:prstGeom>
            <a:noFill/>
          </p:spPr>
          <p:txBody>
            <a:bodyPr wrap="square" rtlCol="0">
              <a:spAutoFit/>
            </a:bodyPr>
            <a:lstStyle/>
            <a:p>
              <a:pPr algn="ctr"/>
              <a:r>
                <a:rPr lang="en-US" sz="3000" dirty="0" smtClean="0"/>
                <a:t>Variant Calling</a:t>
              </a:r>
              <a:endParaRPr lang="en-US" sz="3000" dirty="0"/>
            </a:p>
          </p:txBody>
        </p:sp>
        <p:sp>
          <p:nvSpPr>
            <p:cNvPr id="18" name="Rectangle 17"/>
            <p:cNvSpPr/>
            <p:nvPr/>
          </p:nvSpPr>
          <p:spPr bwMode="auto">
            <a:xfrm>
              <a:off x="2481444" y="2609466"/>
              <a:ext cx="4458879" cy="899563"/>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2991883" y="2782248"/>
              <a:ext cx="3550319" cy="553998"/>
            </a:xfrm>
            <a:prstGeom prst="rect">
              <a:avLst/>
            </a:prstGeom>
            <a:noFill/>
          </p:spPr>
          <p:txBody>
            <a:bodyPr wrap="square" rtlCol="0">
              <a:spAutoFit/>
            </a:bodyPr>
            <a:lstStyle/>
            <a:p>
              <a:pPr algn="ctr"/>
              <a:r>
                <a:rPr lang="en-US" sz="3000" dirty="0" smtClean="0"/>
                <a:t>Local Realignment</a:t>
              </a:r>
              <a:endParaRPr lang="en-US" sz="3000" dirty="0"/>
            </a:p>
          </p:txBody>
        </p:sp>
        <p:sp>
          <p:nvSpPr>
            <p:cNvPr id="21" name="Rounded Rectangle 20"/>
            <p:cNvSpPr/>
            <p:nvPr/>
          </p:nvSpPr>
          <p:spPr bwMode="auto">
            <a:xfrm>
              <a:off x="2394408" y="2516956"/>
              <a:ext cx="4666268" cy="2149311"/>
            </a:xfrm>
            <a:prstGeom prst="roundRect">
              <a:avLst/>
            </a:prstGeom>
            <a:noFill/>
            <a:ln w="38100" cap="flat" cmpd="sng" algn="ctr">
              <a:solidFill>
                <a:schemeClr val="bg1"/>
              </a:solidFill>
              <a:prstDash val="dash"/>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6" presetClass="emph" presetSubtype="0" fill="hold" grpId="0" nodeType="withEffect">
                                  <p:stCondLst>
                                    <p:cond delay="0"/>
                                  </p:stCondLst>
                                  <p:childTnLst>
                                    <p:animScale>
                                      <p:cBhvr>
                                        <p:cTn id="9" dur="1000" fill="hold"/>
                                        <p:tgtEl>
                                          <p:spTgt spid="3"/>
                                        </p:tgtEl>
                                      </p:cBhvr>
                                      <p:by x="400000" y="400000"/>
                                    </p:animScale>
                                  </p:childTnLst>
                                </p:cTn>
                              </p:par>
                              <p:par>
                                <p:cTn id="10" presetID="42" presetClass="path" presetSubtype="0" accel="50000" decel="50000" fill="hold" grpId="1" nodeType="withEffect">
                                  <p:stCondLst>
                                    <p:cond delay="0"/>
                                  </p:stCondLst>
                                  <p:childTnLst>
                                    <p:animMotion origin="layout" path="M -4.44444E-6 -1.48148E-6 L 0.38819 -0.01227 " pathEditMode="relative" rAng="0" ptsTypes="AA">
                                      <p:cBhvr>
                                        <p:cTn id="11" dur="1000" fill="hold"/>
                                        <p:tgtEl>
                                          <p:spTgt spid="3"/>
                                        </p:tgtEl>
                                        <p:attrNameLst>
                                          <p:attrName>ppt_x</p:attrName>
                                          <p:attrName>ppt_y</p:attrName>
                                        </p:attrNameLst>
                                      </p:cBhvr>
                                      <p:rCtr x="18281" y="-486"/>
                                    </p:animMotion>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3641824" y="3690863"/>
            <a:ext cx="1824538" cy="707886"/>
          </a:xfrm>
          <a:prstGeom prst="rect">
            <a:avLst/>
          </a:prstGeom>
          <a:noFill/>
        </p:spPr>
        <p:txBody>
          <a:bodyPr wrap="none" rtlCol="0">
            <a:spAutoFit/>
          </a:bodyPr>
          <a:lstStyle/>
          <a:p>
            <a:pPr algn="ctr"/>
            <a:r>
              <a:rPr lang="en-US" dirty="0" smtClean="0">
                <a:solidFill>
                  <a:schemeClr val="tx1">
                    <a:lumMod val="75000"/>
                    <a:lumOff val="25000"/>
                  </a:schemeClr>
                </a:solidFill>
              </a:rPr>
              <a:t>Alignment 101</a:t>
            </a:r>
          </a:p>
          <a:p>
            <a:pPr marL="342900" indent="-342900" algn="ctr">
              <a:buFont typeface="Arial" panose="020B0604020202020204" pitchFamily="34" charset="0"/>
              <a:buChar char="•"/>
            </a:pPr>
            <a:endParaRPr lang="en-US" dirty="0">
              <a:solidFill>
                <a:schemeClr val="tx1">
                  <a:lumMod val="75000"/>
                  <a:lumOff val="25000"/>
                </a:schemeClr>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9651" y="2556102"/>
            <a:ext cx="5715000" cy="962025"/>
          </a:xfrm>
          <a:prstGeom prst="rect">
            <a:avLst/>
          </a:prstGeom>
        </p:spPr>
      </p:pic>
    </p:spTree>
    <p:extLst>
      <p:ext uri="{BB962C8B-B14F-4D97-AF65-F5344CB8AC3E}">
        <p14:creationId xmlns:p14="http://schemas.microsoft.com/office/powerpoint/2010/main" val="27022817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Rectangle 3"/>
          <p:cNvSpPr>
            <a:spLocks noChangeArrowheads="1"/>
          </p:cNvSpPr>
          <p:nvPr/>
        </p:nvSpPr>
        <p:spPr bwMode="gray">
          <a:xfrm>
            <a:off x="777875" y="2214969"/>
            <a:ext cx="8047038" cy="723900"/>
          </a:xfrm>
          <a:prstGeom prst="rect">
            <a:avLst/>
          </a:prstGeom>
          <a:solidFill>
            <a:schemeClr val="tx1">
              <a:lumMod val="50000"/>
              <a:lumOff val="50000"/>
            </a:schemeClr>
          </a:solidFill>
          <a:ln w="12700">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b="1" dirty="0" smtClean="0">
                <a:solidFill>
                  <a:schemeClr val="bg1"/>
                </a:solidFill>
              </a:rPr>
              <a:t>A Brief History of Time</a:t>
            </a:r>
            <a:endParaRPr lang="en-US" sz="2400" b="1" dirty="0">
              <a:solidFill>
                <a:schemeClr val="bg1"/>
              </a:solidFill>
            </a:endParaRPr>
          </a:p>
        </p:txBody>
      </p:sp>
      <p:sp>
        <p:nvSpPr>
          <p:cNvPr id="5" name="Rectangle 4"/>
          <p:cNvSpPr>
            <a:spLocks noChangeArrowheads="1"/>
          </p:cNvSpPr>
          <p:nvPr/>
        </p:nvSpPr>
        <p:spPr bwMode="gray">
          <a:xfrm>
            <a:off x="777875" y="4012778"/>
            <a:ext cx="8047038" cy="725487"/>
          </a:xfrm>
          <a:prstGeom prst="rect">
            <a:avLst/>
          </a:prstGeom>
          <a:solidFill>
            <a:schemeClr val="bg1"/>
          </a:solidFill>
          <a:ln w="12700" algn="ctr">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It’s All about the Variants</a:t>
            </a:r>
            <a:endParaRPr lang="en-US" sz="2400" dirty="0">
              <a:solidFill>
                <a:schemeClr val="tx1">
                  <a:lumMod val="75000"/>
                  <a:lumOff val="25000"/>
                </a:schemeClr>
              </a:solidFill>
            </a:endParaRPr>
          </a:p>
        </p:txBody>
      </p:sp>
      <p:sp>
        <p:nvSpPr>
          <p:cNvPr id="6" name="Rectangle 5"/>
          <p:cNvSpPr>
            <a:spLocks noChangeArrowheads="1"/>
          </p:cNvSpPr>
          <p:nvPr/>
        </p:nvSpPr>
        <p:spPr bwMode="gray">
          <a:xfrm>
            <a:off x="319088" y="2214969"/>
            <a:ext cx="463550" cy="723900"/>
          </a:xfrm>
          <a:prstGeom prst="rect">
            <a:avLst/>
          </a:prstGeom>
          <a:solidFill>
            <a:schemeClr val="accent1"/>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smtClean="0">
                <a:solidFill>
                  <a:srgbClr val="FFFFFF"/>
                </a:solidFill>
              </a:rPr>
              <a:t>2</a:t>
            </a:r>
            <a:endParaRPr lang="en-US" sz="2800" b="1" noProof="1">
              <a:solidFill>
                <a:srgbClr val="FFFFFF"/>
              </a:solidFill>
            </a:endParaRPr>
          </a:p>
        </p:txBody>
      </p:sp>
      <p:sp>
        <p:nvSpPr>
          <p:cNvPr id="7" name="Rectangle 6"/>
          <p:cNvSpPr>
            <a:spLocks noChangeArrowheads="1"/>
          </p:cNvSpPr>
          <p:nvPr/>
        </p:nvSpPr>
        <p:spPr bwMode="gray">
          <a:xfrm>
            <a:off x="319088" y="3121141"/>
            <a:ext cx="463550" cy="723900"/>
          </a:xfrm>
          <a:prstGeom prst="rect">
            <a:avLst/>
          </a:prstGeom>
          <a:solidFill>
            <a:schemeClr val="accent6"/>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smtClean="0">
                <a:solidFill>
                  <a:srgbClr val="FFFFFF"/>
                </a:solidFill>
              </a:rPr>
              <a:t>3</a:t>
            </a:r>
            <a:endParaRPr lang="en-US" sz="2800" b="1" noProof="1">
              <a:solidFill>
                <a:srgbClr val="FFFFFF"/>
              </a:solidFill>
            </a:endParaRPr>
          </a:p>
        </p:txBody>
      </p:sp>
      <p:sp>
        <p:nvSpPr>
          <p:cNvPr id="8" name="Rectangle 7"/>
          <p:cNvSpPr>
            <a:spLocks noChangeArrowheads="1"/>
          </p:cNvSpPr>
          <p:nvPr/>
        </p:nvSpPr>
        <p:spPr bwMode="gray">
          <a:xfrm>
            <a:off x="319088" y="4012778"/>
            <a:ext cx="463550" cy="725487"/>
          </a:xfrm>
          <a:prstGeom prst="rect">
            <a:avLst/>
          </a:prstGeom>
          <a:solidFill>
            <a:srgbClr val="3682D6"/>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a:solidFill>
                  <a:srgbClr val="FFFFFF"/>
                </a:solidFill>
              </a:rPr>
              <a:t>4</a:t>
            </a:r>
          </a:p>
        </p:txBody>
      </p:sp>
      <p:sp>
        <p:nvSpPr>
          <p:cNvPr id="10" name="Rectangle 9"/>
          <p:cNvSpPr>
            <a:spLocks noChangeArrowheads="1"/>
          </p:cNvSpPr>
          <p:nvPr/>
        </p:nvSpPr>
        <p:spPr bwMode="gray">
          <a:xfrm>
            <a:off x="777875" y="3121141"/>
            <a:ext cx="8047038" cy="725487"/>
          </a:xfrm>
          <a:prstGeom prst="rect">
            <a:avLst/>
          </a:prstGeom>
          <a:solidFill>
            <a:schemeClr val="bg1"/>
          </a:solidFill>
          <a:ln w="12700" algn="ctr">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Know Your CIGAR</a:t>
            </a:r>
            <a:endParaRPr lang="en-US" sz="2400" dirty="0">
              <a:solidFill>
                <a:schemeClr val="tx1">
                  <a:lumMod val="75000"/>
                  <a:lumOff val="25000"/>
                </a:schemeClr>
              </a:solidFill>
            </a:endParaRPr>
          </a:p>
        </p:txBody>
      </p:sp>
      <p:sp>
        <p:nvSpPr>
          <p:cNvPr id="9" name="Rectangle 8"/>
          <p:cNvSpPr>
            <a:spLocks noChangeArrowheads="1"/>
          </p:cNvSpPr>
          <p:nvPr/>
        </p:nvSpPr>
        <p:spPr bwMode="gray">
          <a:xfrm>
            <a:off x="777875" y="1323759"/>
            <a:ext cx="8047038" cy="723900"/>
          </a:xfrm>
          <a:prstGeom prst="rect">
            <a:avLst/>
          </a:prstGeom>
          <a:solidFill>
            <a:schemeClr val="bg1"/>
          </a:solidFill>
          <a:ln w="12700">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Alignment 101</a:t>
            </a:r>
            <a:endParaRPr lang="en-US" sz="2400" dirty="0">
              <a:solidFill>
                <a:schemeClr val="tx1">
                  <a:lumMod val="75000"/>
                  <a:lumOff val="25000"/>
                </a:schemeClr>
              </a:solidFill>
            </a:endParaRPr>
          </a:p>
        </p:txBody>
      </p:sp>
      <p:sp>
        <p:nvSpPr>
          <p:cNvPr id="11" name="Rectangle 10"/>
          <p:cNvSpPr>
            <a:spLocks noChangeArrowheads="1"/>
          </p:cNvSpPr>
          <p:nvPr/>
        </p:nvSpPr>
        <p:spPr bwMode="gray">
          <a:xfrm>
            <a:off x="319088" y="1323759"/>
            <a:ext cx="463550" cy="723900"/>
          </a:xfrm>
          <a:prstGeom prst="rect">
            <a:avLst/>
          </a:prstGeom>
          <a:solidFill>
            <a:schemeClr val="accent2">
              <a:lumMod val="75000"/>
            </a:schemeClr>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a:solidFill>
                  <a:srgbClr val="FFFFFF"/>
                </a:solidFill>
              </a:rPr>
              <a:t>1</a:t>
            </a:r>
          </a:p>
        </p:txBody>
      </p:sp>
      <p:sp>
        <p:nvSpPr>
          <p:cNvPr id="12" name="Rectangle 11"/>
          <p:cNvSpPr>
            <a:spLocks noChangeArrowheads="1"/>
          </p:cNvSpPr>
          <p:nvPr/>
        </p:nvSpPr>
        <p:spPr bwMode="gray">
          <a:xfrm>
            <a:off x="792225" y="4906835"/>
            <a:ext cx="8047038" cy="725487"/>
          </a:xfrm>
          <a:prstGeom prst="rect">
            <a:avLst/>
          </a:prstGeom>
          <a:solidFill>
            <a:schemeClr val="bg1"/>
          </a:solidFill>
          <a:ln w="12700" algn="ctr">
            <a:solidFill>
              <a:srgbClr val="C0C0C0"/>
            </a:solidFill>
            <a:miter lim="800000"/>
            <a:headEnd/>
            <a:tailEnd/>
          </a:ln>
        </p:spPr>
        <p:txBody>
          <a:bodyPr lIns="252000" tIns="72000" rIns="72000" bIns="720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sz="2400" dirty="0" smtClean="0">
                <a:solidFill>
                  <a:schemeClr val="tx1">
                    <a:lumMod val="75000"/>
                    <a:lumOff val="25000"/>
                  </a:schemeClr>
                </a:solidFill>
              </a:rPr>
              <a:t>Q&amp;A</a:t>
            </a:r>
            <a:endParaRPr lang="en-US" sz="2400" dirty="0">
              <a:solidFill>
                <a:schemeClr val="tx1">
                  <a:lumMod val="75000"/>
                  <a:lumOff val="25000"/>
                </a:schemeClr>
              </a:solidFill>
            </a:endParaRPr>
          </a:p>
        </p:txBody>
      </p:sp>
      <p:sp>
        <p:nvSpPr>
          <p:cNvPr id="13" name="Rectangle 12"/>
          <p:cNvSpPr>
            <a:spLocks noChangeArrowheads="1"/>
          </p:cNvSpPr>
          <p:nvPr/>
        </p:nvSpPr>
        <p:spPr bwMode="gray">
          <a:xfrm>
            <a:off x="333438" y="4906835"/>
            <a:ext cx="463550" cy="725487"/>
          </a:xfrm>
          <a:prstGeom prst="rect">
            <a:avLst/>
          </a:prstGeom>
          <a:solidFill>
            <a:srgbClr val="4E91DA"/>
          </a:solidFill>
          <a:ln w="12700">
            <a:solidFill>
              <a:srgbClr val="C0C0C0"/>
            </a:solidFill>
            <a:miter lim="800000"/>
            <a:headEnd/>
            <a:tailEnd/>
          </a:ln>
        </p:spPr>
        <p:txBody>
          <a:bodyPr lIns="0" tIns="0" rIns="0" bIns="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defTabSz="801688" eaLnBrk="0" hangingPunct="0"/>
            <a:r>
              <a:rPr lang="en-US" sz="2800" b="1" noProof="1" smtClean="0">
                <a:solidFill>
                  <a:srgbClr val="FFFFFF"/>
                </a:solidFill>
              </a:rPr>
              <a:t>5</a:t>
            </a:r>
            <a:endParaRPr lang="en-US" sz="2800" b="1" noProof="1">
              <a:solidFill>
                <a:srgbClr val="FFFFFF"/>
              </a:solidFill>
            </a:endParaRPr>
          </a:p>
        </p:txBody>
      </p:sp>
    </p:spTree>
    <p:extLst>
      <p:ext uri="{BB962C8B-B14F-4D97-AF65-F5344CB8AC3E}">
        <p14:creationId xmlns:p14="http://schemas.microsoft.com/office/powerpoint/2010/main" val="216143691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Alignment</a:t>
            </a:r>
            <a:endParaRPr lang="en-US" dirty="0"/>
          </a:p>
        </p:txBody>
      </p:sp>
      <p:sp>
        <p:nvSpPr>
          <p:cNvPr id="3" name="Content Placeholder 2"/>
          <p:cNvSpPr>
            <a:spLocks noGrp="1"/>
          </p:cNvSpPr>
          <p:nvPr>
            <p:ph idx="1"/>
          </p:nvPr>
        </p:nvSpPr>
        <p:spPr>
          <a:xfrm>
            <a:off x="314325" y="1224117"/>
            <a:ext cx="4805097" cy="3205643"/>
          </a:xfrm>
        </p:spPr>
        <p:txBody>
          <a:bodyPr/>
          <a:lstStyle/>
          <a:p>
            <a:r>
              <a:rPr lang="en-US" sz="2200" b="0" dirty="0"/>
              <a:t>Multiple Sequence Alignment</a:t>
            </a:r>
          </a:p>
          <a:p>
            <a:r>
              <a:rPr lang="en-US" sz="2200" b="0" dirty="0"/>
              <a:t>Phylogenic </a:t>
            </a:r>
            <a:r>
              <a:rPr lang="en-US" sz="2200" b="0" dirty="0" smtClean="0"/>
              <a:t>analysis</a:t>
            </a:r>
          </a:p>
          <a:p>
            <a:r>
              <a:rPr lang="en-US" sz="2200" b="0" dirty="0" smtClean="0"/>
              <a:t>Database Search (BLAST)</a:t>
            </a:r>
          </a:p>
          <a:p>
            <a:r>
              <a:rPr lang="en-US" sz="2200" dirty="0" smtClean="0"/>
              <a:t>Pairwise Alignment</a:t>
            </a:r>
          </a:p>
          <a:p>
            <a:pPr lvl="1"/>
            <a:r>
              <a:rPr lang="en-US" sz="2000" dirty="0" smtClean="0"/>
              <a:t>Local </a:t>
            </a:r>
            <a:r>
              <a:rPr lang="en-US" sz="2000" dirty="0" err="1" smtClean="0"/>
              <a:t>vs</a:t>
            </a:r>
            <a:r>
              <a:rPr lang="en-US" sz="2000" dirty="0" smtClean="0"/>
              <a:t> Global</a:t>
            </a:r>
          </a:p>
          <a:p>
            <a:pPr lvl="1"/>
            <a:r>
              <a:rPr lang="en-US" sz="2000" dirty="0" smtClean="0"/>
              <a:t>Dynamic Programing </a:t>
            </a:r>
            <a:r>
              <a:rPr lang="en-US" sz="2000" dirty="0" err="1" smtClean="0"/>
              <a:t>vs</a:t>
            </a:r>
            <a:r>
              <a:rPr lang="en-US" sz="2000" dirty="0" smtClean="0"/>
              <a:t> Word Based</a:t>
            </a:r>
          </a:p>
        </p:txBody>
      </p:sp>
      <p:pic>
        <p:nvPicPr>
          <p:cNvPr id="4098" name="Picture 2" descr="http://upload.wikimedia.org/wikipedia/commons/7/79/RPLP0_90_ClustalW_aln.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6616"/>
          <a:stretch/>
        </p:blipFill>
        <p:spPr bwMode="auto">
          <a:xfrm>
            <a:off x="5119422" y="1224117"/>
            <a:ext cx="3833628" cy="49909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srcRect/>
          <a:stretch>
            <a:fillRect/>
          </a:stretch>
        </p:blipFill>
        <p:spPr bwMode="auto">
          <a:xfrm>
            <a:off x="1028341" y="4925594"/>
            <a:ext cx="2705100" cy="733425"/>
          </a:xfrm>
          <a:prstGeom prst="rect">
            <a:avLst/>
          </a:prstGeom>
          <a:noFill/>
          <a:ln w="9525">
            <a:noFill/>
            <a:miter lim="800000"/>
            <a:headEnd/>
            <a:tailEnd/>
          </a:ln>
        </p:spPr>
      </p:pic>
    </p:spTree>
    <p:extLst>
      <p:ext uri="{BB962C8B-B14F-4D97-AF65-F5344CB8AC3E}">
        <p14:creationId xmlns:p14="http://schemas.microsoft.com/office/powerpoint/2010/main" val="300848730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Pairwise Alignment with Dynamic Programming</a:t>
            </a:r>
            <a:endParaRPr lang="en-US" dirty="0"/>
          </a:p>
        </p:txBody>
      </p:sp>
      <p:sp>
        <p:nvSpPr>
          <p:cNvPr id="3" name="Content Placeholder 2"/>
          <p:cNvSpPr>
            <a:spLocks noGrp="1"/>
          </p:cNvSpPr>
          <p:nvPr>
            <p:ph idx="1"/>
          </p:nvPr>
        </p:nvSpPr>
        <p:spPr>
          <a:xfrm>
            <a:off x="314325" y="1158240"/>
            <a:ext cx="4023995" cy="5090159"/>
          </a:xfrm>
        </p:spPr>
        <p:txBody>
          <a:bodyPr/>
          <a:lstStyle/>
          <a:p>
            <a:r>
              <a:rPr lang="en-US" dirty="0" smtClean="0"/>
              <a:t>Needleman-</a:t>
            </a:r>
            <a:r>
              <a:rPr lang="en-US" dirty="0" err="1" smtClean="0"/>
              <a:t>Wunsch</a:t>
            </a:r>
            <a:r>
              <a:rPr lang="en-US" dirty="0" smtClean="0"/>
              <a:t> (1970)</a:t>
            </a:r>
            <a:endParaRPr lang="en-US" dirty="0"/>
          </a:p>
          <a:p>
            <a:pPr lvl="1"/>
            <a:r>
              <a:rPr lang="en-US" sz="1800" dirty="0" smtClean="0"/>
              <a:t>Dynamic programming optimal alignment of two sequences globally</a:t>
            </a:r>
          </a:p>
          <a:p>
            <a:pPr lvl="1"/>
            <a:r>
              <a:rPr lang="en-US" sz="1800" dirty="0" smtClean="0"/>
              <a:t>O(n*m) space and time</a:t>
            </a:r>
          </a:p>
          <a:p>
            <a:pPr lvl="1"/>
            <a:r>
              <a:rPr lang="en-US" sz="1800" dirty="0" smtClean="0"/>
              <a:t>Weighting function critical to define</a:t>
            </a:r>
          </a:p>
          <a:p>
            <a:pPr lvl="2"/>
            <a:r>
              <a:rPr lang="en-US" sz="1800" dirty="0" smtClean="0"/>
              <a:t>Penalty matrix for mismatches</a:t>
            </a:r>
          </a:p>
          <a:p>
            <a:pPr lvl="2"/>
            <a:r>
              <a:rPr lang="en-US" sz="1800" dirty="0" smtClean="0"/>
              <a:t>Penalty for gaps open and extensions (insertions, deletions)</a:t>
            </a:r>
          </a:p>
          <a:p>
            <a:r>
              <a:rPr lang="en-US" dirty="0" smtClean="0"/>
              <a:t>Smith-Waterman </a:t>
            </a:r>
            <a:r>
              <a:rPr lang="en-US" dirty="0"/>
              <a:t>(</a:t>
            </a:r>
            <a:r>
              <a:rPr lang="en-US" dirty="0" smtClean="0"/>
              <a:t>1981)</a:t>
            </a:r>
          </a:p>
          <a:p>
            <a:pPr lvl="1"/>
            <a:r>
              <a:rPr lang="en-US" sz="1800" dirty="0" smtClean="0"/>
              <a:t>NW based piecewise (local) alignment</a:t>
            </a:r>
          </a:p>
          <a:p>
            <a:pPr lvl="1"/>
            <a:r>
              <a:rPr lang="en-US" sz="1800" dirty="0" smtClean="0"/>
              <a:t>Many optimizations, still O(n*m)</a:t>
            </a:r>
          </a:p>
          <a:p>
            <a:pPr lvl="1"/>
            <a:endParaRPr lang="en-US" dirty="0"/>
          </a:p>
          <a:p>
            <a:endParaRPr lang="en-US" dirty="0" smtClean="0"/>
          </a:p>
          <a:p>
            <a:pPr lvl="1"/>
            <a:endParaRPr lang="en-US" dirty="0" smtClean="0"/>
          </a:p>
          <a:p>
            <a:pPr lvl="1"/>
            <a:endParaRPr lang="en-US" b="0" dirty="0"/>
          </a:p>
        </p:txBody>
      </p:sp>
      <p:pic>
        <p:nvPicPr>
          <p:cNvPr id="2050" name="Picture 2" descr="File:Needleman-Wunsch pairwise sequence alignm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0714" y="1276168"/>
            <a:ext cx="4596312" cy="459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82137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PresentationLoad">
  <a:themeElements>
    <a:clrScheme name="PresentationLoad 1">
      <a:dk1>
        <a:srgbClr val="000000"/>
      </a:dk1>
      <a:lt1>
        <a:srgbClr val="FFFFFF"/>
      </a:lt1>
      <a:dk2>
        <a:srgbClr val="004074"/>
      </a:dk2>
      <a:lt2>
        <a:srgbClr val="FEA501"/>
      </a:lt2>
      <a:accent1>
        <a:srgbClr val="0061B2"/>
      </a:accent1>
      <a:accent2>
        <a:srgbClr val="2A79D0"/>
      </a:accent2>
      <a:accent3>
        <a:srgbClr val="FFFFFF"/>
      </a:accent3>
      <a:accent4>
        <a:srgbClr val="000000"/>
      </a:accent4>
      <a:accent5>
        <a:srgbClr val="AAB7D5"/>
      </a:accent5>
      <a:accent6>
        <a:srgbClr val="256DBC"/>
      </a:accent6>
      <a:hlink>
        <a:srgbClr val="69A2E1"/>
      </a:hlink>
      <a:folHlink>
        <a:srgbClr val="9DC2EB"/>
      </a:folHlink>
    </a:clrScheme>
    <a:fontScheme name="PresentationLoa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PresentationLoad 1">
        <a:dk1>
          <a:srgbClr val="000000"/>
        </a:dk1>
        <a:lt1>
          <a:srgbClr val="FFFFFF"/>
        </a:lt1>
        <a:dk2>
          <a:srgbClr val="004074"/>
        </a:dk2>
        <a:lt2>
          <a:srgbClr val="FEA501"/>
        </a:lt2>
        <a:accent1>
          <a:srgbClr val="0061B2"/>
        </a:accent1>
        <a:accent2>
          <a:srgbClr val="2A79D0"/>
        </a:accent2>
        <a:accent3>
          <a:srgbClr val="FFFFFF"/>
        </a:accent3>
        <a:accent4>
          <a:srgbClr val="000000"/>
        </a:accent4>
        <a:accent5>
          <a:srgbClr val="AAB7D5"/>
        </a:accent5>
        <a:accent6>
          <a:srgbClr val="256DBC"/>
        </a:accent6>
        <a:hlink>
          <a:srgbClr val="69A2E1"/>
        </a:hlink>
        <a:folHlink>
          <a:srgbClr val="9DC2E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C72CCFF6-7583-4D29-B58B-B68003CA823A}" vid="{49DB6EC4-4677-42F3-BF02-DB545048344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GH_Template_Current</Template>
  <TotalTime>8774</TotalTime>
  <Words>1504</Words>
  <Application>Microsoft Office PowerPoint</Application>
  <PresentationFormat>On-screen Show (4:3)</PresentationFormat>
  <Paragraphs>387</Paragraphs>
  <Slides>33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Black</vt:lpstr>
      <vt:lpstr>Times New Roman</vt:lpstr>
      <vt:lpstr>Wingdings</vt:lpstr>
      <vt:lpstr>PresentationLoad</vt:lpstr>
      <vt:lpstr> Under the Hood of Alignment Algorithms for NGS Researchers  </vt:lpstr>
      <vt:lpstr>PowerPoint Presentation</vt:lpstr>
      <vt:lpstr>My Background</vt:lpstr>
      <vt:lpstr>Agenda</vt:lpstr>
      <vt:lpstr>Analytics and Sequencing</vt:lpstr>
      <vt:lpstr>PowerPoint Presentation</vt:lpstr>
      <vt:lpstr>Agenda</vt:lpstr>
      <vt:lpstr>Types of Alignment</vt:lpstr>
      <vt:lpstr>Pairwise Alignment with Dynamic Programming</vt:lpstr>
      <vt:lpstr>Pairwise Alignment with Word Methods</vt:lpstr>
      <vt:lpstr>Alignment Versus Assembly</vt:lpstr>
      <vt:lpstr>Hash Based Alignment Algorithms</vt:lpstr>
      <vt:lpstr>Burrows-Wheeler Transform</vt:lpstr>
      <vt:lpstr>BWT</vt:lpstr>
      <vt:lpstr>Backtracking – query ‘ggta’ with 1 mismatch</vt:lpstr>
      <vt:lpstr>BWT Based Algorithms</vt:lpstr>
      <vt:lpstr>BWA and Friends</vt:lpstr>
      <vt:lpstr>Algorithm Comparison</vt:lpstr>
      <vt:lpstr>Agenda</vt:lpstr>
      <vt:lpstr>SAM/BAM</vt:lpstr>
      <vt:lpstr>CIGAR String</vt:lpstr>
      <vt:lpstr>PowerPoint Presentation</vt:lpstr>
      <vt:lpstr>Agenda</vt:lpstr>
      <vt:lpstr>Mapping and Calling Variants on the Human Genome</vt:lpstr>
      <vt:lpstr>Responsibility of the Alignment Algorithm?</vt:lpstr>
      <vt:lpstr>GRCh38 – Here Now, but still Waiting</vt:lpstr>
      <vt:lpstr>InDel Alignment: Watch for ambiguities</vt:lpstr>
      <vt:lpstr>InDel Alignment: Watch for repeats and read ends</vt:lpstr>
      <vt:lpstr>MNP vs Allelic Primitives</vt:lpstr>
      <vt:lpstr>Genome In a Bottle</vt:lpstr>
      <vt:lpstr>Resources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Interpreting My DTC Exomes Using Public Access Clinical Databases</dc:title>
  <dc:creator>Gabe F. Rudy</dc:creator>
  <dc:description>PresentationLoad.com</dc:description>
  <cp:lastModifiedBy>Jessica Vionas</cp:lastModifiedBy>
  <cp:revision>118</cp:revision>
  <cp:lastPrinted>2014-02-07T18:59:01Z</cp:lastPrinted>
  <dcterms:created xsi:type="dcterms:W3CDTF">2014-02-05T22:50:12Z</dcterms:created>
  <dcterms:modified xsi:type="dcterms:W3CDTF">2014-04-16T15:04:21Z</dcterms:modified>
</cp:coreProperties>
</file>