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9" r:id="rId2"/>
    <p:sldId id="258" r:id="rId3"/>
    <p:sldId id="308" r:id="rId4"/>
    <p:sldId id="363" r:id="rId5"/>
    <p:sldId id="364" r:id="rId6"/>
    <p:sldId id="365" r:id="rId7"/>
    <p:sldId id="366" r:id="rId8"/>
    <p:sldId id="367" r:id="rId9"/>
    <p:sldId id="368" r:id="rId10"/>
    <p:sldId id="353" r:id="rId11"/>
    <p:sldId id="369" r:id="rId12"/>
    <p:sldId id="374" r:id="rId13"/>
    <p:sldId id="375" r:id="rId14"/>
    <p:sldId id="376" r:id="rId15"/>
    <p:sldId id="342" r:id="rId16"/>
    <p:sldId id="357" r:id="rId17"/>
    <p:sldId id="358" r:id="rId18"/>
    <p:sldId id="359" r:id="rId19"/>
    <p:sldId id="360" r:id="rId20"/>
    <p:sldId id="370" r:id="rId21"/>
    <p:sldId id="371" r:id="rId22"/>
    <p:sldId id="372" r:id="rId23"/>
    <p:sldId id="373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0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84A3BC-C00C-484A-87DC-05741E211BC5}">
          <p14:sldIdLst>
            <p14:sldId id="259"/>
            <p14:sldId id="258"/>
          </p14:sldIdLst>
        </p14:section>
        <p14:section name="集合计数" id="{48AF1D5E-CC8F-4D7D-A0EE-0DC918525E5B}">
          <p14:sldIdLst>
            <p14:sldId id="308"/>
            <p14:sldId id="363"/>
            <p14:sldId id="364"/>
            <p14:sldId id="365"/>
            <p14:sldId id="366"/>
            <p14:sldId id="367"/>
            <p14:sldId id="368"/>
          </p14:sldIdLst>
        </p14:section>
        <p14:section name="迷宫探索" id="{3571A587-A814-42FF-B8FC-CD123DA70E42}">
          <p14:sldIdLst>
            <p14:sldId id="353"/>
            <p14:sldId id="369"/>
            <p14:sldId id="374"/>
            <p14:sldId id="375"/>
            <p14:sldId id="376"/>
          </p14:sldIdLst>
        </p14:section>
        <p14:section name="召唤佣兽" id="{6473D15C-3CC5-4AC2-972C-0946DD0A062D}">
          <p14:sldIdLst>
            <p14:sldId id="342"/>
            <p14:sldId id="357"/>
            <p14:sldId id="358"/>
            <p14:sldId id="359"/>
            <p14:sldId id="360"/>
            <p14:sldId id="370"/>
            <p14:sldId id="371"/>
            <p14:sldId id="372"/>
            <p14:sldId id="373"/>
          </p14:sldIdLst>
        </p14:section>
        <p14:section name="或运算和" id="{242D0FAD-B6E9-4415-8247-BFF6C7D8BD04}">
          <p14:sldIdLst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4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866F-5364-4D58-9E50-9C6CA1D45E50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C330-FA21-4BE4-ADA5-69A14DF5A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EC330-FA21-4BE4-ADA5-69A14DF5AC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5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1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92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3251200" cy="6883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025602" y="584201"/>
            <a:ext cx="1199999" cy="1199999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119632" y="678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37592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980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0" y="177800"/>
            <a:ext cx="2844800" cy="365125"/>
          </a:xfrm>
          <a:prstGeom prst="rect">
            <a:avLst/>
          </a:prstGeom>
        </p:spPr>
        <p:txBody>
          <a:bodyPr/>
          <a:lstStyle/>
          <a:p>
            <a:fld id="{0D883428-D042-4AA7-B5F2-ED0F0B671CF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73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4703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1117600" y="19456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1117600" y="22098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117600" y="33680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1117600" y="36322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1117600" y="4790440"/>
            <a:ext cx="2844800" cy="36576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1117600" y="5054600"/>
            <a:ext cx="37592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69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11200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3680883" y="21082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11200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3680883" y="3835400"/>
            <a:ext cx="28448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38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2026920"/>
            <a:ext cx="3048000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2026920"/>
            <a:ext cx="3048000" cy="3048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2026920"/>
            <a:ext cx="30480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4000" y="2026920"/>
            <a:ext cx="3048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3048000" y="2332989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6096000" y="2331720"/>
            <a:ext cx="3035808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9144000" y="2331720"/>
            <a:ext cx="3048000" cy="1746251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6096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6096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34544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34544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64008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64008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9347200" y="4466168"/>
            <a:ext cx="23368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 b="1"/>
            </a:lvl2pPr>
            <a:lvl3pPr marL="1219170" indent="0">
              <a:buFontTx/>
              <a:buNone/>
              <a:defRPr sz="1467" b="1"/>
            </a:lvl3pPr>
            <a:lvl4pPr marL="1828754" indent="0">
              <a:buFontTx/>
              <a:buNone/>
              <a:defRPr sz="1467" b="1"/>
            </a:lvl4pPr>
            <a:lvl5pPr marL="2438339" indent="0">
              <a:buFontTx/>
              <a:buNone/>
              <a:defRPr sz="1467" b="1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9347200" y="4749800"/>
            <a:ext cx="23368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14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11200" y="0"/>
            <a:ext cx="57912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08800" y="482600"/>
            <a:ext cx="467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08800" y="1295400"/>
            <a:ext cx="4673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0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8870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12192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694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584200"/>
            <a:ext cx="5080000" cy="1143000"/>
          </a:xfrm>
        </p:spPr>
        <p:txBody>
          <a:bodyPr>
            <a:noAutofit/>
          </a:bodyPr>
          <a:lstStyle>
            <a:lvl1pPr algn="l">
              <a:defRPr sz="2667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705600" y="2728359"/>
            <a:ext cx="46736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7721600" y="4252362"/>
            <a:ext cx="32512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7721600" y="4953001"/>
            <a:ext cx="32512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705600" y="2413004"/>
            <a:ext cx="46736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705600" y="1371600"/>
            <a:ext cx="508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42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609600" y="1803400"/>
            <a:ext cx="5689600" cy="38608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518401" y="3337160"/>
            <a:ext cx="3992033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7518401" y="2921001"/>
            <a:ext cx="2307167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latin typeface="Franklin Gothic Medium" pitchFamily="34" charset="0"/>
              </a:defRPr>
            </a:lvl2pPr>
            <a:lvl3pPr marL="1219170" indent="0">
              <a:buFontTx/>
              <a:buNone/>
              <a:defRPr sz="1867">
                <a:latin typeface="Franklin Gothic Medium" pitchFamily="34" charset="0"/>
              </a:defRPr>
            </a:lvl3pPr>
            <a:lvl4pPr marL="1828754" indent="0">
              <a:buFontTx/>
              <a:buNone/>
              <a:defRPr sz="1867">
                <a:latin typeface="Franklin Gothic Medium" pitchFamily="34" charset="0"/>
              </a:defRPr>
            </a:lvl4pPr>
            <a:lvl5pPr marL="2438339" indent="0">
              <a:buFontTx/>
              <a:buNone/>
              <a:defRPr sz="1867">
                <a:latin typeface="Franklin Gothic Medium" pitchFamily="34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7112000" y="4749800"/>
            <a:ext cx="3657600" cy="508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71120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9347200" y="221398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8229600" y="2209801"/>
            <a:ext cx="1016000" cy="379313"/>
          </a:xfrm>
          <a:prstGeom prst="roundRect">
            <a:avLst>
              <a:gd name="adj" fmla="val 8295"/>
            </a:avLst>
          </a:prstGeo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609585" indent="0">
              <a:buFontTx/>
              <a:buNone/>
              <a:defRPr sz="1600">
                <a:latin typeface="Franklin Gothic Medium" pitchFamily="34" charset="0"/>
              </a:defRPr>
            </a:lvl2pPr>
            <a:lvl3pPr marL="1219170" indent="0">
              <a:buFontTx/>
              <a:buNone/>
              <a:defRPr sz="1600">
                <a:latin typeface="Franklin Gothic Medium" pitchFamily="34" charset="0"/>
              </a:defRPr>
            </a:lvl3pPr>
            <a:lvl4pPr marL="1828754" indent="0">
              <a:buFontTx/>
              <a:buNone/>
              <a:defRPr sz="1600">
                <a:latin typeface="Franklin Gothic Medium" pitchFamily="34" charset="0"/>
              </a:defRPr>
            </a:lvl4pPr>
            <a:lvl5pPr marL="2438339" indent="0">
              <a:buFontTx/>
              <a:buNone/>
              <a:defRPr sz="16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1" y="2281704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5384806" y="4638748"/>
            <a:ext cx="5892804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524000" y="5156200"/>
            <a:ext cx="3115387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428558" y="2870200"/>
            <a:ext cx="544264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797136" y="2381336"/>
            <a:ext cx="2548128" cy="2548128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6096001" y="4241800"/>
            <a:ext cx="3892932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7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81783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3969" y="2116667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73317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9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1" y="2421467"/>
            <a:ext cx="3983567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24001" y="2116667"/>
            <a:ext cx="3278716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010406" y="2413001"/>
            <a:ext cx="3983567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31573" y="2108199"/>
            <a:ext cx="3278716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 sz="1867">
                <a:solidFill>
                  <a:srgbClr val="0070C0"/>
                </a:solidFill>
              </a:defRPr>
            </a:lvl2pPr>
            <a:lvl3pPr marL="1219170" indent="0">
              <a:buFontTx/>
              <a:buNone/>
              <a:defRPr sz="1867">
                <a:solidFill>
                  <a:srgbClr val="0070C0"/>
                </a:solidFill>
              </a:defRPr>
            </a:lvl3pPr>
            <a:lvl4pPr marL="1828754" indent="0">
              <a:buFontTx/>
              <a:buNone/>
              <a:defRPr sz="1867">
                <a:solidFill>
                  <a:srgbClr val="0070C0"/>
                </a:solidFill>
              </a:defRPr>
            </a:lvl4pPr>
            <a:lvl5pPr marL="2438339" indent="0">
              <a:buFontTx/>
              <a:buNone/>
              <a:defRPr sz="1867">
                <a:solidFill>
                  <a:srgbClr val="0070C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56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197600" y="2616203"/>
            <a:ext cx="52324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rgbClr val="17252F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625600" y="2921002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261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625600" y="2616200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625600" y="4756154"/>
            <a:ext cx="39624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625600" y="4451353"/>
            <a:ext cx="24384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609600" y="1672168"/>
            <a:ext cx="10566400" cy="639233"/>
          </a:xfrm>
        </p:spPr>
        <p:txBody>
          <a:bodyPr>
            <a:noAutofit/>
          </a:bodyPr>
          <a:lstStyle>
            <a:lvl1pPr marL="0" indent="0" algn="ctr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 sz="1467"/>
            </a:lvl2pPr>
            <a:lvl3pPr marL="1219170" indent="0" algn="ctr">
              <a:buNone/>
              <a:defRPr sz="1467"/>
            </a:lvl3pPr>
            <a:lvl4pPr marL="1828754" indent="0" algn="ctr">
              <a:buNone/>
              <a:defRPr sz="1467"/>
            </a:lvl4pPr>
            <a:lvl5pPr marL="2438339" indent="0" algn="ctr"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00" y="3797846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3764429"/>
            <a:ext cx="5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4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4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903187" y="4396232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5"/>
          </p:nvPr>
        </p:nvSpPr>
        <p:spPr>
          <a:xfrm>
            <a:off x="45232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8282432" y="4396231"/>
            <a:ext cx="1011936" cy="101193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21336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7912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9550400" y="4711700"/>
            <a:ext cx="16256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5"/>
          </p:nvPr>
        </p:nvSpPr>
        <p:spPr>
          <a:xfrm>
            <a:off x="993753" y="2158419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65"/>
          </p:nvPr>
        </p:nvSpPr>
        <p:spPr>
          <a:xfrm>
            <a:off x="3707519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66"/>
          </p:nvPr>
        </p:nvSpPr>
        <p:spPr>
          <a:xfrm>
            <a:off x="6400800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67"/>
          </p:nvPr>
        </p:nvSpPr>
        <p:spPr>
          <a:xfrm>
            <a:off x="9154784" y="2209800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912284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3638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912285" y="4248149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912283" y="4487334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3655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3655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640080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641792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641792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9226360" y="4953000"/>
            <a:ext cx="245764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9243485" y="4241800"/>
            <a:ext cx="2440516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400">
                <a:latin typeface="Mission Gothic Regular" pitchFamily="50" charset="0"/>
              </a:defRPr>
            </a:lvl2pPr>
            <a:lvl3pPr>
              <a:defRPr sz="1400">
                <a:latin typeface="Mission Gothic Regular" pitchFamily="50" charset="0"/>
              </a:defRPr>
            </a:lvl3pPr>
            <a:lvl4pPr>
              <a:defRPr sz="1400">
                <a:latin typeface="Mission Gothic Regular" pitchFamily="50" charset="0"/>
              </a:defRPr>
            </a:lvl4pPr>
            <a:lvl5pPr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9243483" y="4480985"/>
            <a:ext cx="146304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98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09600" y="1803401"/>
            <a:ext cx="3562349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375E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978400" y="2423584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8542867" y="2413000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4982634" y="4540437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547100" y="4529853"/>
            <a:ext cx="2836333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600"/>
            </a:lvl2pPr>
            <a:lvl3pPr marL="1219170" indent="0">
              <a:buFontTx/>
              <a:buNone/>
              <a:defRPr sz="1600"/>
            </a:lvl3pPr>
            <a:lvl4pPr marL="1828754" indent="0">
              <a:buFontTx/>
              <a:buNone/>
              <a:defRPr sz="1600"/>
            </a:lvl4pPr>
            <a:lvl5pPr marL="2438339" indent="0">
              <a:buFontTx/>
              <a:buNone/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486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9042400" y="2023345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5486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9042400" y="4135781"/>
            <a:ext cx="21336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22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125"/>
            <a:ext cx="5384800" cy="3902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9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3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2875"/>
            <a:ext cx="5386917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3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682875"/>
            <a:ext cx="5389033" cy="3387725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73163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55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8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200" y="2413000"/>
            <a:ext cx="41656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1727200"/>
            <a:ext cx="3403837" cy="4749800"/>
          </a:xfrm>
          <a:prstGeom prst="rect">
            <a:avLst/>
          </a:prstGeom>
        </p:spPr>
      </p:pic>
      <p:sp>
        <p:nvSpPr>
          <p:cNvPr id="12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4775200" y="2235200"/>
            <a:ext cx="2609088" cy="31496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28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1016000" y="2717800"/>
            <a:ext cx="4572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333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1016000" y="2413000"/>
            <a:ext cx="3048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524000" y="41529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759200" y="41530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524000" y="4851300"/>
            <a:ext cx="16256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3759200" y="4851400"/>
            <a:ext cx="19304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ad-Retina-Display-Mock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701801"/>
            <a:ext cx="3454400" cy="4820356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7518400" y="2209800"/>
            <a:ext cx="2641600" cy="32512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382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422400" y="4028017"/>
            <a:ext cx="31496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22400" y="4739216"/>
            <a:ext cx="34544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609600" y="2446867"/>
            <a:ext cx="4572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609585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121917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828754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2438339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609600" y="2108200"/>
            <a:ext cx="3149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FontTx/>
              <a:buNone/>
              <a:defRPr sz="1467">
                <a:solidFill>
                  <a:srgbClr val="424C53"/>
                </a:solidFill>
              </a:defRPr>
            </a:lvl2pPr>
            <a:lvl3pPr marL="1219170" indent="0">
              <a:buFontTx/>
              <a:buNone/>
              <a:defRPr sz="1467">
                <a:solidFill>
                  <a:srgbClr val="424C53"/>
                </a:solidFill>
              </a:defRPr>
            </a:lvl3pPr>
            <a:lvl4pPr marL="1828754" indent="0">
              <a:buFontTx/>
              <a:buNone/>
              <a:defRPr sz="1467">
                <a:solidFill>
                  <a:srgbClr val="424C53"/>
                </a:solidFill>
              </a:defRPr>
            </a:lvl4pPr>
            <a:lvl5pPr marL="2438339" indent="0">
              <a:buFontTx/>
              <a:buNone/>
              <a:defRPr sz="1467">
                <a:solidFill>
                  <a:srgbClr val="424C53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6" name="Picture 5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498600"/>
            <a:ext cx="2336800" cy="4419829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68072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  <p:pic>
        <p:nvPicPr>
          <p:cNvPr id="17" name="Picture 16" descr="iPhone-5C-Multicolors-Mock-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1498600"/>
            <a:ext cx="2336800" cy="4419829"/>
          </a:xfrm>
          <a:prstGeom prst="rect">
            <a:avLst/>
          </a:prstGeom>
        </p:spPr>
      </p:pic>
      <p:sp>
        <p:nvSpPr>
          <p:cNvPr id="19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9042400" y="2209800"/>
            <a:ext cx="1679200" cy="304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835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0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1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pic>
        <p:nvPicPr>
          <p:cNvPr id="3" name="Picture 2" descr="iMac-mock-up-diferents-vie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98600"/>
            <a:ext cx="5892800" cy="4912064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860800" y="1905000"/>
            <a:ext cx="4876800" cy="29464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3438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81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519936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45720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8432800" y="2743200"/>
            <a:ext cx="3149600" cy="3022600"/>
          </a:xfrm>
        </p:spPr>
        <p:txBody>
          <a:bodyPr>
            <a:normAutofit/>
          </a:bodyPr>
          <a:lstStyle>
            <a:lvl1pPr algn="l">
              <a:buNone/>
              <a:defRPr sz="1467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51816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9042400" y="2108200"/>
            <a:ext cx="2645664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67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35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10972800" cy="3962400"/>
          </a:xfrm>
        </p:spPr>
        <p:txBody>
          <a:bodyPr>
            <a:normAutofit/>
          </a:bodyPr>
          <a:lstStyle>
            <a:lvl1pPr marL="457189" indent="-457189">
              <a:buFont typeface="Courier New" pitchFamily="49" charset="0"/>
              <a:buChar char="o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990575" indent="-38099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523962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2133547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743131" indent="-304792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50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335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8432800" y="2184000"/>
            <a:ext cx="2336800" cy="3352800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19952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20376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20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20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20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55" hasCustomPrompt="1"/>
          </p:nvPr>
        </p:nvSpPr>
        <p:spPr>
          <a:xfrm>
            <a:off x="71120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908376" y="20785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6908800" y="2789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6908800" y="3602567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6908800" y="43137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6908800" y="5024968"/>
            <a:ext cx="4064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7" name="Content Placeholder 6"/>
          <p:cNvSpPr>
            <a:spLocks noGrp="1"/>
          </p:cNvSpPr>
          <p:nvPr>
            <p:ph sz="quarter" idx="65" hasCustomPrompt="1"/>
          </p:nvPr>
        </p:nvSpPr>
        <p:spPr>
          <a:xfrm>
            <a:off x="71120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66" hasCustomPrompt="1"/>
          </p:nvPr>
        </p:nvSpPr>
        <p:spPr>
          <a:xfrm>
            <a:off x="71120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9" name="Content Placeholder 6"/>
          <p:cNvSpPr>
            <a:spLocks noGrp="1"/>
          </p:cNvSpPr>
          <p:nvPr>
            <p:ph sz="quarter" idx="67" hasCustomPrompt="1"/>
          </p:nvPr>
        </p:nvSpPr>
        <p:spPr>
          <a:xfrm>
            <a:off x="71120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0" name="Content Placeholder 6"/>
          <p:cNvSpPr>
            <a:spLocks noGrp="1"/>
          </p:cNvSpPr>
          <p:nvPr>
            <p:ph sz="quarter" idx="68" hasCustomPrompt="1"/>
          </p:nvPr>
        </p:nvSpPr>
        <p:spPr>
          <a:xfrm>
            <a:off x="71120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1" name="Content Placeholder 6"/>
          <p:cNvSpPr>
            <a:spLocks noGrp="1"/>
          </p:cNvSpPr>
          <p:nvPr>
            <p:ph sz="quarter" idx="69" hasCustomPrompt="1"/>
          </p:nvPr>
        </p:nvSpPr>
        <p:spPr>
          <a:xfrm>
            <a:off x="6258560" y="2006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2" name="Content Placeholder 6"/>
          <p:cNvSpPr>
            <a:spLocks noGrp="1"/>
          </p:cNvSpPr>
          <p:nvPr>
            <p:ph sz="quarter" idx="70" hasCustomPrompt="1"/>
          </p:nvPr>
        </p:nvSpPr>
        <p:spPr>
          <a:xfrm>
            <a:off x="6258560" y="273812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3" name="Content Placeholder 6"/>
          <p:cNvSpPr>
            <a:spLocks noGrp="1"/>
          </p:cNvSpPr>
          <p:nvPr>
            <p:ph sz="quarter" idx="71" hasCustomPrompt="1"/>
          </p:nvPr>
        </p:nvSpPr>
        <p:spPr>
          <a:xfrm>
            <a:off x="6258560" y="35306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4" name="Content Placeholder 6"/>
          <p:cNvSpPr>
            <a:spLocks noGrp="1"/>
          </p:cNvSpPr>
          <p:nvPr>
            <p:ph sz="quarter" idx="72" hasCustomPrompt="1"/>
          </p:nvPr>
        </p:nvSpPr>
        <p:spPr>
          <a:xfrm>
            <a:off x="6258560" y="42418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5" name="Content Placeholder 6"/>
          <p:cNvSpPr>
            <a:spLocks noGrp="1"/>
          </p:cNvSpPr>
          <p:nvPr>
            <p:ph sz="quarter" idx="73" hasCustomPrompt="1"/>
          </p:nvPr>
        </p:nvSpPr>
        <p:spPr>
          <a:xfrm>
            <a:off x="6258560" y="4953000"/>
            <a:ext cx="548640" cy="54864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67">
                <a:solidFill>
                  <a:schemeClr val="bg1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1168400"/>
            <a:ext cx="67056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39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5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/>
        </p:nvSpPr>
        <p:spPr>
          <a:xfrm rot="5400000">
            <a:off x="11542800" y="849400"/>
            <a:ext cx="914400" cy="3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1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12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12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613656" y="6404251"/>
            <a:ext cx="8736000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6"/>
          <p:cNvSpPr txBox="1">
            <a:spLocks/>
          </p:cNvSpPr>
          <p:nvPr/>
        </p:nvSpPr>
        <p:spPr>
          <a:xfrm>
            <a:off x="10363200" y="6213751"/>
            <a:ext cx="1320800" cy="4064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hihoCoder</a:t>
            </a:r>
            <a:r>
              <a:rPr lang="en-JM" sz="1067" b="1" dirty="0" smtClean="0">
                <a:solidFill>
                  <a:schemeClr val="accent1"/>
                </a:solidFill>
                <a:latin typeface="Open Sans"/>
                <a:ea typeface="Open Sans" pitchFamily="34" charset="0"/>
                <a:cs typeface="Open Sans"/>
              </a:rPr>
              <a:t>.com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51842" y="584201"/>
            <a:ext cx="365759" cy="60959"/>
            <a:chOff x="563881" y="438150"/>
            <a:chExt cx="274319" cy="4571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638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400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Oval 17"/>
            <p:cNvSpPr/>
            <p:nvPr/>
          </p:nvSpPr>
          <p:spPr>
            <a:xfrm>
              <a:off x="7162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Oval 18"/>
            <p:cNvSpPr/>
            <p:nvPr/>
          </p:nvSpPr>
          <p:spPr>
            <a:xfrm>
              <a:off x="792481" y="438150"/>
              <a:ext cx="45719" cy="45719"/>
            </a:xfrm>
            <a:prstGeom prst="ellipse">
              <a:avLst/>
            </a:prstGeom>
            <a:grp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2" y="6290281"/>
            <a:ext cx="865597" cy="2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3530600"/>
            <a:ext cx="12191999" cy="23368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Open Sans"/>
              <a:cs typeface="Open Sans"/>
            </a:endParaRPr>
          </a:p>
        </p:txBody>
      </p:sp>
      <p:pic>
        <p:nvPicPr>
          <p:cNvPr id="18" name="图片占位符 17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6" r="-2222" b="-1488"/>
          <a:stretch/>
        </p:blipFill>
        <p:spPr>
          <a:xfrm>
            <a:off x="690172" y="4022312"/>
            <a:ext cx="4313735" cy="1317171"/>
          </a:xfrm>
        </p:spPr>
      </p:pic>
      <p:sp>
        <p:nvSpPr>
          <p:cNvPr id="4" name="TextBox 3"/>
          <p:cNvSpPr txBox="1"/>
          <p:nvPr/>
        </p:nvSpPr>
        <p:spPr>
          <a:xfrm>
            <a:off x="6236607" y="4354852"/>
            <a:ext cx="20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Open Sans"/>
                <a:cs typeface="Open Sans"/>
              </a:rPr>
              <a:t>hihocoder.com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3592" y="4225512"/>
            <a:ext cx="0" cy="966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603" y="4828995"/>
            <a:ext cx="2794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Offer</a:t>
            </a:r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收割</a:t>
            </a:r>
            <a:r>
              <a:rPr lang="zh-CN" altLang="en-US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赛 </a:t>
            </a:r>
            <a:r>
              <a:rPr lang="en-US" altLang="zh-CN" sz="1200" b="1" dirty="0" smtClean="0">
                <a:solidFill>
                  <a:schemeClr val="bg1"/>
                </a:solidFill>
                <a:latin typeface="Open Sans"/>
                <a:cs typeface="Open Sans"/>
              </a:rPr>
              <a:t>#21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2624" y="4593097"/>
            <a:ext cx="770757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2017</a:t>
            </a:r>
            <a:endParaRPr lang="en-JM" sz="933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0181" y="4579527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9091" y="4593097"/>
            <a:ext cx="136634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33" b="1" dirty="0" smtClean="0">
                <a:solidFill>
                  <a:schemeClr val="bg1"/>
                </a:solidFill>
                <a:latin typeface="Open Sans"/>
                <a:cs typeface="Open Sans"/>
              </a:rPr>
              <a:t>August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9672" y="4985698"/>
            <a:ext cx="3093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latin typeface="Open Sans"/>
                <a:cs typeface="Open Sans"/>
              </a:rPr>
              <a:t>程序员通过编程找工作的平台</a:t>
            </a:r>
            <a:endParaRPr lang="en-JM" sz="1200" b="1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09490" y="4562726"/>
            <a:ext cx="0" cy="287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6607" y="4708999"/>
            <a:ext cx="203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迷宫探索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对于给出的探索记录，还原整个迷宫地图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探索记录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迷宫的每一个房间都会走一遍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每个房间与邻接的四个房间的连通状况会被给出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07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迷宫探索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4806485"/>
            <a:ext cx="9000000" cy="103809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114" y="2541433"/>
            <a:ext cx="1828571" cy="12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485" y="2598576"/>
            <a:ext cx="904762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迷宫探索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主要问题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还原整个迷宫的场景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输入中包含每一个房间的所有信息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基本思路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维护当前所处的房间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根据输入记录当前所处房间的信息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62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迷宫探索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维护位置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初始位置为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根据每次的方向，计算下一个位置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[4]=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,0,1,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b="0" dirty="0" smtClean="0"/>
                  <a:t> // </a:t>
                </a:r>
                <a:r>
                  <a:rPr lang="zh-CN" altLang="en-US" b="0" dirty="0" smtClean="0"/>
                  <a:t>按照顺时针的方向记录</a:t>
                </a:r>
                <a:endParaRPr lang="en-US" altLang="zh-CN" b="0" dirty="0" smtClean="0"/>
              </a:p>
              <a:p>
                <a:endParaRPr lang="en-US" altLang="zh-CN" b="1" dirty="0" smtClean="0"/>
              </a:p>
              <a:p>
                <a:r>
                  <a:rPr lang="zh-CN" altLang="en-US" b="1" dirty="0" smtClean="0"/>
                  <a:t>填充信息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将每个坐标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映射到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记录与其它房间的连通状况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记录来的方向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，从而理清相对方向“左前右”的绝对方向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45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迷宫探索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=1~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根据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周围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面墙壁的</a:t>
                </a:r>
                <a:r>
                  <a:rPr lang="zh-CN" altLang="en-US" dirty="0" smtClean="0"/>
                  <a:t>状况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−1..1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59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召唤佣兽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一个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0~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zh-CN" altLang="en-US" dirty="0" smtClean="0"/>
                  <a:t>的矩阵内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有若干个菱形（旋转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zh-CN" altLang="en-US" dirty="0" smtClean="0"/>
                  <a:t>度的正方形）覆盖的区域不能经行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问从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是否连通？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，菱形个数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6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召唤佣兽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282267" cy="4165599"/>
              </a:xfrm>
            </p:spPr>
            <p:txBody>
              <a:bodyPr/>
              <a:lstStyle/>
              <a:p>
                <a:r>
                  <a:rPr lang="zh-CN" altLang="en-US" dirty="0" smtClean="0"/>
                  <a:t>维萨吉和佣兽的位置分别为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如果监视范围为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那么从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(3,0)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(0,3)</m:t>
                    </m:r>
                  </m:oMath>
                </a14:m>
                <a:r>
                  <a:rPr lang="zh-CN" altLang="en-US" dirty="0" smtClean="0"/>
                  <a:t>仅有一条路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如果监视范围为</a:t>
                </a:r>
                <a:r>
                  <a:rPr lang="en-US" altLang="zh-CN" dirty="0" smtClean="0"/>
                  <a:t>4</a:t>
                </a:r>
              </a:p>
              <a:p>
                <a:pPr lvl="1"/>
                <a:r>
                  <a:rPr lang="zh-CN" altLang="en-US" dirty="0" smtClean="0"/>
                  <a:t>那么从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(3,0)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(0,3)</m:t>
                    </m:r>
                  </m:oMath>
                </a14:m>
                <a:r>
                  <a:rPr lang="zh-CN" altLang="en-US" dirty="0" smtClean="0"/>
                  <a:t>没有路径</a:t>
                </a:r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282267" cy="4165599"/>
              </a:xfrm>
              <a:blipFill>
                <a:blip r:embed="rId2"/>
                <a:stretch>
                  <a:fillRect l="-1261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71466" y="2556939"/>
            <a:ext cx="1620000" cy="16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407400" y="2192867"/>
            <a:ext cx="2286000" cy="2294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222570" y="4176939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570" y="4176939"/>
                <a:ext cx="7337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323740" y="2190237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740" y="2190237"/>
                <a:ext cx="7337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024603" y="4457866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3,0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603" y="4457866"/>
                <a:ext cx="7337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465385" y="1949264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385" y="1949264"/>
                <a:ext cx="7337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召唤佣兽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5204059" cy="4165599"/>
              </a:xfrm>
            </p:spPr>
            <p:txBody>
              <a:bodyPr/>
              <a:lstStyle/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是否连通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寻找从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的一条路径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暴力算法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开始进行宽度优先搜索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探索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0~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zh-CN" altLang="en-US" dirty="0" smtClean="0"/>
                  <a:t>内的每一个能够从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到达的整点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判断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是否在这其中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5204059" cy="4165599"/>
              </a:xfrm>
              <a:blipFill>
                <a:blip r:embed="rId2"/>
                <a:stretch>
                  <a:fillRect l="-15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90732" y="2311400"/>
            <a:ext cx="5681134" cy="303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8858094" y="2130442"/>
            <a:ext cx="1620000" cy="16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7645418" y="3369079"/>
            <a:ext cx="1620000" cy="16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987940" y="2897204"/>
            <a:ext cx="414000" cy="413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0117384" y="4507595"/>
            <a:ext cx="414000" cy="413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3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380441" y="249326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召唤佣兽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6292481" cy="4165599"/>
              </a:xfrm>
            </p:spPr>
            <p:txBody>
              <a:bodyPr/>
              <a:lstStyle/>
              <a:p>
                <a:r>
                  <a:rPr lang="zh-CN" altLang="en-US" b="1" dirty="0" smtClean="0"/>
                  <a:t>为什么只需要判断整点？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如果存在一条路径，除了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都不是整点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观察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的下一个点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替换成其最近的整点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整条路径仍然不会经过任何菱形内部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共计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b="1" dirty="0" smtClean="0"/>
                  <a:t>个整点，需要判断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zh-CN" altLang="en-US" b="1" dirty="0" smtClean="0"/>
                  <a:t>个方向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e>
                    </m:d>
                  </m:oMath>
                </a14:m>
                <a:r>
                  <a:rPr lang="zh-CN" altLang="en-US" dirty="0" smtClean="0"/>
                  <a:t>，仅能通过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30%</m:t>
                    </m:r>
                  </m:oMath>
                </a14:m>
                <a:r>
                  <a:rPr lang="zh-CN" altLang="en-US" dirty="0" smtClean="0"/>
                  <a:t>的数据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6292481" cy="4165599"/>
              </a:xfrm>
              <a:blipFill>
                <a:blip r:embed="rId2"/>
                <a:stretch>
                  <a:fillRect l="-1260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整点？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80441" y="3567778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380441" y="3567778"/>
            <a:ext cx="726085" cy="108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100021" y="4647778"/>
                <a:ext cx="363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1" y="4647778"/>
                <a:ext cx="3638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920441" y="3198446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441" y="3198446"/>
                <a:ext cx="385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0351972" y="3198446"/>
                <a:ext cx="454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972" y="3198446"/>
                <a:ext cx="4547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flipV="1">
            <a:off x="10094128" y="2789999"/>
            <a:ext cx="386527" cy="767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2700000">
            <a:off x="9706329" y="3911892"/>
            <a:ext cx="1620000" cy="16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700000">
            <a:off x="8555772" y="1607019"/>
            <a:ext cx="1620000" cy="16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3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13" grpId="0"/>
      <p:bldP spid="14" grpId="0"/>
      <p:bldP spid="15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召唤佣兽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701805"/>
                <a:ext cx="5834795" cy="499737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如果不存在任何菱形区域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的连线即为一条路径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不妨即为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𝑃𝑎𝑡h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存在菱形区域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假设存在一条路径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𝑷𝒂𝒕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想象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𝑃𝑎𝑡h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不断“收缩”到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𝑃𝑎𝑡h</m:t>
                    </m:r>
                  </m:oMath>
                </a14:m>
                <a:r>
                  <a:rPr lang="zh-CN" altLang="en-US" dirty="0" smtClean="0"/>
                  <a:t>的过程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最后一定会“卡在”某个菱形的顶点上</a:t>
                </a:r>
                <a:endParaRPr lang="en-US" altLang="zh-CN" dirty="0" smtClean="0"/>
              </a:p>
              <a:p>
                <a:pPr lvl="2"/>
                <a:r>
                  <a:rPr lang="zh-CN" altLang="en-US" dirty="0"/>
                  <a:t>卡</a:t>
                </a:r>
                <a:r>
                  <a:rPr lang="zh-CN" altLang="en-US" dirty="0" smtClean="0"/>
                  <a:t>在某条边上视作卡在边的两个端点上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一定存在一条从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 dirty="0" smtClean="0"/>
                  <a:t>的路径</a:t>
                </a:r>
                <a:endParaRPr lang="en-US" altLang="zh-CN" b="1" dirty="0" smtClean="0"/>
              </a:p>
              <a:p>
                <a:pPr lvl="2"/>
                <a:r>
                  <a:rPr lang="zh-CN" altLang="en-US" b="1" dirty="0"/>
                  <a:t>路径</a:t>
                </a:r>
                <a:r>
                  <a:rPr lang="zh-CN" altLang="en-US" b="1" dirty="0" smtClean="0"/>
                  <a:t>上的折点一定是菱形的顶点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701805"/>
                <a:ext cx="5834795" cy="4997378"/>
              </a:xfrm>
              <a:blipFill>
                <a:blip r:embed="rId3"/>
                <a:stretch>
                  <a:fillRect l="-1358" t="-1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关键点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79732" y="2311400"/>
            <a:ext cx="4538135" cy="3039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8534418" y="3369079"/>
            <a:ext cx="1620000" cy="16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168400" y="4507595"/>
            <a:ext cx="414000" cy="413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396705" y="3311091"/>
            <a:ext cx="2720028" cy="119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396705" y="2683933"/>
            <a:ext cx="965517" cy="62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362222" y="2683933"/>
            <a:ext cx="1754511" cy="182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978510" y="3058649"/>
            <a:ext cx="414000" cy="4138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8396705" y="3033566"/>
            <a:ext cx="965517" cy="27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9362222" y="3033566"/>
            <a:ext cx="1754511" cy="147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Offer</a:t>
            </a:r>
            <a:r>
              <a:rPr lang="zh-CN" altLang="en-US" dirty="0" smtClean="0"/>
              <a:t>收割赛</a:t>
            </a:r>
            <a:r>
              <a:rPr lang="en-US" altLang="zh-CN" dirty="0" smtClean="0"/>
              <a:t> #21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集合计数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枚举、双指针</a:t>
            </a:r>
            <a:endParaRPr lang="en-US" altLang="zh-CN" dirty="0" smtClean="0"/>
          </a:p>
          <a:p>
            <a:r>
              <a:rPr lang="zh-CN" altLang="en-US" b="1" dirty="0" smtClean="0"/>
              <a:t>迷宫探索</a:t>
            </a:r>
            <a:endParaRPr lang="en-US" altLang="zh-CN" b="1" dirty="0" smtClean="0"/>
          </a:p>
          <a:p>
            <a:pPr lvl="1"/>
            <a:r>
              <a:rPr lang="zh-CN" altLang="en-US" dirty="0"/>
              <a:t>模拟</a:t>
            </a:r>
            <a:endParaRPr lang="en-US" altLang="zh-CN" dirty="0" smtClean="0"/>
          </a:p>
          <a:p>
            <a:r>
              <a:rPr lang="zh-CN" altLang="en-US" b="1" dirty="0"/>
              <a:t>召唤佣兽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离散化</a:t>
            </a:r>
            <a:r>
              <a:rPr lang="zh-CN" altLang="en-US" dirty="0"/>
              <a:t>、</a:t>
            </a:r>
            <a:r>
              <a:rPr lang="zh-CN" altLang="en-US" dirty="0" smtClean="0"/>
              <a:t>宽度优先搜索</a:t>
            </a:r>
            <a:endParaRPr lang="en-US" altLang="zh-CN" dirty="0" smtClean="0"/>
          </a:p>
          <a:p>
            <a:r>
              <a:rPr lang="zh-CN" altLang="en-US" b="1" dirty="0" smtClean="0"/>
              <a:t>或运算和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数论、静态统计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召唤佣兽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宽度优先搜索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点集为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以及每个菱形的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顶点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仅保留在矩形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内的点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开始进行搜索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判断最后能否抵达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如何构成边集？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两个矩形内的点的连边一定在矩形内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如何判断一条线段是否和一个“矩形”相交</a:t>
                </a:r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7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召唤佣兽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相交问题中最为复杂的判断是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时的判断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相交问题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 rot="2700000">
            <a:off x="1921950" y="2646914"/>
            <a:ext cx="1620000" cy="16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6431514" y="2646913"/>
            <a:ext cx="1620000" cy="16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563685" y="2578100"/>
            <a:ext cx="22752" cy="1757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698067" y="3456913"/>
            <a:ext cx="292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918348" y="470403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相交</a:t>
            </a:r>
          </a:p>
        </p:txBody>
      </p:sp>
      <p:sp>
        <p:nvSpPr>
          <p:cNvPr id="16" name="矩形 15"/>
          <p:cNvSpPr/>
          <p:nvPr/>
        </p:nvSpPr>
        <p:spPr>
          <a:xfrm>
            <a:off x="2293368" y="47481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相交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0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召唤佣兽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512728"/>
              </a:xfrm>
            </p:spPr>
            <p:txBody>
              <a:bodyPr/>
              <a:lstStyle/>
              <a:p>
                <a:r>
                  <a:rPr lang="zh-CN" altLang="en-US" dirty="0" smtClean="0"/>
                  <a:t>所幸的是，我们的矩形是一个正方形，拥有一些特殊性质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设表示线段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的两个点为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表示正方形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的四个点为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首先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一定不能在正方形内部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不然本身就成为交点</a:t>
                </a:r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r>
                  <a:rPr lang="zh-CN" altLang="en-US" b="1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b="1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en-US" b="1" dirty="0" smtClean="0"/>
                  <a:t>有内交点（不在边界上的交点）</a:t>
                </a:r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b="1" dirty="0" smtClean="0"/>
                  <a:t>一定和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en-US" b="1" dirty="0" smtClean="0"/>
                  <a:t>的一条对角线有内交点（不在端点上的交点）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的对角线一定是平行于坐标轴的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512728"/>
              </a:xfrm>
              <a:blipFill>
                <a:blip r:embed="rId2"/>
                <a:stretch>
                  <a:fillRect l="-722" t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相交问题</a:t>
            </a:r>
          </a:p>
        </p:txBody>
      </p:sp>
      <p:sp>
        <p:nvSpPr>
          <p:cNvPr id="9" name="矩形 8"/>
          <p:cNvSpPr/>
          <p:nvPr/>
        </p:nvSpPr>
        <p:spPr>
          <a:xfrm rot="2700000">
            <a:off x="8847954" y="3453439"/>
            <a:ext cx="1620000" cy="16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 flipV="1">
            <a:off x="8512442" y="3522134"/>
            <a:ext cx="2189425" cy="203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8056437" y="3231635"/>
                <a:ext cx="506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437" y="3231635"/>
                <a:ext cx="506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0686128" y="3513667"/>
                <a:ext cx="506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128" y="3513667"/>
                <a:ext cx="506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422391" y="2646995"/>
                <a:ext cx="516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391" y="2646995"/>
                <a:ext cx="516423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422391" y="5392239"/>
                <a:ext cx="516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391" y="5392239"/>
                <a:ext cx="51642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/>
          <p:cNvCxnSpPr/>
          <p:nvPr/>
        </p:nvCxnSpPr>
        <p:spPr>
          <a:xfrm>
            <a:off x="9657954" y="3117926"/>
            <a:ext cx="0" cy="2274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/>
      <p:bldP spid="25" grpId="0"/>
      <p:bldP spid="2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召唤佣兽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4"/>
                <a:ext cx="7808010" cy="46227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是否严格在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两侧</a:t>
                </a:r>
                <a:endParaRPr lang="en-US" altLang="zh-CN" b="1" dirty="0" smtClean="0"/>
              </a:p>
              <a:p>
                <a:r>
                  <a:rPr lang="zh-CN" altLang="en-US" b="1" dirty="0" smtClean="0"/>
                  <a:t>判断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b="1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 smtClean="0"/>
                  <a:t>处的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1" dirty="0" smtClean="0"/>
                  <a:t>是否严格在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内侧</a:t>
                </a:r>
                <a:endParaRPr lang="en-US" altLang="zh-CN" b="1" dirty="0" smtClean="0"/>
              </a:p>
              <a:p>
                <a:r>
                  <a:rPr lang="zh-CN" altLang="en-US" b="1" dirty="0" smtClean="0"/>
                  <a:t>同理，检查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r>
                  <a:rPr lang="zh-CN" altLang="en-US" dirty="0" smtClean="0"/>
                  <a:t>如果对于所有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都合法，那么就可以从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拓展到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时间复杂度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判断一条线段是否合法：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宽度优先搜索：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4"/>
                <a:ext cx="7808010" cy="4622795"/>
              </a:xfrm>
              <a:blipFill>
                <a:blip r:embed="rId2"/>
                <a:stretch>
                  <a:fillRect l="-1015" t="-1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相交问题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9429355" y="2988734"/>
            <a:ext cx="1949845" cy="1006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0404277" y="2667000"/>
            <a:ext cx="1" cy="1744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922550" y="3810574"/>
                <a:ext cx="506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550" y="3810574"/>
                <a:ext cx="506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1379200" y="2796041"/>
                <a:ext cx="506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200" y="2796041"/>
                <a:ext cx="506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0146065" y="2211401"/>
                <a:ext cx="516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65" y="2211401"/>
                <a:ext cx="516423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0205332" y="4497401"/>
                <a:ext cx="516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332" y="4497401"/>
                <a:ext cx="51642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99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或运算和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对于给定的集合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表示有多少种从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个数中选取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个数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并且这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个数的或运算和为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的方案数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依次计算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91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或运算和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b="0" dirty="0" smtClean="0"/>
                  <a:t> //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31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或运算和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核心问题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计算所有的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基本思路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枚举</m:t>
                    </m:r>
                  </m:oMath>
                </a14:m>
                <a:r>
                  <a:rPr lang="zh-CN" altLang="en-US" dirty="0" smtClean="0"/>
                  <a:t>所有的方案，计算这些方案的或运算和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依次统计每种或运算和对应的方案数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总方案数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2"/>
                <a:r>
                  <a:rPr lang="zh-CN" altLang="en-US" dirty="0" smtClean="0"/>
                  <a:t>难以通过全部数据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68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或运算和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想要选取若干个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，使得它们的或运算和正好为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/>
                  <a:t>是困难的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但是选取若干个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/>
                      <m:t>使得它们的</m:t>
                    </m:r>
                    <m:r>
                      <m:rPr>
                        <m:nor/>
                      </m:rPr>
                      <a:rPr lang="zh-CN" altLang="en-US" b="1" dirty="0"/>
                      <m:t>或运算和</m:t>
                    </m:r>
                    <m:r>
                      <m:rPr>
                        <m:nor/>
                      </m:rPr>
                      <a:rPr lang="en-US" altLang="zh-CN" b="1" i="1" dirty="0" smtClean="0"/>
                      <m:t>j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 smtClean="0"/>
                  <a:t>是简单的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不妨记这样的方案数为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如何计算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1" dirty="0" smtClean="0"/>
                  <a:t>？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如果我们记满足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的数量为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那么有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那么如何计算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 smtClean="0"/>
                  <a:t>?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或运算的性质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44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或运算和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05862"/>
              </a:xfrm>
            </p:spPr>
            <p:txBody>
              <a:bodyPr/>
              <a:lstStyle/>
              <a:p>
                <a:r>
                  <a:rPr lang="zh-CN" altLang="en-US" dirty="0" smtClean="0"/>
                  <a:t>如果用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是否属于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altLang="zh-CN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−4]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&amp;4=4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05862"/>
              </a:xfrm>
              <a:blipFill>
                <a:blip r:embed="rId2"/>
                <a:stretch>
                  <a:fillRect l="-722" t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或运算和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05862"/>
              </a:xfrm>
            </p:spPr>
            <p:txBody>
              <a:bodyPr/>
              <a:lstStyle/>
              <a:p>
                <a:r>
                  <a:rPr lang="zh-CN" altLang="en-US" dirty="0" smtClean="0"/>
                  <a:t>如果用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是否属于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&amp;2=2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05862"/>
              </a:xfrm>
              <a:blipFill>
                <a:blip r:embed="rId2"/>
                <a:stretch>
                  <a:fillRect l="-722" t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7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集合计数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个整数的集合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，以及一个整数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 smtClean="0"/>
              </a:p>
              <a:p>
                <a:endParaRPr lang="en-US" altLang="zh-CN" i="1" dirty="0" smtClean="0"/>
              </a:p>
              <a:p>
                <a:r>
                  <a:rPr lang="zh-CN" altLang="en-US" dirty="0" smtClean="0"/>
                  <a:t>询问有多少个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的子集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 smtClean="0"/>
              </a:p>
              <a:p>
                <a:endParaRPr lang="en-US" altLang="zh-CN" i="1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题目描述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7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或运算和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605862"/>
              </a:xfrm>
            </p:spPr>
            <p:txBody>
              <a:bodyPr/>
              <a:lstStyle/>
              <a:p>
                <a:r>
                  <a:rPr lang="zh-CN" altLang="en-US" dirty="0" smtClean="0"/>
                  <a:t>如果用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是否属于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&amp;1=1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605862"/>
              </a:xfrm>
              <a:blipFill>
                <a:blip r:embed="rId2"/>
                <a:stretch>
                  <a:fillRect l="-722" t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8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或运算和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b="1" dirty="0" smtClean="0"/>
                  <a:t>轮时，令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𝑺𝒖𝒎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𝒙𝒐𝒓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 l="-455" t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59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或运算和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我们计算出了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/>
                  <a:t>选取若干个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/>
                      <m:t>使得它们的</m:t>
                    </m:r>
                    <m:r>
                      <m:rPr>
                        <m:nor/>
                      </m:rPr>
                      <a:rPr lang="zh-CN" altLang="en-US" b="1" dirty="0"/>
                      <m:t>或运算和</m:t>
                    </m:r>
                    <m:r>
                      <m:rPr>
                        <m:nor/>
                      </m:rPr>
                      <a:rPr lang="en-US" altLang="zh-CN" b="1" i="1" dirty="0"/>
                      <m:t>j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 smtClean="0"/>
                  <a:t>的方案数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现在希望计算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𝑨𝒏𝒔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1" dirty="0" smtClean="0"/>
              </a:p>
              <a:p>
                <a:pPr lvl="1"/>
                <a:endParaRPr lang="en-US" altLang="zh-CN" b="1" dirty="0"/>
              </a:p>
              <a:p>
                <a:r>
                  <a:rPr lang="zh-CN" altLang="en-US" b="1" dirty="0" smtClean="0"/>
                  <a:t>一种思路是利用容斥原理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𝑶𝒑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CN" b="1" dirty="0"/>
                          <m:t> </m:t>
                        </m:r>
                      </m:e>
                    </m:nary>
                  </m:oMath>
                </a14:m>
                <a:endParaRPr lang="en-US" altLang="zh-CN" b="1" dirty="0" smtClean="0"/>
              </a:p>
              <a:p>
                <a:pPr lvl="2"/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𝑂𝑝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dirty="0" smtClean="0"/>
                  <a:t>差异的位数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 b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𝑨𝒏𝒔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60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或运算和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𝐴𝑛𝑠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−4]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&amp;4=4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另一种思路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4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或运算和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b="1" dirty="0" smtClean="0"/>
                  <a:t>轮时，令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𝑨𝒏𝒔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𝑺𝒖𝒎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𝑶𝒑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𝒙𝒐𝒓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23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3"/>
              </p:nvPr>
            </p:nvSpPr>
            <p:spPr>
              <a:blipFill>
                <a:blip r:embed="rId3"/>
                <a:stretch>
                  <a:fillRect l="-455" t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5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集合计数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2,4,5,8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满足条件的子集有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2,4,5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样例解释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1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集合计数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i="0" dirty="0" smtClean="0">
                    <a:latin typeface="+mj-lt"/>
                  </a:rPr>
                  <a:t>核心问题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寻找所有满足条件的子集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朴素算法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枚举所有子集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统计其中符合条件的子集数量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b="1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可以通过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30%</m:t>
                    </m:r>
                  </m:oMath>
                </a14:m>
                <a:r>
                  <a:rPr lang="zh-CN" altLang="en-US" dirty="0" smtClean="0"/>
                  <a:t>的数据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基本思路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6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集合计数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观察所有合法的子集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endParaRPr lang="en-US" altLang="zh-CN" b="1" dirty="0"/>
              </a:p>
              <a:p>
                <a:r>
                  <a:rPr lang="zh-CN" altLang="en-US" b="1" dirty="0" smtClean="0"/>
                  <a:t>一个集合是否合法，仅与其最大值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 dirty="0" smtClean="0"/>
                  <a:t>和最小值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b="1" dirty="0" smtClean="0"/>
                  <a:t>有关</a:t>
                </a:r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设定集合的最大值和最小值，计算符合条件的集合的数量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1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集合计数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 smtClean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从小到大排序，并枚举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考察所有最小值为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，最大值为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的集合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这样的集合一共有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 dirty="0" smtClean="0"/>
                  <a:t>，那么这些集合均满足要求</a:t>
                </a:r>
                <a:r>
                  <a:rPr lang="zh-CN" altLang="en-US" dirty="0" smtClean="0"/>
                  <a:t>，予以统计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否则，这些集合均不满足要求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b="0" dirty="0" smtClean="0"/>
                  <a:t>能够通过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 smtClean="0"/>
                  <a:t>数据</a:t>
                </a:r>
                <a:endParaRPr lang="en-US" altLang="zh-CN" b="0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zh-CN" altLang="en-US" dirty="0"/>
              <a:t>方案</a:t>
            </a:r>
          </a:p>
        </p:txBody>
      </p:sp>
    </p:spTree>
    <p:extLst>
      <p:ext uri="{BB962C8B-B14F-4D97-AF65-F5344CB8AC3E}">
        <p14:creationId xmlns:p14="http://schemas.microsoft.com/office/powerpoint/2010/main" val="17842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集合计数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01805"/>
                <a:ext cx="10972800" cy="44280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对于最小值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，寻找最大的满足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 dirty="0" smtClean="0"/>
                  <a:t>的最大值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那么对于任意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都是一对合法的最大值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最小值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从而所有满足最小值为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的合法集合一共有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𝐦𝐚𝐱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lang="en-US" altLang="zh-CN" b="1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我们也可以这样理解</a:t>
                </a:r>
                <a:endParaRPr lang="en-US" altLang="zh-CN" dirty="0" smtClean="0"/>
              </a:p>
              <a:p>
                <a:pPr lvl="1"/>
                <a:r>
                  <a:rPr lang="zh-CN" altLang="en-US" b="1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是最小值，那么只要集合中不存在大于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的元素，就是合法的集合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而这样的集合一共有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b="1" dirty="0" smtClean="0"/>
                  <a:t>寻找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1" dirty="0" smtClean="0"/>
                  <a:t>由于随着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 smtClean="0"/>
                  <a:t>的增大，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会</m:t>
                    </m:r>
                  </m:oMath>
                </a14:m>
                <a:r>
                  <a:rPr lang="zh-CN" altLang="en-US" b="1" dirty="0" smtClean="0"/>
                  <a:t>减小，所以可以使用均摊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b="1" dirty="0" smtClean="0"/>
                  <a:t>的方式求得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01805"/>
                <a:ext cx="10972800" cy="4428062"/>
              </a:xfrm>
              <a:blipFill>
                <a:blip r:embed="rId2"/>
                <a:stretch>
                  <a:fillRect l="-722" t="-1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进一步优化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1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{</m:t>
                    </m:r>
                  </m:oMath>
                </a14:m>
                <a:r>
                  <a:rPr lang="en-US" altLang="zh-CN" dirty="0" smtClean="0"/>
                  <a:t>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𝑎𝑛𝑠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𝑀𝑂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09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hoCoder - 算法课模板">
  <a:themeElements>
    <a:clrScheme name="Custom 144">
      <a:dk1>
        <a:sysClr val="windowText" lastClr="000000"/>
      </a:dk1>
      <a:lt1>
        <a:sysClr val="window" lastClr="FFFFFF"/>
      </a:lt1>
      <a:dk2>
        <a:srgbClr val="363D43"/>
      </a:dk2>
      <a:lt2>
        <a:srgbClr val="EEECE1"/>
      </a:lt2>
      <a:accent1>
        <a:srgbClr val="0C4DA9"/>
      </a:accent1>
      <a:accent2>
        <a:srgbClr val="109899"/>
      </a:accent2>
      <a:accent3>
        <a:srgbClr val="2591E6"/>
      </a:accent3>
      <a:accent4>
        <a:srgbClr val="819EBF"/>
      </a:accent4>
      <a:accent5>
        <a:srgbClr val="385E8A"/>
      </a:accent5>
      <a:accent6>
        <a:srgbClr val="576A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hihoCoder - 算法课模板</Template>
  <TotalTime>1454</TotalTime>
  <Words>614</Words>
  <Application>Microsoft Office PowerPoint</Application>
  <PresentationFormat>宽屏</PresentationFormat>
  <Paragraphs>361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Futura LT Book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等线</vt:lpstr>
      <vt:lpstr>宋体</vt:lpstr>
      <vt:lpstr>Arial</vt:lpstr>
      <vt:lpstr>Calibri</vt:lpstr>
      <vt:lpstr>Cambria Math</vt:lpstr>
      <vt:lpstr>Courier New</vt:lpstr>
      <vt:lpstr>Franklin Gothic Book</vt:lpstr>
      <vt:lpstr>Franklin Gothic Demi Cond</vt:lpstr>
      <vt:lpstr>Franklin Gothic Medium</vt:lpstr>
      <vt:lpstr>Garamond</vt:lpstr>
      <vt:lpstr>hihoCoder - 算法课模板</vt:lpstr>
      <vt:lpstr>PowerPoint 演示文稿</vt:lpstr>
      <vt:lpstr>Offer收割赛 #21</vt:lpstr>
      <vt:lpstr>集合计数</vt:lpstr>
      <vt:lpstr>集合计数</vt:lpstr>
      <vt:lpstr>集合计数</vt:lpstr>
      <vt:lpstr>集合计数</vt:lpstr>
      <vt:lpstr>集合计数</vt:lpstr>
      <vt:lpstr>集合计数</vt:lpstr>
      <vt:lpstr>集合计数</vt:lpstr>
      <vt:lpstr>迷宫探索</vt:lpstr>
      <vt:lpstr>迷宫探索</vt:lpstr>
      <vt:lpstr>迷宫探索</vt:lpstr>
      <vt:lpstr>迷宫探索</vt:lpstr>
      <vt:lpstr>迷宫探索</vt:lpstr>
      <vt:lpstr>召唤佣兽</vt:lpstr>
      <vt:lpstr>召唤佣兽</vt:lpstr>
      <vt:lpstr>召唤佣兽</vt:lpstr>
      <vt:lpstr>召唤佣兽</vt:lpstr>
      <vt:lpstr>召唤佣兽</vt:lpstr>
      <vt:lpstr>召唤佣兽</vt:lpstr>
      <vt:lpstr>召唤佣兽</vt:lpstr>
      <vt:lpstr>召唤佣兽</vt:lpstr>
      <vt:lpstr>召唤佣兽</vt:lpstr>
      <vt:lpstr>或运算和</vt:lpstr>
      <vt:lpstr>或运算和</vt:lpstr>
      <vt:lpstr>或运算和</vt:lpstr>
      <vt:lpstr>或运算和</vt:lpstr>
      <vt:lpstr>或运算和</vt:lpstr>
      <vt:lpstr>或运算和</vt:lpstr>
      <vt:lpstr>或运算和</vt:lpstr>
      <vt:lpstr>或运算和</vt:lpstr>
      <vt:lpstr>或运算和</vt:lpstr>
      <vt:lpstr>或运算和</vt:lpstr>
      <vt:lpstr>或运算和</vt:lpstr>
      <vt:lpstr>提问时间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胡天翔</dc:creator>
  <cp:lastModifiedBy>胡天翔</cp:lastModifiedBy>
  <cp:revision>231</cp:revision>
  <dcterms:created xsi:type="dcterms:W3CDTF">2017-07-15T05:40:54Z</dcterms:created>
  <dcterms:modified xsi:type="dcterms:W3CDTF">2017-08-07T06:34:00Z</dcterms:modified>
</cp:coreProperties>
</file>