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  <p:sldId id="267" r:id="rId5"/>
    <p:sldId id="268" r:id="rId6"/>
    <p:sldId id="256" r:id="rId7"/>
    <p:sldId id="262" r:id="rId8"/>
    <p:sldId id="259" r:id="rId9"/>
    <p:sldId id="260" r:id="rId10"/>
    <p:sldId id="261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8380"/>
    <a:srgbClr val="979797"/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9626" autoAdjust="0"/>
  </p:normalViewPr>
  <p:slideViewPr>
    <p:cSldViewPr>
      <p:cViewPr>
        <p:scale>
          <a:sx n="69" d="100"/>
          <a:sy n="69" d="100"/>
        </p:scale>
        <p:origin x="-1608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520731"/>
            <a:ext cx="9144000" cy="3435579"/>
          </a:xfrm>
          <a:custGeom>
            <a:avLst/>
            <a:gdLst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19794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7466" y="25350"/>
                  <a:pt x="0" y="1979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28000"/>
                  <a:satMod val="2000000"/>
                  <a:alpha val="30000"/>
                </a:schemeClr>
              </a:gs>
              <a:gs pos="35000">
                <a:schemeClr val="bg2">
                  <a:shade val="100000"/>
                  <a:satMod val="600000"/>
                  <a:alpha val="0"/>
                </a:schemeClr>
              </a:gs>
            </a:gsLst>
            <a:lin ang="54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02920" y="2775745"/>
            <a:ext cx="8229600" cy="2167128"/>
          </a:xfrm>
        </p:spPr>
        <p:txBody>
          <a:bodyPr tIns="0" bIns="0" anchor="t"/>
          <a:lstStyle>
            <a:lvl1pPr>
              <a:defRPr sz="5000" cap="all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00064" y="1559720"/>
            <a:ext cx="5105400" cy="1219200"/>
          </a:xfrm>
        </p:spPr>
        <p:txBody>
          <a:bodyPr lIns="0" tIns="0" rIns="0" bIns="0" anchor="b"/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1C10-CF7B-48C3-BCB3-1B551865B0A0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E788-8BCF-4189-85ED-687340EF9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1C10-CF7B-48C3-BCB3-1B551865B0A0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E788-8BCF-4189-85ED-687340EF9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1C10-CF7B-48C3-BCB3-1B551865B0A0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E788-8BCF-4189-85ED-687340EF9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1C10-CF7B-48C3-BCB3-1B551865B0A0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E788-8BCF-4189-85ED-687340EF9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990600"/>
            <a:ext cx="7772400" cy="1362456"/>
          </a:xfrm>
        </p:spPr>
        <p:txBody>
          <a:bodyPr>
            <a:noAutofit/>
          </a:bodyPr>
          <a:lstStyle>
            <a:lvl1pPr algn="l">
              <a:buNone/>
              <a:defRPr sz="48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52677"/>
            <a:ext cx="7772400" cy="1509712"/>
          </a:xfrm>
        </p:spPr>
        <p:txBody>
          <a:bodyPr anchor="t"/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1C10-CF7B-48C3-BCB3-1B551865B0A0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E788-8BCF-4189-85ED-687340EF9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1C10-CF7B-48C3-BCB3-1B551865B0A0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E788-8BCF-4189-85ED-687340EF9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2168"/>
            <a:ext cx="4040188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8000" dist="38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2112168"/>
            <a:ext cx="4041775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667000"/>
            <a:ext cx="4040188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7000"/>
            <a:ext cx="4041775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1C10-CF7B-48C3-BCB3-1B551865B0A0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E788-8BCF-4189-85ED-687340EF9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effectLst/>
        </p:spPr>
        <p:txBody>
          <a:bodyPr tIns="9144" bIns="9144" anchor="b"/>
          <a:lstStyle>
            <a:lvl1pPr>
              <a:defRPr sz="48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1C10-CF7B-48C3-BCB3-1B551865B0A0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E788-8BCF-4189-85ED-687340EF9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1C10-CF7B-48C3-BCB3-1B551865B0A0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E788-8BCF-4189-85ED-687340EF9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40"/>
            <a:ext cx="8229600" cy="914400"/>
          </a:xfrm>
        </p:spPr>
        <p:txBody>
          <a:bodyPr tIns="0" bIns="0" anchor="b"/>
          <a:lstStyle>
            <a:lvl1pPr algn="l">
              <a:buNone/>
              <a:defRPr sz="5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33856"/>
            <a:ext cx="2590800" cy="5181600"/>
          </a:xfrm>
        </p:spPr>
        <p:txBody>
          <a:bodyPr lIns="45720" tIns="45720" rIns="0"/>
          <a:lstStyle>
            <a:lvl1pPr marL="0" indent="0">
              <a:spcBef>
                <a:spcPts val="300"/>
              </a:spcBef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133472"/>
            <a:ext cx="5257800" cy="5191128"/>
          </a:xfrm>
        </p:spPr>
        <p:txBody>
          <a:bodyPr/>
          <a:lstStyle>
            <a:lvl1pPr algn="l">
              <a:defRPr sz="30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1C10-CF7B-48C3-BCB3-1B551865B0A0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E788-8BCF-4189-85ED-687340EF9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40" y="1981200"/>
            <a:ext cx="3429000" cy="522288"/>
          </a:xfrm>
        </p:spPr>
        <p:txBody>
          <a:bodyPr tIns="0" bIns="0" anchor="b"/>
          <a:lstStyle>
            <a:lvl1pPr algn="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93368" y="1066800"/>
            <a:ext cx="4572000" cy="4572000"/>
          </a:xfrm>
          <a:solidFill>
            <a:schemeClr val="bg2">
              <a:shade val="75000"/>
            </a:schemeClr>
          </a:solidFill>
          <a:ln w="60325">
            <a:solidFill>
              <a:srgbClr val="FFFFFF"/>
            </a:solidFill>
            <a:miter lim="800000"/>
          </a:ln>
          <a:effectLst>
            <a:outerShdw blurRad="36195" dist="10000" dir="5400000" algn="tl" rotWithShape="0">
              <a:srgbClr val="000000">
                <a:alpha val="75000"/>
              </a:srgbClr>
            </a:outerShdw>
            <a:reflection stA="21000" endA="500" endPos="10000" dist="20000" dir="5400000" sy="-100000" algn="bl" rotWithShape="0"/>
          </a:effectLst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240" y="2543176"/>
            <a:ext cx="3429000" cy="914400"/>
          </a:xfr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1C10-CF7B-48C3-BCB3-1B551865B0A0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8E69E788-8BCF-4189-85ED-687340EF9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142899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55000"/>
                  <a:satMod val="1800000"/>
                  <a:alpha val="5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1341133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40000"/>
                  <a:satMod val="1900000"/>
                  <a:alpha val="30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240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2179637"/>
            <a:ext cx="8229600" cy="4114800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981200" cy="365125"/>
          </a:xfrm>
          <a:prstGeom prst="rect">
            <a:avLst/>
          </a:prstGeom>
        </p:spPr>
        <p:txBody>
          <a:bodyPr vert="horz" anchor="b"/>
          <a:lstStyle>
            <a:lvl1pPr algn="ctr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/>
            <a:fld id="{25A51C10-CF7B-48C3-BCB3-1B551865B0A0}" type="datetimeFigureOut">
              <a:rPr lang="en-US" smtClean="0"/>
              <a:pPr algn="ctr"/>
              <a:t>3/10/2014</a:t>
            </a:fld>
            <a:endParaRPr lang="en-US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0" anchor="b"/>
          <a:lstStyle>
            <a:lvl1pPr algn="l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l"/>
            <a:endParaRPr lang="en-US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rIns="0" anchor="b"/>
          <a:lstStyle>
            <a:lvl1pPr algn="r">
              <a:defRPr sz="14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E69E788-8BCF-4189-85ED-687340EF9B0E}" type="slidenum">
              <a:rPr lang="en-US" smtClean="0"/>
              <a:pPr/>
              <a:t>‹#›</a:t>
            </a:fld>
            <a:endParaRPr lang="en-US" sz="14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sz="4800" b="1" kern="1200">
          <a:ln w="500">
            <a:solidFill>
              <a:schemeClr val="tx2">
                <a:shade val="20000"/>
                <a:satMod val="350000"/>
              </a:schemeClr>
            </a:solidFill>
          </a:ln>
          <a:solidFill>
            <a:schemeClr val="tx2">
              <a:tint val="100000"/>
              <a:satMod val="250000"/>
            </a:schemeClr>
          </a:solidFill>
          <a:effectLst>
            <a:outerShdw blurRad="30000" dist="30000" dir="2700000" algn="tl" rotWithShape="0">
              <a:schemeClr val="bg2">
                <a:shade val="45000"/>
                <a:satMod val="150000"/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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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74320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178858"/>
            <a:ext cx="2438400" cy="1792941"/>
          </a:xfrm>
          <a:prstGeom prst="rect">
            <a:avLst/>
          </a:prstGeom>
          <a:noFill/>
        </p:spPr>
      </p:pic>
      <p:sp>
        <p:nvSpPr>
          <p:cNvPr id="1026" name="WordArt 2"/>
          <p:cNvSpPr>
            <a:spLocks noChangeArrowheads="1" noChangeShapeType="1" noTextEdit="1"/>
          </p:cNvSpPr>
          <p:nvPr/>
        </p:nvSpPr>
        <p:spPr bwMode="auto">
          <a:xfrm>
            <a:off x="2057400" y="3124200"/>
            <a:ext cx="4953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2800" kern="10" spc="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Arial Black"/>
              </a:rPr>
              <a:t>PROJECT NO: 7</a:t>
            </a:r>
            <a:endParaRPr lang="en-US" sz="2800" kern="10" spc="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1025" name="WordArt 1" descr="White marble"/>
          <p:cNvSpPr>
            <a:spLocks noChangeArrowheads="1" noChangeShapeType="1" noTextEdit="1"/>
          </p:cNvSpPr>
          <p:nvPr/>
        </p:nvSpPr>
        <p:spPr bwMode="auto">
          <a:xfrm>
            <a:off x="228600" y="3581400"/>
            <a:ext cx="8686800" cy="2466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 rtl="0"/>
            <a:r>
              <a:rPr lang="en-US" sz="4400" kern="10" spc="0" dirty="0" smtClean="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/>
                <a:latin typeface="Arial Black"/>
              </a:rPr>
              <a:t>  AIRLINE - RESERVATION</a:t>
            </a:r>
          </a:p>
          <a:p>
            <a:pPr algn="ctr" rtl="0"/>
            <a:r>
              <a:rPr lang="en-US" sz="4400" kern="10" spc="0" dirty="0" smtClean="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/>
                <a:latin typeface="Arial Black"/>
              </a:rPr>
              <a:t>SYSTEM</a:t>
            </a:r>
          </a:p>
          <a:p>
            <a:pPr algn="ctr" rtl="0"/>
            <a:r>
              <a:rPr lang="en-US" sz="4400" kern="10" spc="0" dirty="0" smtClean="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/>
                <a:latin typeface="Arial Black"/>
              </a:rPr>
              <a:t>(ARS)</a:t>
            </a:r>
            <a:endParaRPr lang="en-US" sz="4400" kern="10" spc="0" dirty="0">
              <a:ln w="9525">
                <a:round/>
                <a:headEnd/>
                <a:tailEnd/>
              </a:ln>
              <a:blipFill dpi="0" rotWithShape="0">
                <a:blip r:embed="rId3"/>
                <a:srcRect/>
                <a:tile tx="0" ty="0" sx="100000" sy="100000" flip="none" algn="tl"/>
              </a:blipFill>
              <a:effectLst/>
              <a:latin typeface="Arial Black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1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INDIAN INSTITUTE OF INFORMATION TECHNOLOGY,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ALLAHABAD</a:t>
            </a:r>
            <a:endParaRPr kumimoji="0" lang="en-US" sz="800" b="0" i="0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9240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2876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096000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Times New Roman" pitchFamily="18" charset="0"/>
                <a:cs typeface="Times New Roman" pitchFamily="18" charset="0"/>
              </a:rPr>
              <a:t>GROUP-NO: H6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69620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Cancel  table: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3124200"/>
          <a:ext cx="7696200" cy="59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400"/>
                <a:gridCol w="2565400"/>
                <a:gridCol w="2565400"/>
              </a:tblGrid>
              <a:tr h="599440"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 smtClean="0">
                          <a:solidFill>
                            <a:schemeClr val="bg1"/>
                          </a:solidFill>
                        </a:rPr>
                        <a:t>Seat</a:t>
                      </a:r>
                      <a:r>
                        <a:rPr lang="en-US" sz="2800" u="sng" baseline="0" dirty="0" smtClean="0">
                          <a:solidFill>
                            <a:schemeClr val="bg1"/>
                          </a:solidFill>
                        </a:rPr>
                        <a:t> no</a:t>
                      </a:r>
                      <a:endParaRPr lang="en-US" sz="2800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7383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Flight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 no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  <a:solidFill>
                      <a:srgbClr val="7383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738380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1905000" y="2590800"/>
            <a:ext cx="5029200" cy="1588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5400000">
            <a:off x="4153694" y="2856706"/>
            <a:ext cx="5334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>
            <a:off x="6668294" y="2856706"/>
            <a:ext cx="5334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1639094" y="2856706"/>
            <a:ext cx="533400" cy="1588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34400" cy="5105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THANKING YOU.</a:t>
            </a:r>
            <a:br>
              <a:rPr lang="en-US" sz="2400" dirty="0" smtClean="0"/>
            </a:b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      GUIDED BY AND SUBMITTED TO 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                                                                                  Prof. Dr. O. P.  </a:t>
            </a:r>
            <a:r>
              <a:rPr lang="en-US" sz="2400" dirty="0" err="1" smtClean="0"/>
              <a:t>Vyas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                                                                                                    A. P. Manu</a:t>
            </a:r>
            <a:br>
              <a:rPr lang="en-US" sz="2400" dirty="0" smtClean="0"/>
            </a:br>
            <a:r>
              <a:rPr lang="en-US" sz="2400" dirty="0" smtClean="0"/>
              <a:t> </a:t>
            </a:r>
            <a:br>
              <a:rPr lang="en-US" sz="2400" dirty="0" smtClean="0"/>
            </a:br>
            <a:r>
              <a:rPr lang="en-US" sz="2400" dirty="0" smtClean="0"/>
              <a:t>GROUP MEMBERS:-</a:t>
            </a:r>
            <a:br>
              <a:rPr lang="en-US" sz="2400" dirty="0" smtClean="0"/>
            </a:br>
            <a:r>
              <a:rPr lang="en-US" sz="2400" dirty="0"/>
              <a:t>3.Rahul  Sharma              rit2010061   –Back End </a:t>
            </a:r>
            <a:r>
              <a:rPr lang="en-US" sz="2400" dirty="0" smtClean="0"/>
              <a:t>, ER diagram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1.Archit  </a:t>
            </a:r>
            <a:r>
              <a:rPr lang="en-US" sz="2400" dirty="0" err="1" smtClean="0"/>
              <a:t>Maheshwari</a:t>
            </a:r>
            <a:r>
              <a:rPr lang="en-US" sz="2400" dirty="0" smtClean="0"/>
              <a:t>    rit2010045 –   Front </a:t>
            </a:r>
            <a:r>
              <a:rPr lang="en-US" sz="2400" dirty="0" smtClean="0"/>
              <a:t>End, Front End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2.Kushagra  Jindal          rit2010067  –  E-R Diagram</a:t>
            </a:r>
            <a:br>
              <a:rPr lang="en-US" sz="2400" dirty="0" smtClean="0"/>
            </a:br>
            <a:r>
              <a:rPr lang="en-US" sz="2400" dirty="0" smtClean="0"/>
              <a:t>4.Sagar   </a:t>
            </a:r>
            <a:r>
              <a:rPr lang="en-US" sz="2400" dirty="0" err="1" smtClean="0"/>
              <a:t>Goyal</a:t>
            </a:r>
            <a:r>
              <a:rPr lang="en-US" sz="2400" dirty="0" smtClean="0"/>
              <a:t>                 rit2010051  –  Normalization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219200"/>
            <a:ext cx="8991600" cy="5257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400" u="sng" dirty="0" smtClean="0">
                <a:solidFill>
                  <a:schemeClr val="bg1"/>
                </a:solidFill>
                <a:effectLst>
                  <a:reflection blurRad="12000" stA="25000" endPos="49000" dist="5000" dir="5400000" sy="-100000" algn="bl" rotWithShape="0"/>
                </a:effectLst>
              </a:rPr>
              <a:t>Definition: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Normalization can be looked upon as a process of analyzing the given relation schemas based on their FDs and primary keys to achieve the desirable properties of :-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1.Minimizing redundancy.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2.Minimizing the insertion ,deletion and update anomalies.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28600" y="304800"/>
            <a:ext cx="7696200" cy="492920"/>
          </a:xfrm>
        </p:spPr>
        <p:txBody>
          <a:bodyPr>
            <a:noAutofit/>
          </a:bodyPr>
          <a:lstStyle/>
          <a:p>
            <a:pPr algn="ctr"/>
            <a:r>
              <a:rPr lang="en-US" sz="4000" b="1" u="sng" dirty="0" err="1" smtClean="0">
                <a:solidFill>
                  <a:schemeClr val="bg1"/>
                </a:solidFill>
              </a:rPr>
              <a:t>Normalisation</a:t>
            </a:r>
            <a:r>
              <a:rPr lang="en-US" sz="4000" b="1" u="sng" dirty="0" smtClean="0">
                <a:solidFill>
                  <a:schemeClr val="bg1"/>
                </a:solidFill>
              </a:rPr>
              <a:t>       of       tables</a:t>
            </a:r>
            <a:endParaRPr lang="en-US" sz="40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1219200"/>
          </a:xfrm>
        </p:spPr>
        <p:txBody>
          <a:bodyPr>
            <a:normAutofit/>
          </a:bodyPr>
          <a:lstStyle/>
          <a:p>
            <a:pPr algn="ctr"/>
            <a:r>
              <a:rPr lang="en-US" u="sng" dirty="0" smtClean="0">
                <a:solidFill>
                  <a:schemeClr val="bg1"/>
                </a:solidFill>
                <a:effectLst/>
              </a:rPr>
              <a:t>First normal form rules</a:t>
            </a:r>
            <a:endParaRPr lang="en-US" u="sng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5029200"/>
          </a:xfrm>
        </p:spPr>
        <p:txBody>
          <a:bodyPr/>
          <a:lstStyle/>
          <a:p>
            <a:pPr>
              <a:buNone/>
            </a:pPr>
            <a:endParaRPr lang="en-US" sz="4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NF :- </a:t>
            </a:r>
            <a:r>
              <a:rPr lang="en-US" sz="4400" dirty="0" smtClean="0"/>
              <a:t>A  Relation scheme is said to be in 1NF , if there are no composite attributes, and every attribute is having atomic or indivisible values.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20000" cy="838200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chemeClr val="bg1"/>
                </a:solidFill>
                <a:effectLst/>
              </a:rPr>
              <a:t>Second normal form rules</a:t>
            </a:r>
            <a:endParaRPr lang="en-US" u="sng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5334000"/>
          </a:xfrm>
        </p:spPr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sz="5400" b="1" dirty="0" smtClean="0">
                <a:solidFill>
                  <a:schemeClr val="bg1"/>
                </a:solidFill>
              </a:rPr>
              <a:t>2</a:t>
            </a:r>
            <a:r>
              <a:rPr lang="en-US" sz="3600" b="1" dirty="0" smtClean="0">
                <a:solidFill>
                  <a:schemeClr val="bg1"/>
                </a:solidFill>
              </a:rPr>
              <a:t>NF </a:t>
            </a:r>
            <a:r>
              <a:rPr lang="en-US" sz="3600" dirty="0" smtClean="0"/>
              <a:t> :-  A Relation  is said to be in </a:t>
            </a:r>
            <a:r>
              <a:rPr lang="en-US" sz="5400" dirty="0" smtClean="0"/>
              <a:t>2</a:t>
            </a:r>
            <a:r>
              <a:rPr lang="en-US" sz="3600" dirty="0" smtClean="0"/>
              <a:t>NF;</a:t>
            </a:r>
          </a:p>
          <a:p>
            <a:pPr>
              <a:buNone/>
              <a:defRPr/>
            </a:pPr>
            <a:r>
              <a:rPr lang="en-US" sz="3600" dirty="0" smtClean="0"/>
              <a:t>1.  If it is in </a:t>
            </a:r>
            <a:r>
              <a:rPr lang="en-US" sz="5400" b="1" dirty="0" smtClean="0">
                <a:solidFill>
                  <a:schemeClr val="bg1"/>
                </a:solidFill>
              </a:rPr>
              <a:t>1</a:t>
            </a:r>
            <a:r>
              <a:rPr lang="en-US" sz="3600" b="1" dirty="0" smtClean="0">
                <a:solidFill>
                  <a:schemeClr val="bg1"/>
                </a:solidFill>
              </a:rPr>
              <a:t>NF</a:t>
            </a:r>
            <a:r>
              <a:rPr lang="en-US" sz="3600" dirty="0" smtClean="0"/>
              <a:t>   </a:t>
            </a:r>
            <a:r>
              <a:rPr lang="en-US" sz="3600" dirty="0" smtClean="0">
                <a:solidFill>
                  <a:schemeClr val="tx2"/>
                </a:solidFill>
              </a:rPr>
              <a:t>and  </a:t>
            </a:r>
          </a:p>
          <a:p>
            <a:pPr>
              <a:buNone/>
              <a:defRPr/>
            </a:pPr>
            <a:r>
              <a:rPr lang="en-US" sz="3600" dirty="0" smtClean="0"/>
              <a:t>2</a:t>
            </a:r>
            <a:r>
              <a:rPr lang="en-US" sz="3600" dirty="0" smtClean="0">
                <a:solidFill>
                  <a:schemeClr val="bg2"/>
                </a:solidFill>
              </a:rPr>
              <a:t>.</a:t>
            </a:r>
            <a:r>
              <a:rPr lang="en-US" sz="3600" dirty="0" smtClean="0">
                <a:solidFill>
                  <a:schemeClr val="tx2"/>
                </a:solidFill>
              </a:rPr>
              <a:t> 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–key attribute </a:t>
            </a:r>
            <a:r>
              <a:rPr lang="en-US" sz="3600" dirty="0" smtClean="0"/>
              <a:t>are </a:t>
            </a:r>
            <a:r>
              <a:rPr lang="en-US" sz="36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functionally-dependent  </a:t>
            </a:r>
            <a:r>
              <a:rPr lang="en-US" sz="3600" dirty="0" smtClean="0"/>
              <a:t>on the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– attributes</a:t>
            </a:r>
            <a:r>
              <a:rPr lang="en-US" sz="3600" dirty="0" smtClean="0"/>
              <a:t>.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3600" dirty="0" smtClean="0">
                <a:solidFill>
                  <a:schemeClr val="tx2"/>
                </a:solidFill>
              </a:rPr>
              <a:t>    further</a:t>
            </a:r>
            <a:r>
              <a:rPr lang="en-US" sz="3600" dirty="0" smtClean="0"/>
              <a:t> , if the key has more than one attribute, then </a:t>
            </a:r>
            <a:r>
              <a:rPr 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non key attributes</a:t>
            </a:r>
            <a:r>
              <a:rPr lang="en-US" sz="3600" dirty="0" smtClean="0"/>
              <a:t> should be </a:t>
            </a:r>
            <a:r>
              <a:rPr lang="en-US" sz="3600" dirty="0" smtClean="0">
                <a:solidFill>
                  <a:schemeClr val="bg1"/>
                </a:solidFill>
              </a:rPr>
              <a:t>functionally dependent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/>
              <a:t>upon a part of the </a:t>
            </a:r>
            <a:r>
              <a:rPr 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attributes</a:t>
            </a:r>
            <a:r>
              <a:rPr lang="en-US" sz="3600" dirty="0" smtClean="0"/>
              <a:t>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chemeClr val="bg1"/>
                </a:solidFill>
                <a:effectLst/>
              </a:rPr>
              <a:t>Third normal form rules</a:t>
            </a:r>
            <a:endParaRPr lang="en-US" u="sng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10200"/>
          </a:xfrm>
        </p:spPr>
        <p:txBody>
          <a:bodyPr>
            <a:normAutofit lnSpcReduction="10000"/>
          </a:bodyPr>
          <a:lstStyle/>
          <a:p>
            <a:pPr>
              <a:buNone/>
              <a:defRPr/>
            </a:pPr>
            <a:r>
              <a:rPr lang="en-US" dirty="0" smtClean="0"/>
              <a:t>A relation scheme is said to be in 3 NF if ;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b="1" dirty="0" smtClean="0"/>
              <a:t>It is in </a:t>
            </a:r>
            <a:r>
              <a:rPr lang="en-US" sz="4000" b="1" dirty="0" smtClean="0">
                <a:solidFill>
                  <a:schemeClr val="bg1"/>
                </a:solidFill>
              </a:rPr>
              <a:t>1</a:t>
            </a:r>
            <a:r>
              <a:rPr lang="en-US" b="1" dirty="0" smtClean="0">
                <a:solidFill>
                  <a:schemeClr val="bg1"/>
                </a:solidFill>
              </a:rPr>
              <a:t> NF</a:t>
            </a:r>
            <a:r>
              <a:rPr lang="en-US" b="1" dirty="0" smtClean="0"/>
              <a:t>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b="1" dirty="0" smtClean="0"/>
              <a:t>It is in </a:t>
            </a:r>
            <a:r>
              <a:rPr lang="en-US" sz="4000" b="1" dirty="0" smtClean="0">
                <a:solidFill>
                  <a:schemeClr val="bg1"/>
                </a:solidFill>
              </a:rPr>
              <a:t>2</a:t>
            </a:r>
            <a:r>
              <a:rPr lang="en-US" b="1" dirty="0" smtClean="0">
                <a:solidFill>
                  <a:schemeClr val="bg1"/>
                </a:solidFill>
              </a:rPr>
              <a:t> NF</a:t>
            </a:r>
            <a:r>
              <a:rPr lang="en-US" b="1" dirty="0" smtClean="0"/>
              <a:t>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non-key attribute </a:t>
            </a:r>
            <a:r>
              <a:rPr lang="en-US" b="1" dirty="0" smtClean="0"/>
              <a:t>is </a:t>
            </a:r>
            <a:r>
              <a:rPr lang="en-US" b="1" dirty="0" smtClean="0">
                <a:solidFill>
                  <a:schemeClr val="bg1"/>
                </a:solidFill>
              </a:rPr>
              <a:t>functionally-dependent </a:t>
            </a:r>
            <a:r>
              <a:rPr lang="en-US" b="1" dirty="0" smtClean="0"/>
              <a:t>upon any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Non-key attribute</a:t>
            </a:r>
            <a:r>
              <a:rPr lang="en-US" b="1" dirty="0" smtClean="0"/>
              <a:t>.</a:t>
            </a:r>
          </a:p>
          <a:p>
            <a:pPr>
              <a:buFont typeface="Monotype Sorts" pitchFamily="2" charset="2"/>
              <a:buChar char="n"/>
              <a:defRPr/>
            </a:pPr>
            <a:r>
              <a:rPr lang="en-US" dirty="0" smtClean="0"/>
              <a:t>Thus, there should be no transitive-dependency of a non-key attribute on the primary key.</a:t>
            </a:r>
          </a:p>
          <a:p>
            <a:pPr>
              <a:buFont typeface="Monotype Sorts" pitchFamily="2" charset="2"/>
              <a:buChar char="n"/>
              <a:defRPr/>
            </a:pPr>
            <a:r>
              <a:rPr lang="en-US" sz="4000" dirty="0" smtClean="0"/>
              <a:t>3</a:t>
            </a:r>
            <a:r>
              <a:rPr lang="en-US" dirty="0" smtClean="0"/>
              <a:t> NF Scheme does not allow partial dependencies like in  </a:t>
            </a:r>
            <a:r>
              <a:rPr lang="en-US" sz="4000" b="1" dirty="0" smtClean="0">
                <a:solidFill>
                  <a:schemeClr val="bg1"/>
                </a:solidFill>
              </a:rPr>
              <a:t>2</a:t>
            </a:r>
            <a:r>
              <a:rPr lang="en-US" b="1" dirty="0" smtClean="0">
                <a:solidFill>
                  <a:schemeClr val="bg1"/>
                </a:solidFill>
              </a:rPr>
              <a:t>NF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but additionally 3NF does not allow any </a:t>
            </a:r>
            <a:r>
              <a:rPr lang="en-US" b="1" dirty="0" smtClean="0">
                <a:solidFill>
                  <a:schemeClr val="bg1"/>
                </a:solidFill>
              </a:rPr>
              <a:t>transitive dependencies.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3505200"/>
          <a:ext cx="7924800" cy="822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84960"/>
                <a:gridCol w="1584960"/>
                <a:gridCol w="1584960"/>
                <a:gridCol w="1584960"/>
                <a:gridCol w="1584960"/>
              </a:tblGrid>
              <a:tr h="736600"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 smtClean="0"/>
                        <a:t>User-id</a:t>
                      </a:r>
                      <a:endParaRPr lang="en-US" sz="28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83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Password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7383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Security-question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7383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Gender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7383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738380"/>
                    </a:solidFill>
                  </a:tcPr>
                </a:tc>
              </a:tr>
            </a:tbl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914400"/>
            <a:ext cx="3429000" cy="838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Profile table: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5400000" flipH="1" flipV="1">
            <a:off x="457200" y="2971800"/>
            <a:ext cx="914400" cy="1588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14400" y="2514600"/>
            <a:ext cx="6248400" cy="1588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1714103" y="3010297"/>
            <a:ext cx="991394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3465909" y="3010297"/>
            <a:ext cx="992188" cy="79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4990703" y="3010297"/>
            <a:ext cx="991394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6666309" y="3010297"/>
            <a:ext cx="992188" cy="79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914400"/>
            <a:ext cx="3429000" cy="838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Flight table: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5400000" flipH="1" flipV="1">
            <a:off x="37306" y="3162300"/>
            <a:ext cx="991394" cy="794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3400" y="2667000"/>
            <a:ext cx="7848600" cy="1588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2019697" y="3161903"/>
            <a:ext cx="991394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3314303" y="3162697"/>
            <a:ext cx="992188" cy="79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4686697" y="3161903"/>
            <a:ext cx="991394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6819503" y="3162697"/>
            <a:ext cx="992188" cy="79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3657600"/>
          <a:ext cx="89916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950"/>
                <a:gridCol w="933450"/>
                <a:gridCol w="990600"/>
                <a:gridCol w="1524000"/>
                <a:gridCol w="1371600"/>
                <a:gridCol w="1066800"/>
                <a:gridCol w="990600"/>
                <a:gridCol w="990600"/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 smtClean="0">
                          <a:solidFill>
                            <a:schemeClr val="bg1"/>
                          </a:solidFill>
                        </a:rPr>
                        <a:t>Flight</a:t>
                      </a:r>
                      <a:r>
                        <a:rPr lang="en-US" sz="2000" b="1" u="sng" baseline="0" dirty="0" smtClean="0">
                          <a:solidFill>
                            <a:schemeClr val="bg1"/>
                          </a:solidFill>
                        </a:rPr>
                        <a:t> no</a:t>
                      </a:r>
                      <a:endParaRPr lang="en-US" sz="2000" b="1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7383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7383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Source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7383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Destination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7383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Departure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time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7383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Arrival time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7383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Max. seats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7383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Fare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738380"/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rot="5400000">
            <a:off x="1029097" y="3161903"/>
            <a:ext cx="991394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7887097" y="3161903"/>
            <a:ext cx="991394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5905897" y="3161903"/>
            <a:ext cx="991394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0" y="457200"/>
            <a:ext cx="3429000" cy="8382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Confirm table: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5400000" flipH="1" flipV="1">
            <a:off x="609997" y="2133203"/>
            <a:ext cx="457200" cy="794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09800" y="3505200"/>
            <a:ext cx="3886200" cy="1588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2858294" y="2170906"/>
            <a:ext cx="5334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1000" y="2438400"/>
          <a:ext cx="7772400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675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 smtClean="0">
                          <a:solidFill>
                            <a:schemeClr val="bg1"/>
                          </a:solidFill>
                        </a:rPr>
                        <a:t>Ticket -id</a:t>
                      </a:r>
                      <a:endParaRPr lang="en-US" sz="2800" b="1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7383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Flight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no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7383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Seat no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7383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Names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7383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04800" y="4038600"/>
          <a:ext cx="78486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0"/>
                <a:gridCol w="39243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 err="1" smtClean="0">
                          <a:solidFill>
                            <a:schemeClr val="bg1"/>
                          </a:solidFill>
                        </a:rPr>
                        <a:t>Pnr</a:t>
                      </a:r>
                      <a:r>
                        <a:rPr lang="en-US" sz="2800" b="1" u="sng" dirty="0" smtClean="0">
                          <a:solidFill>
                            <a:schemeClr val="bg1"/>
                          </a:solidFill>
                        </a:rPr>
                        <a:t>-no.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7383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738380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rot="5400000">
            <a:off x="6820694" y="2170906"/>
            <a:ext cx="5334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4915694" y="2170906"/>
            <a:ext cx="5334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04800" y="5638800"/>
          <a:ext cx="78486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0"/>
                <a:gridCol w="39243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 smtClean="0">
                          <a:solidFill>
                            <a:schemeClr val="bg1"/>
                          </a:solidFill>
                        </a:rPr>
                        <a:t>Ticket</a:t>
                      </a:r>
                      <a:r>
                        <a:rPr lang="en-US" sz="2800" b="1" u="sng" baseline="0" dirty="0" smtClean="0">
                          <a:solidFill>
                            <a:schemeClr val="bg1"/>
                          </a:solidFill>
                        </a:rPr>
                        <a:t>-id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7383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 err="1" smtClean="0">
                          <a:solidFill>
                            <a:schemeClr val="bg1"/>
                          </a:solidFill>
                        </a:rPr>
                        <a:t>Pnr</a:t>
                      </a:r>
                      <a:r>
                        <a:rPr lang="en-US" sz="2800" u="sng" dirty="0" smtClean="0">
                          <a:solidFill>
                            <a:schemeClr val="bg1"/>
                          </a:solidFill>
                        </a:rPr>
                        <a:t>-no.</a:t>
                      </a:r>
                      <a:endParaRPr lang="en-US" sz="2800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738380"/>
                    </a:solidFill>
                  </a:tcPr>
                </a:tc>
              </a:tr>
            </a:tbl>
          </a:graphicData>
        </a:graphic>
      </p:graphicFrame>
      <p:cxnSp>
        <p:nvCxnSpPr>
          <p:cNvPr id="31" name="Straight Connector 30"/>
          <p:cNvCxnSpPr/>
          <p:nvPr/>
        </p:nvCxnSpPr>
        <p:spPr>
          <a:xfrm>
            <a:off x="2133600" y="5181600"/>
            <a:ext cx="4038600" cy="1588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38200" y="1905000"/>
            <a:ext cx="6248400" cy="1588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1905397" y="5409803"/>
            <a:ext cx="457200" cy="794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1943894" y="3771106"/>
            <a:ext cx="533400" cy="1588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5830094" y="3771106"/>
            <a:ext cx="5334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5942806" y="5410200"/>
            <a:ext cx="457994" cy="79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4038600" cy="838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Waiting  table: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6800" y="2057400"/>
          <a:ext cx="6096000" cy="59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599440"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 smtClean="0">
                          <a:solidFill>
                            <a:schemeClr val="bg1"/>
                          </a:solidFill>
                        </a:rPr>
                        <a:t>Wait</a:t>
                      </a:r>
                      <a:r>
                        <a:rPr lang="en-US" sz="2800" u="sng" baseline="0" dirty="0" smtClean="0">
                          <a:solidFill>
                            <a:schemeClr val="bg1"/>
                          </a:solidFill>
                        </a:rPr>
                        <a:t> no</a:t>
                      </a:r>
                      <a:endParaRPr lang="en-US" sz="2800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7383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Flight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 no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  <a:solidFill>
                      <a:srgbClr val="7383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Names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738380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905000" y="1524000"/>
            <a:ext cx="4191000" cy="1588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43000" y="3886200"/>
          <a:ext cx="6096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 err="1" smtClean="0">
                          <a:solidFill>
                            <a:schemeClr val="bg1"/>
                          </a:solidFill>
                        </a:rPr>
                        <a:t>Pnr</a:t>
                      </a:r>
                      <a:r>
                        <a:rPr lang="en-US" sz="2800" b="1" u="sng" dirty="0" smtClean="0">
                          <a:solidFill>
                            <a:schemeClr val="bg1"/>
                          </a:solidFill>
                        </a:rPr>
                        <a:t>-no.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7383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7383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43000" y="5638800"/>
          <a:ext cx="6096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 smtClean="0">
                          <a:solidFill>
                            <a:schemeClr val="bg1"/>
                          </a:solidFill>
                        </a:rPr>
                        <a:t>Wait</a:t>
                      </a:r>
                      <a:r>
                        <a:rPr lang="en-US" sz="2800" b="1" u="sng" baseline="0" dirty="0" smtClean="0">
                          <a:solidFill>
                            <a:schemeClr val="bg1"/>
                          </a:solidFill>
                        </a:rPr>
                        <a:t> no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7383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 err="1" smtClean="0">
                          <a:solidFill>
                            <a:schemeClr val="bg1"/>
                          </a:solidFill>
                        </a:rPr>
                        <a:t>Pnr</a:t>
                      </a:r>
                      <a:r>
                        <a:rPr lang="en-US" sz="2800" u="sng" dirty="0" smtClean="0">
                          <a:solidFill>
                            <a:schemeClr val="bg1"/>
                          </a:solidFill>
                        </a:rPr>
                        <a:t>-no.</a:t>
                      </a:r>
                      <a:endParaRPr lang="en-US" sz="2800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738380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2590800" y="5181600"/>
            <a:ext cx="2971800" cy="1588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2362597" y="5409803"/>
            <a:ext cx="457200" cy="794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2400300" y="3618706"/>
            <a:ext cx="533400" cy="1588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5372894" y="3617912"/>
            <a:ext cx="5334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5333206" y="5410200"/>
            <a:ext cx="457994" cy="79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620294" y="1789906"/>
            <a:ext cx="5334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830094" y="1789906"/>
            <a:ext cx="5334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1639094" y="1789906"/>
            <a:ext cx="533400" cy="1588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67000" y="3352006"/>
            <a:ext cx="2971800" cy="1588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eluxe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149</TotalTime>
  <Words>269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Deluxe</vt:lpstr>
      <vt:lpstr>PowerPoint Presentation</vt:lpstr>
      <vt:lpstr>Definition: Normalization can be looked upon as a process of analyzing the given relation schemas based on their FDs and primary keys to achieve the desirable properties of :-  1.Minimizing redundancy.  2.Minimizing the insertion ,deletion and update anomalies. </vt:lpstr>
      <vt:lpstr>First normal form rules</vt:lpstr>
      <vt:lpstr>Second normal form rules</vt:lpstr>
      <vt:lpstr>Third normal form rules</vt:lpstr>
      <vt:lpstr>Profile table:</vt:lpstr>
      <vt:lpstr>Flight table:</vt:lpstr>
      <vt:lpstr>Confirm table:</vt:lpstr>
      <vt:lpstr>Waiting  table:</vt:lpstr>
      <vt:lpstr>Cancel  table:</vt:lpstr>
      <vt:lpstr>THANKING YOU.                                                                GUIDED BY AND SUBMITTED TO :                                                                                             Prof. Dr. O. P.  Vyas                                                                                                               A. P. Manu   GROUP MEMBERS:- 3.Rahul  Sharma              rit2010061   –Back End , ER diagram 1.Archit  Maheshwari    rit2010045 –   Front End, Front End 2.Kushagra  Jindal          rit2010067  –  E-R Diagram 4.Sagar   Goyal                 rit2010051  –  Normalization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table:</dc:title>
  <dc:creator>shiv</dc:creator>
  <cp:lastModifiedBy>rsharma</cp:lastModifiedBy>
  <cp:revision>24</cp:revision>
  <dcterms:created xsi:type="dcterms:W3CDTF">2011-10-17T19:42:27Z</dcterms:created>
  <dcterms:modified xsi:type="dcterms:W3CDTF">2014-03-10T08:47:00Z</dcterms:modified>
</cp:coreProperties>
</file>