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2BE19-43BE-4A58-BDF9-817148A2B4F7}" v="42" dt="2022-03-09T08:04:34.123"/>
    <p1510:client id="{82001286-E362-42D9-A3D0-CA65D2DA0F4D}" v="1737" dt="2022-03-09T07:57:18.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endx/html-cheat-sheet" TargetMode="External"/><Relationship Id="rId2" Type="http://schemas.openxmlformats.org/officeDocument/2006/relationships/hyperlink" Target="https://www.w3schools.com/tags/default.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a:t>
            </a:r>
          </a:p>
        </p:txBody>
      </p:sp>
      <p:sp>
        <p:nvSpPr>
          <p:cNvPr id="3" name="Subtitle 2"/>
          <p:cNvSpPr>
            <a:spLocks noGrp="1"/>
          </p:cNvSpPr>
          <p:nvPr>
            <p:ph type="subTitle" idx="1"/>
          </p:nvPr>
        </p:nvSpPr>
        <p:spPr/>
        <p:txBody>
          <a:bodyPr/>
          <a:lstStyle/>
          <a:p>
            <a:r>
              <a:rPr lang="en-US" dirty="0"/>
              <a:t>HTML continued in-depth</a:t>
            </a:r>
          </a:p>
        </p:txBody>
      </p:sp>
    </p:spTree>
    <p:extLst>
      <p:ext uri="{BB962C8B-B14F-4D97-AF65-F5344CB8AC3E}">
        <p14:creationId xmlns:p14="http://schemas.microsoft.com/office/powerpoint/2010/main" val="202900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8CC6A4-5B5C-4FF3-950F-C02A467F0EA4}"/>
              </a:ext>
            </a:extLst>
          </p:cNvPr>
          <p:cNvSpPr txBox="1"/>
          <p:nvPr/>
        </p:nvSpPr>
        <p:spPr>
          <a:xfrm>
            <a:off x="4724400" y="323998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Hands on Practice!</a:t>
            </a:r>
          </a:p>
        </p:txBody>
      </p:sp>
    </p:spTree>
    <p:extLst>
      <p:ext uri="{BB962C8B-B14F-4D97-AF65-F5344CB8AC3E}">
        <p14:creationId xmlns:p14="http://schemas.microsoft.com/office/powerpoint/2010/main" val="364330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716D-B26A-4EB3-A8E7-F1ED650C2998}"/>
              </a:ext>
            </a:extLst>
          </p:cNvPr>
          <p:cNvSpPr>
            <a:spLocks noGrp="1"/>
          </p:cNvSpPr>
          <p:nvPr>
            <p:ph type="title"/>
          </p:nvPr>
        </p:nvSpPr>
        <p:spPr/>
        <p:txBody>
          <a:bodyPr/>
          <a:lstStyle/>
          <a:p>
            <a:r>
              <a:rPr lang="en-US" dirty="0"/>
              <a:t>Some Resources to Help you</a:t>
            </a:r>
          </a:p>
        </p:txBody>
      </p:sp>
      <p:sp>
        <p:nvSpPr>
          <p:cNvPr id="3" name="Content Placeholder 2">
            <a:extLst>
              <a:ext uri="{FF2B5EF4-FFF2-40B4-BE49-F238E27FC236}">
                <a16:creationId xmlns:a16="http://schemas.microsoft.com/office/drawing/2014/main" id="{4241F30D-DDD2-466F-842A-5464326FA3CC}"/>
              </a:ext>
            </a:extLst>
          </p:cNvPr>
          <p:cNvSpPr>
            <a:spLocks noGrp="1"/>
          </p:cNvSpPr>
          <p:nvPr>
            <p:ph idx="1"/>
          </p:nvPr>
        </p:nvSpPr>
        <p:spPr/>
        <p:txBody>
          <a:bodyPr/>
          <a:lstStyle/>
          <a:p>
            <a:r>
              <a:rPr lang="en-US" dirty="0">
                <a:ea typeface="+mn-lt"/>
                <a:cs typeface="+mn-lt"/>
                <a:hlinkClick r:id="rId2"/>
              </a:rPr>
              <a:t>https://www.w3schools.com/tags/default.asp</a:t>
            </a:r>
            <a:r>
              <a:rPr lang="en-US" dirty="0">
                <a:ea typeface="+mn-lt"/>
                <a:cs typeface="+mn-lt"/>
              </a:rPr>
              <a:t>   - List of All HTML Tags</a:t>
            </a:r>
            <a:endParaRPr lang="en-US" dirty="0"/>
          </a:p>
          <a:p>
            <a:r>
              <a:rPr lang="en-US" dirty="0">
                <a:ea typeface="+mn-lt"/>
                <a:cs typeface="+mn-lt"/>
                <a:hlinkClick r:id="rId3"/>
              </a:rPr>
              <a:t>https://github.com/gendx/html-cheat-sheet</a:t>
            </a:r>
            <a:r>
              <a:rPr lang="en-US" dirty="0">
                <a:ea typeface="+mn-lt"/>
                <a:cs typeface="+mn-lt"/>
              </a:rPr>
              <a:t>      - HTML Examples &amp; Syntax Help</a:t>
            </a:r>
          </a:p>
          <a:p>
            <a:endParaRPr lang="en-US" dirty="0"/>
          </a:p>
          <a:p>
            <a:endParaRPr lang="en-US" dirty="0"/>
          </a:p>
        </p:txBody>
      </p:sp>
    </p:spTree>
    <p:extLst>
      <p:ext uri="{BB962C8B-B14F-4D97-AF65-F5344CB8AC3E}">
        <p14:creationId xmlns:p14="http://schemas.microsoft.com/office/powerpoint/2010/main" val="395143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3011-3789-4DC1-BA97-C9EC0465E07A}"/>
              </a:ext>
            </a:extLst>
          </p:cNvPr>
          <p:cNvSpPr>
            <a:spLocks noGrp="1"/>
          </p:cNvSpPr>
          <p:nvPr>
            <p:ph type="title"/>
          </p:nvPr>
        </p:nvSpPr>
        <p:spPr/>
        <p:txBody>
          <a:bodyPr/>
          <a:lstStyle/>
          <a:p>
            <a:r>
              <a:rPr lang="en-US" u="sng" dirty="0"/>
              <a:t>Always</a:t>
            </a:r>
            <a:r>
              <a:rPr lang="en-US" dirty="0"/>
              <a:t> Indent your Code</a:t>
            </a:r>
          </a:p>
        </p:txBody>
      </p:sp>
      <p:sp>
        <p:nvSpPr>
          <p:cNvPr id="3" name="Content Placeholder 2">
            <a:extLst>
              <a:ext uri="{FF2B5EF4-FFF2-40B4-BE49-F238E27FC236}">
                <a16:creationId xmlns:a16="http://schemas.microsoft.com/office/drawing/2014/main" id="{191EB9F3-A34E-4504-812E-C03559223197}"/>
              </a:ext>
            </a:extLst>
          </p:cNvPr>
          <p:cNvSpPr>
            <a:spLocks noGrp="1"/>
          </p:cNvSpPr>
          <p:nvPr>
            <p:ph idx="1"/>
          </p:nvPr>
        </p:nvSpPr>
        <p:spPr/>
        <p:txBody>
          <a:bodyPr/>
          <a:lstStyle/>
          <a:p>
            <a:pPr marL="0" indent="0">
              <a:buNone/>
            </a:pPr>
            <a:r>
              <a:rPr lang="en-US" dirty="0"/>
              <a:t>Indenting means starting your line of code further away from the page. This is used to highlight a parent / child relationship between the HTML Tags. You use the </a:t>
            </a:r>
            <a:r>
              <a:rPr lang="en-US" b="1" dirty="0"/>
              <a:t>TAB</a:t>
            </a:r>
            <a:r>
              <a:rPr lang="en-US" dirty="0"/>
              <a:t> key to indent.</a:t>
            </a: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F34DA4C4-B029-4712-ABB0-CA981E138442}"/>
              </a:ext>
            </a:extLst>
          </p:cNvPr>
          <p:cNvGraphicFramePr>
            <a:graphicFrameLocks noGrp="1"/>
          </p:cNvGraphicFramePr>
          <p:nvPr>
            <p:extLst>
              <p:ext uri="{D42A27DB-BD31-4B8C-83A1-F6EECF244321}">
                <p14:modId xmlns:p14="http://schemas.microsoft.com/office/powerpoint/2010/main" val="1728721391"/>
              </p:ext>
            </p:extLst>
          </p:nvPr>
        </p:nvGraphicFramePr>
        <p:xfrm>
          <a:off x="920337" y="4314701"/>
          <a:ext cx="10227034" cy="1632560"/>
        </p:xfrm>
        <a:graphic>
          <a:graphicData uri="http://schemas.openxmlformats.org/drawingml/2006/table">
            <a:tbl>
              <a:tblPr firstRow="1" bandRow="1">
                <a:tableStyleId>{073A0DAA-6AF3-43AB-8588-CEC1D06C72B9}</a:tableStyleId>
              </a:tblPr>
              <a:tblGrid>
                <a:gridCol w="5113517">
                  <a:extLst>
                    <a:ext uri="{9D8B030D-6E8A-4147-A177-3AD203B41FA5}">
                      <a16:colId xmlns:a16="http://schemas.microsoft.com/office/drawing/2014/main" val="1896088843"/>
                    </a:ext>
                  </a:extLst>
                </a:gridCol>
                <a:gridCol w="5113517">
                  <a:extLst>
                    <a:ext uri="{9D8B030D-6E8A-4147-A177-3AD203B41FA5}">
                      <a16:colId xmlns:a16="http://schemas.microsoft.com/office/drawing/2014/main" val="2850562657"/>
                    </a:ext>
                  </a:extLst>
                </a:gridCol>
              </a:tblGrid>
              <a:tr h="1632560">
                <a:tc>
                  <a:txBody>
                    <a:bodyPr/>
                    <a:lstStyle/>
                    <a:p>
                      <a:endParaRPr lang="en-US" dirty="0"/>
                    </a:p>
                    <a:p>
                      <a:pPr lvl="0">
                        <a:buNone/>
                      </a:pPr>
                      <a:r>
                        <a:rPr lang="en-US" b="0" dirty="0"/>
                        <a:t>&lt;div&gt;</a:t>
                      </a:r>
                    </a:p>
                    <a:p>
                      <a:pPr lvl="0">
                        <a:buNone/>
                      </a:pPr>
                      <a:r>
                        <a:rPr lang="en-US" b="0" dirty="0"/>
                        <a:t>&lt;h1&gt;My name is Ali&lt;/h1&gt;</a:t>
                      </a:r>
                    </a:p>
                    <a:p>
                      <a:pPr lvl="0">
                        <a:buNone/>
                      </a:pPr>
                      <a:r>
                        <a:rPr lang="en-US" b="0" dirty="0"/>
                        <a:t>&lt;p&gt;I am a Web Developer&lt;/p&gt;</a:t>
                      </a:r>
                    </a:p>
                    <a:p>
                      <a:pPr lvl="0">
                        <a:buNone/>
                      </a:pPr>
                      <a:r>
                        <a:rPr lang="en-US" b="0" dirty="0"/>
                        <a:t>&lt;/div&gt;</a:t>
                      </a:r>
                    </a:p>
                  </a:txBody>
                  <a:tcPr/>
                </a:tc>
                <a:tc>
                  <a:txBody>
                    <a:bodyPr/>
                    <a:lstStyle/>
                    <a:p>
                      <a:endParaRPr lang="en-US"/>
                    </a:p>
                    <a:p>
                      <a:pPr lvl="0">
                        <a:buNone/>
                      </a:pPr>
                      <a:r>
                        <a:rPr lang="en-US" b="0" dirty="0"/>
                        <a:t>&lt;div&gt;</a:t>
                      </a:r>
                    </a:p>
                    <a:p>
                      <a:pPr lvl="0">
                        <a:buNone/>
                      </a:pPr>
                      <a:r>
                        <a:rPr lang="en-US" b="0" dirty="0"/>
                        <a:t>    &lt;h1&gt;My name is Ali&lt;/h1&gt;</a:t>
                      </a:r>
                    </a:p>
                    <a:p>
                      <a:pPr lvl="0">
                        <a:buNone/>
                      </a:pPr>
                      <a:r>
                        <a:rPr lang="en-US" b="0" dirty="0"/>
                        <a:t>    &lt;p&gt;I am a Web Developer&lt;/p&gt;</a:t>
                      </a:r>
                    </a:p>
                    <a:p>
                      <a:pPr lvl="0">
                        <a:buNone/>
                      </a:pPr>
                      <a:r>
                        <a:rPr lang="en-US" b="0" dirty="0"/>
                        <a:t>&lt;/div&gt;</a:t>
                      </a:r>
                    </a:p>
                  </a:txBody>
                  <a:tcPr/>
                </a:tc>
                <a:extLst>
                  <a:ext uri="{0D108BD9-81ED-4DB2-BD59-A6C34878D82A}">
                    <a16:rowId xmlns:a16="http://schemas.microsoft.com/office/drawing/2014/main" val="3920997711"/>
                  </a:ext>
                </a:extLst>
              </a:tr>
            </a:tbl>
          </a:graphicData>
        </a:graphic>
      </p:graphicFrame>
    </p:spTree>
    <p:extLst>
      <p:ext uri="{BB962C8B-B14F-4D97-AF65-F5344CB8AC3E}">
        <p14:creationId xmlns:p14="http://schemas.microsoft.com/office/powerpoint/2010/main" val="136494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48CB-3B4D-4370-B923-7171C3F76E6C}"/>
              </a:ext>
            </a:extLst>
          </p:cNvPr>
          <p:cNvSpPr>
            <a:spLocks noGrp="1"/>
          </p:cNvSpPr>
          <p:nvPr>
            <p:ph type="title"/>
          </p:nvPr>
        </p:nvSpPr>
        <p:spPr/>
        <p:txBody>
          <a:bodyPr/>
          <a:lstStyle/>
          <a:p>
            <a:r>
              <a:rPr lang="en-US" dirty="0"/>
              <a:t>Using the Chrome Developer Tools</a:t>
            </a:r>
          </a:p>
        </p:txBody>
      </p:sp>
      <p:sp>
        <p:nvSpPr>
          <p:cNvPr id="3" name="Content Placeholder 2">
            <a:extLst>
              <a:ext uri="{FF2B5EF4-FFF2-40B4-BE49-F238E27FC236}">
                <a16:creationId xmlns:a16="http://schemas.microsoft.com/office/drawing/2014/main" id="{A969516A-8359-4A3E-8249-A5E84EEC2080}"/>
              </a:ext>
            </a:extLst>
          </p:cNvPr>
          <p:cNvSpPr>
            <a:spLocks noGrp="1"/>
          </p:cNvSpPr>
          <p:nvPr>
            <p:ph idx="1"/>
          </p:nvPr>
        </p:nvSpPr>
        <p:spPr/>
        <p:txBody>
          <a:bodyPr/>
          <a:lstStyle/>
          <a:p>
            <a:r>
              <a:rPr lang="en-US" dirty="0"/>
              <a:t>All modern browsers come with powerful development tools that help you while writing your HTML, CSS and JavaScript code.</a:t>
            </a:r>
          </a:p>
          <a:p>
            <a:r>
              <a:rPr lang="en-US" dirty="0"/>
              <a:t>You can open the Chrome Development Tools using the </a:t>
            </a:r>
            <a:r>
              <a:rPr lang="en-US" b="1" dirty="0"/>
              <a:t>CTRL + SHIFT + I</a:t>
            </a:r>
            <a:r>
              <a:rPr lang="en-US" dirty="0"/>
              <a:t> keys.</a:t>
            </a:r>
          </a:p>
          <a:p>
            <a:r>
              <a:rPr lang="en-US" dirty="0"/>
              <a:t>The Development tools will show you all the HTML Elements on your Page and you can even edit them in real-time.</a:t>
            </a:r>
          </a:p>
        </p:txBody>
      </p:sp>
    </p:spTree>
    <p:extLst>
      <p:ext uri="{BB962C8B-B14F-4D97-AF65-F5344CB8AC3E}">
        <p14:creationId xmlns:p14="http://schemas.microsoft.com/office/powerpoint/2010/main" val="290785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A579-3DF1-4604-8B92-1532ABB09A3A}"/>
              </a:ext>
            </a:extLst>
          </p:cNvPr>
          <p:cNvSpPr>
            <a:spLocks noGrp="1"/>
          </p:cNvSpPr>
          <p:nvPr>
            <p:ph type="title"/>
          </p:nvPr>
        </p:nvSpPr>
        <p:spPr/>
        <p:txBody>
          <a:bodyPr/>
          <a:lstStyle/>
          <a:p>
            <a:r>
              <a:rPr lang="en-US" dirty="0"/>
              <a:t>HTML Tag Attributes</a:t>
            </a:r>
          </a:p>
        </p:txBody>
      </p:sp>
      <p:sp>
        <p:nvSpPr>
          <p:cNvPr id="3" name="Content Placeholder 2">
            <a:extLst>
              <a:ext uri="{FF2B5EF4-FFF2-40B4-BE49-F238E27FC236}">
                <a16:creationId xmlns:a16="http://schemas.microsoft.com/office/drawing/2014/main" id="{F424D7E9-3E9A-4F10-A186-9FC4A66B2B41}"/>
              </a:ext>
            </a:extLst>
          </p:cNvPr>
          <p:cNvSpPr>
            <a:spLocks noGrp="1"/>
          </p:cNvSpPr>
          <p:nvPr>
            <p:ph idx="1"/>
          </p:nvPr>
        </p:nvSpPr>
        <p:spPr/>
        <p:txBody>
          <a:bodyPr/>
          <a:lstStyle/>
          <a:p>
            <a:pPr marL="0" indent="0">
              <a:buNone/>
            </a:pPr>
            <a:r>
              <a:rPr lang="en-US" dirty="0"/>
              <a:t>There are some HTML tags that require more information than just the tag name to do their function properly. For example, we cannot put an image on the page without telling the </a:t>
            </a:r>
            <a:r>
              <a:rPr lang="en-US" b="1" dirty="0"/>
              <a:t>&lt;img&gt;</a:t>
            </a:r>
            <a:r>
              <a:rPr lang="en-US" dirty="0"/>
              <a:t> tag where the image is. To solve this problem we use HTML Attributes.</a:t>
            </a:r>
          </a:p>
          <a:p>
            <a:pPr marL="0" indent="0">
              <a:buNone/>
            </a:pPr>
            <a:endParaRPr lang="en-US" dirty="0"/>
          </a:p>
          <a:p>
            <a:pPr marL="0" indent="0">
              <a:buNone/>
            </a:pPr>
            <a:r>
              <a:rPr lang="en-US" dirty="0"/>
              <a:t>HTML Attributes are placed in the starting tag of the element, and they have a specific syntax of  </a:t>
            </a:r>
            <a:r>
              <a:rPr lang="en-US" b="1" dirty="0">
                <a:solidFill>
                  <a:schemeClr val="accent2">
                    <a:lumMod val="75000"/>
                  </a:schemeClr>
                </a:solidFill>
              </a:rPr>
              <a:t>name</a:t>
            </a:r>
            <a:r>
              <a:rPr lang="en-US" b="1" dirty="0">
                <a:solidFill>
                  <a:schemeClr val="accent3">
                    <a:lumMod val="20000"/>
                    <a:lumOff val="80000"/>
                  </a:schemeClr>
                </a:solidFill>
              </a:rPr>
              <a:t>=</a:t>
            </a:r>
            <a:r>
              <a:rPr lang="en-US" b="1" dirty="0">
                <a:solidFill>
                  <a:schemeClr val="accent4">
                    <a:lumMod val="60000"/>
                    <a:lumOff val="40000"/>
                  </a:schemeClr>
                </a:solidFill>
              </a:rPr>
              <a:t>"value"</a:t>
            </a:r>
          </a:p>
          <a:p>
            <a:pPr marL="0" indent="0">
              <a:buNone/>
            </a:pPr>
            <a:endParaRPr lang="en-US" b="1" dirty="0">
              <a:solidFill>
                <a:schemeClr val="accent4">
                  <a:lumMod val="60000"/>
                  <a:lumOff val="40000"/>
                </a:schemeClr>
              </a:solidFill>
            </a:endParaRPr>
          </a:p>
          <a:p>
            <a:pPr marL="0" indent="0">
              <a:buNone/>
            </a:pPr>
            <a:r>
              <a:rPr lang="en-US" dirty="0"/>
              <a:t>For example, The </a:t>
            </a:r>
            <a:r>
              <a:rPr lang="en-US" b="1" dirty="0"/>
              <a:t>&lt;img&gt;</a:t>
            </a:r>
            <a:r>
              <a:rPr lang="en-US" dirty="0"/>
              <a:t> tag has an attribute of </a:t>
            </a:r>
            <a:r>
              <a:rPr lang="en-US" b="1" dirty="0"/>
              <a:t>src</a:t>
            </a:r>
            <a:r>
              <a:rPr lang="en-US" dirty="0"/>
              <a:t> that is used to specify where the image is.</a:t>
            </a:r>
          </a:p>
          <a:p>
            <a:pPr marL="0" indent="0">
              <a:buNone/>
            </a:pPr>
            <a:endParaRPr lang="en-US" dirty="0"/>
          </a:p>
          <a:p>
            <a:pPr marL="0" indent="0">
              <a:buNone/>
            </a:pPr>
            <a:r>
              <a:rPr lang="en-US" b="1" dirty="0">
                <a:solidFill>
                  <a:schemeClr val="accent1">
                    <a:lumMod val="60000"/>
                    <a:lumOff val="40000"/>
                  </a:schemeClr>
                </a:solidFill>
              </a:rPr>
              <a:t>&lt;</a:t>
            </a:r>
            <a:r>
              <a:rPr lang="en-US" b="1" dirty="0" err="1">
                <a:solidFill>
                  <a:schemeClr val="accent1">
                    <a:lumMod val="60000"/>
                    <a:lumOff val="40000"/>
                  </a:schemeClr>
                </a:solidFill>
              </a:rPr>
              <a:t>img</a:t>
            </a:r>
            <a:r>
              <a:rPr lang="en-US" b="1" dirty="0">
                <a:solidFill>
                  <a:schemeClr val="accent2">
                    <a:lumMod val="75000"/>
                  </a:schemeClr>
                </a:solidFill>
              </a:rPr>
              <a:t> </a:t>
            </a:r>
            <a:r>
              <a:rPr lang="en-US" b="1" dirty="0" err="1">
                <a:solidFill>
                  <a:schemeClr val="accent2">
                    <a:lumMod val="75000"/>
                  </a:schemeClr>
                </a:solidFill>
              </a:rPr>
              <a:t>src</a:t>
            </a:r>
            <a:r>
              <a:rPr lang="en-US" b="1" dirty="0">
                <a:solidFill>
                  <a:schemeClr val="accent3">
                    <a:lumMod val="20000"/>
                    <a:lumOff val="80000"/>
                  </a:schemeClr>
                </a:solidFill>
              </a:rPr>
              <a:t>=</a:t>
            </a:r>
            <a:r>
              <a:rPr lang="en-US" b="1" dirty="0">
                <a:solidFill>
                  <a:schemeClr val="accent4">
                    <a:lumMod val="60000"/>
                    <a:lumOff val="40000"/>
                  </a:schemeClr>
                </a:solidFill>
              </a:rPr>
              <a:t>"my_photo.png"</a:t>
            </a:r>
            <a:r>
              <a:rPr lang="en-US" b="1" dirty="0">
                <a:solidFill>
                  <a:schemeClr val="accent1">
                    <a:lumMod val="60000"/>
                    <a:lumOff val="40000"/>
                  </a:schemeClr>
                </a:solidFill>
              </a:rPr>
              <a:t>&gt;</a:t>
            </a:r>
          </a:p>
        </p:txBody>
      </p:sp>
    </p:spTree>
    <p:extLst>
      <p:ext uri="{BB962C8B-B14F-4D97-AF65-F5344CB8AC3E}">
        <p14:creationId xmlns:p14="http://schemas.microsoft.com/office/powerpoint/2010/main" val="40127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8C04-E984-4217-84B7-7C128D58D89F}"/>
              </a:ext>
            </a:extLst>
          </p:cNvPr>
          <p:cNvSpPr>
            <a:spLocks noGrp="1"/>
          </p:cNvSpPr>
          <p:nvPr>
            <p:ph type="title"/>
          </p:nvPr>
        </p:nvSpPr>
        <p:spPr/>
        <p:txBody>
          <a:bodyPr/>
          <a:lstStyle/>
          <a:p>
            <a:r>
              <a:rPr lang="en-US" dirty="0"/>
              <a:t>HTML Element Display</a:t>
            </a:r>
          </a:p>
        </p:txBody>
      </p:sp>
      <p:sp>
        <p:nvSpPr>
          <p:cNvPr id="3" name="Content Placeholder 2">
            <a:extLst>
              <a:ext uri="{FF2B5EF4-FFF2-40B4-BE49-F238E27FC236}">
                <a16:creationId xmlns:a16="http://schemas.microsoft.com/office/drawing/2014/main" id="{7D06D084-33A8-4B16-BCA4-8A178B907982}"/>
              </a:ext>
            </a:extLst>
          </p:cNvPr>
          <p:cNvSpPr>
            <a:spLocks noGrp="1"/>
          </p:cNvSpPr>
          <p:nvPr>
            <p:ph idx="1"/>
          </p:nvPr>
        </p:nvSpPr>
        <p:spPr/>
        <p:txBody>
          <a:bodyPr>
            <a:normAutofit/>
          </a:bodyPr>
          <a:lstStyle/>
          <a:p>
            <a:pPr marL="0" indent="0">
              <a:buNone/>
            </a:pPr>
            <a:r>
              <a:rPr lang="en-US" dirty="0"/>
              <a:t>There are 3 types of </a:t>
            </a:r>
            <a:r>
              <a:rPr lang="en-US" b="1" dirty="0"/>
              <a:t>Basic</a:t>
            </a:r>
            <a:r>
              <a:rPr lang="en-US" dirty="0"/>
              <a:t> Display Modes for HTML Elements.</a:t>
            </a:r>
          </a:p>
          <a:p>
            <a:pPr marL="0" indent="0">
              <a:buNone/>
            </a:pPr>
            <a:endParaRPr lang="en-US" dirty="0"/>
          </a:p>
          <a:p>
            <a:r>
              <a:rPr lang="en-US" dirty="0"/>
              <a:t>Block              - Block Element takes 100% width and pushes other elements to the next line.</a:t>
            </a:r>
            <a:br>
              <a:rPr lang="en-US" dirty="0"/>
            </a:br>
            <a:r>
              <a:rPr lang="en-US" dirty="0"/>
              <a:t>                          You </a:t>
            </a:r>
            <a:r>
              <a:rPr lang="en-US" b="1" dirty="0">
                <a:solidFill>
                  <a:schemeClr val="accent2"/>
                </a:solidFill>
              </a:rPr>
              <a:t>can set</a:t>
            </a:r>
            <a:r>
              <a:rPr lang="en-US" dirty="0"/>
              <a:t> specific width for block elements. e.g. &lt;p&gt;, &lt;h1&gt;</a:t>
            </a:r>
          </a:p>
          <a:p>
            <a:r>
              <a:rPr lang="en-US" dirty="0"/>
              <a:t>Inline              - Inline Element only occupies the space that it needs. </a:t>
            </a:r>
            <a:br>
              <a:rPr lang="en-US" dirty="0"/>
            </a:br>
            <a:r>
              <a:rPr lang="en-US" dirty="0"/>
              <a:t>                         You </a:t>
            </a:r>
            <a:r>
              <a:rPr lang="en-US" b="1" dirty="0">
                <a:solidFill>
                  <a:schemeClr val="accent6"/>
                </a:solidFill>
              </a:rPr>
              <a:t>cannot</a:t>
            </a:r>
            <a:r>
              <a:rPr lang="en-US" dirty="0"/>
              <a:t> set specific width for inline elements. e.g. &lt;span&gt;, &lt;a&gt;</a:t>
            </a:r>
          </a:p>
          <a:p>
            <a:r>
              <a:rPr lang="en-US" dirty="0"/>
              <a:t>Inline-Block    - Inline Block elements are just like Inline but </a:t>
            </a:r>
            <a:r>
              <a:rPr lang="en-US" b="1" dirty="0">
                <a:solidFill>
                  <a:schemeClr val="accent2"/>
                </a:solidFill>
              </a:rPr>
              <a:t>can set</a:t>
            </a:r>
            <a:r>
              <a:rPr lang="en-US" dirty="0"/>
              <a:t> a specific width.</a:t>
            </a:r>
          </a:p>
          <a:p>
            <a:endParaRPr lang="en-US" dirty="0"/>
          </a:p>
          <a:p>
            <a:pPr marL="0" indent="0">
              <a:buNone/>
            </a:pPr>
            <a:r>
              <a:rPr lang="en-US" dirty="0"/>
              <a:t>You can change the Display Modes for all HTML elements using CSS. Which we will learn about in the future.</a:t>
            </a:r>
          </a:p>
        </p:txBody>
      </p:sp>
    </p:spTree>
    <p:extLst>
      <p:ext uri="{BB962C8B-B14F-4D97-AF65-F5344CB8AC3E}">
        <p14:creationId xmlns:p14="http://schemas.microsoft.com/office/powerpoint/2010/main" val="316879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F48B-B9AF-478D-8AC8-623D478BA7E4}"/>
              </a:ext>
            </a:extLst>
          </p:cNvPr>
          <p:cNvSpPr>
            <a:spLocks noGrp="1"/>
          </p:cNvSpPr>
          <p:nvPr>
            <p:ph type="title"/>
          </p:nvPr>
        </p:nvSpPr>
        <p:spPr/>
        <p:txBody>
          <a:bodyPr/>
          <a:lstStyle/>
          <a:p>
            <a:r>
              <a:rPr lang="en-US" dirty="0"/>
              <a:t>Block and Inline Elements on a Web Page</a:t>
            </a:r>
          </a:p>
        </p:txBody>
      </p:sp>
      <p:sp>
        <p:nvSpPr>
          <p:cNvPr id="3" name="Content Placeholder 2">
            <a:extLst>
              <a:ext uri="{FF2B5EF4-FFF2-40B4-BE49-F238E27FC236}">
                <a16:creationId xmlns:a16="http://schemas.microsoft.com/office/drawing/2014/main" id="{7955CDE7-67F2-4F03-BDEE-350B25F36EB7}"/>
              </a:ext>
            </a:extLst>
          </p:cNvPr>
          <p:cNvSpPr>
            <a:spLocks noGrp="1"/>
          </p:cNvSpPr>
          <p:nvPr>
            <p:ph sz="half" idx="1"/>
          </p:nvPr>
        </p:nvSpPr>
        <p:spPr/>
        <p:txBody>
          <a:bodyPr/>
          <a:lstStyle/>
          <a:p>
            <a:pPr marL="0" indent="0">
              <a:buNone/>
            </a:pPr>
            <a:r>
              <a:rPr lang="en-US" dirty="0"/>
              <a:t>How a Web-page is structured with both Block and Inline Elements in conjunction with each other.</a:t>
            </a:r>
          </a:p>
        </p:txBody>
      </p:sp>
      <p:pic>
        <p:nvPicPr>
          <p:cNvPr id="13" name="Picture 13" descr="Graphical user interface, application&#10;&#10;Description automatically generated">
            <a:extLst>
              <a:ext uri="{FF2B5EF4-FFF2-40B4-BE49-F238E27FC236}">
                <a16:creationId xmlns:a16="http://schemas.microsoft.com/office/drawing/2014/main" id="{93C488CC-6ECA-420F-8DF8-1DA7DD78D134}"/>
              </a:ext>
            </a:extLst>
          </p:cNvPr>
          <p:cNvPicPr>
            <a:picLocks noGrp="1" noChangeAspect="1"/>
          </p:cNvPicPr>
          <p:nvPr>
            <p:ph sz="half" idx="2"/>
          </p:nvPr>
        </p:nvPicPr>
        <p:blipFill>
          <a:blip r:embed="rId2"/>
          <a:stretch>
            <a:fillRect/>
          </a:stretch>
        </p:blipFill>
        <p:spPr>
          <a:xfrm>
            <a:off x="6602302" y="2222287"/>
            <a:ext cx="4364808" cy="3638764"/>
          </a:xfrm>
        </p:spPr>
      </p:pic>
    </p:spTree>
    <p:extLst>
      <p:ext uri="{BB962C8B-B14F-4D97-AF65-F5344CB8AC3E}">
        <p14:creationId xmlns:p14="http://schemas.microsoft.com/office/powerpoint/2010/main" val="14544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D954-F6F8-4127-97AE-1587FB69B9DB}"/>
              </a:ext>
            </a:extLst>
          </p:cNvPr>
          <p:cNvSpPr>
            <a:spLocks noGrp="1"/>
          </p:cNvSpPr>
          <p:nvPr>
            <p:ph type="title"/>
          </p:nvPr>
        </p:nvSpPr>
        <p:spPr/>
        <p:txBody>
          <a:bodyPr/>
          <a:lstStyle/>
          <a:p>
            <a:r>
              <a:rPr lang="en-US" dirty="0"/>
              <a:t>HTML Tables</a:t>
            </a:r>
          </a:p>
        </p:txBody>
      </p:sp>
      <p:sp>
        <p:nvSpPr>
          <p:cNvPr id="3" name="Text Placeholder 2">
            <a:extLst>
              <a:ext uri="{FF2B5EF4-FFF2-40B4-BE49-F238E27FC236}">
                <a16:creationId xmlns:a16="http://schemas.microsoft.com/office/drawing/2014/main" id="{1A884BAD-DCE0-4220-A3BD-D857D4A03995}"/>
              </a:ext>
            </a:extLst>
          </p:cNvPr>
          <p:cNvSpPr>
            <a:spLocks noGrp="1"/>
          </p:cNvSpPr>
          <p:nvPr>
            <p:ph type="body" idx="1"/>
          </p:nvPr>
        </p:nvSpPr>
        <p:spPr/>
        <p:txBody>
          <a:bodyPr/>
          <a:lstStyle/>
          <a:p>
            <a:r>
              <a:rPr lang="en-US" dirty="0"/>
              <a:t>Tables, just like in real-life are a great way to show structured data in HTML.</a:t>
            </a:r>
          </a:p>
        </p:txBody>
      </p:sp>
      <p:sp>
        <p:nvSpPr>
          <p:cNvPr id="4" name="Text Placeholder 3">
            <a:extLst>
              <a:ext uri="{FF2B5EF4-FFF2-40B4-BE49-F238E27FC236}">
                <a16:creationId xmlns:a16="http://schemas.microsoft.com/office/drawing/2014/main" id="{B4109E9C-B93D-455A-826E-3E3D566D47F7}"/>
              </a:ext>
            </a:extLst>
          </p:cNvPr>
          <p:cNvSpPr>
            <a:spLocks noGrp="1"/>
          </p:cNvSpPr>
          <p:nvPr>
            <p:ph type="body" sz="quarter" idx="16"/>
          </p:nvPr>
        </p:nvSpPr>
        <p:spPr>
          <a:xfrm>
            <a:off x="7574642" y="1081456"/>
            <a:ext cx="3810001" cy="5441127"/>
          </a:xfrm>
        </p:spPr>
        <p:txBody>
          <a:bodyPr>
            <a:normAutofit fontScale="77500" lnSpcReduction="20000"/>
          </a:bodyPr>
          <a:lstStyle/>
          <a:p>
            <a:r>
              <a:rPr lang="en-US" dirty="0">
                <a:solidFill>
                  <a:schemeClr val="accent2">
                    <a:lumMod val="75000"/>
                  </a:schemeClr>
                </a:solidFill>
                <a:latin typeface="Consolas"/>
              </a:rPr>
              <a:t>&lt;table&gt;</a:t>
            </a:r>
          </a:p>
          <a:p>
            <a:r>
              <a:rPr lang="en-US" dirty="0">
                <a:solidFill>
                  <a:schemeClr val="accent2">
                    <a:lumMod val="75000"/>
                  </a:schemeClr>
                </a:solidFill>
                <a:latin typeface="Consolas"/>
              </a:rPr>
              <a:t>    &lt;thead&gt;</a:t>
            </a:r>
          </a:p>
          <a:p>
            <a:r>
              <a:rPr lang="en-US" dirty="0">
                <a:solidFill>
                  <a:schemeClr val="accent2">
                    <a:lumMod val="75000"/>
                  </a:schemeClr>
                </a:solidFill>
                <a:latin typeface="Consolas"/>
              </a:rPr>
              <a:t>        &lt;tr&gt;</a:t>
            </a:r>
          </a:p>
          <a:p>
            <a:r>
              <a:rPr lang="en-US" dirty="0">
                <a:solidFill>
                  <a:schemeClr val="accent2">
                    <a:lumMod val="75000"/>
                  </a:schemeClr>
                </a:solidFill>
                <a:latin typeface="Consolas"/>
              </a:rPr>
              <a:t>            &lt;</a:t>
            </a:r>
            <a:r>
              <a:rPr lang="en-US" dirty="0" err="1">
                <a:solidFill>
                  <a:schemeClr val="accent2">
                    <a:lumMod val="75000"/>
                  </a:schemeClr>
                </a:solidFill>
                <a:latin typeface="Consolas"/>
              </a:rPr>
              <a:t>th</a:t>
            </a:r>
            <a:r>
              <a:rPr lang="en-US" dirty="0">
                <a:solidFill>
                  <a:schemeClr val="accent2">
                    <a:lumMod val="75000"/>
                  </a:schemeClr>
                </a:solidFill>
                <a:latin typeface="Consolas"/>
              </a:rPr>
              <a:t>&gt;</a:t>
            </a:r>
            <a:r>
              <a:rPr lang="en-US" dirty="0">
                <a:latin typeface="Consolas"/>
              </a:rPr>
              <a:t>Name</a:t>
            </a:r>
            <a:r>
              <a:rPr lang="en-US" dirty="0">
                <a:solidFill>
                  <a:schemeClr val="accent2">
                    <a:lumMod val="75000"/>
                  </a:schemeClr>
                </a:solidFill>
                <a:latin typeface="Consolas"/>
              </a:rPr>
              <a:t>&lt;/</a:t>
            </a:r>
            <a:r>
              <a:rPr lang="en-US" dirty="0" err="1">
                <a:solidFill>
                  <a:schemeClr val="accent2">
                    <a:lumMod val="75000"/>
                  </a:schemeClr>
                </a:solidFill>
                <a:latin typeface="Consolas"/>
              </a:rPr>
              <a:t>th</a:t>
            </a:r>
            <a:r>
              <a:rPr lang="en-US" dirty="0">
                <a:solidFill>
                  <a:schemeClr val="accent2">
                    <a:lumMod val="75000"/>
                  </a:schemeClr>
                </a:solidFill>
                <a:latin typeface="Consolas"/>
              </a:rPr>
              <a:t>&gt;</a:t>
            </a:r>
          </a:p>
          <a:p>
            <a:r>
              <a:rPr lang="en-US" dirty="0">
                <a:solidFill>
                  <a:schemeClr val="accent2">
                    <a:lumMod val="75000"/>
                  </a:schemeClr>
                </a:solidFill>
                <a:latin typeface="Consolas"/>
              </a:rPr>
              <a:t>            &lt;</a:t>
            </a:r>
            <a:r>
              <a:rPr lang="en-US" dirty="0" err="1">
                <a:solidFill>
                  <a:schemeClr val="accent2">
                    <a:lumMod val="75000"/>
                  </a:schemeClr>
                </a:solidFill>
                <a:latin typeface="Consolas"/>
              </a:rPr>
              <a:t>th</a:t>
            </a:r>
            <a:r>
              <a:rPr lang="en-US" dirty="0">
                <a:solidFill>
                  <a:schemeClr val="accent2">
                    <a:lumMod val="75000"/>
                  </a:schemeClr>
                </a:solidFill>
                <a:latin typeface="Consolas"/>
              </a:rPr>
              <a:t>&gt;</a:t>
            </a:r>
            <a:r>
              <a:rPr lang="en-US" dirty="0">
                <a:latin typeface="Consolas"/>
              </a:rPr>
              <a:t>Age</a:t>
            </a:r>
            <a:r>
              <a:rPr lang="en-US" dirty="0">
                <a:solidFill>
                  <a:schemeClr val="accent2">
                    <a:lumMod val="75000"/>
                  </a:schemeClr>
                </a:solidFill>
                <a:latin typeface="Consolas"/>
              </a:rPr>
              <a:t>&lt;/</a:t>
            </a:r>
            <a:r>
              <a:rPr lang="en-US" dirty="0" err="1">
                <a:solidFill>
                  <a:schemeClr val="accent2">
                    <a:lumMod val="75000"/>
                  </a:schemeClr>
                </a:solidFill>
                <a:latin typeface="Consolas"/>
              </a:rPr>
              <a:t>th</a:t>
            </a:r>
            <a:r>
              <a:rPr lang="en-US" dirty="0">
                <a:solidFill>
                  <a:schemeClr val="accent2">
                    <a:lumMod val="75000"/>
                  </a:schemeClr>
                </a:solidFill>
                <a:latin typeface="Consolas"/>
              </a:rPr>
              <a:t>&gt;</a:t>
            </a:r>
          </a:p>
          <a:p>
            <a:r>
              <a:rPr lang="en-US" dirty="0">
                <a:solidFill>
                  <a:schemeClr val="accent2">
                    <a:lumMod val="75000"/>
                  </a:schemeClr>
                </a:solidFill>
                <a:latin typeface="Consolas"/>
              </a:rPr>
              <a:t>        &lt;/tr&gt;</a:t>
            </a:r>
          </a:p>
          <a:p>
            <a:r>
              <a:rPr lang="en-US" dirty="0">
                <a:solidFill>
                  <a:schemeClr val="accent2">
                    <a:lumMod val="75000"/>
                  </a:schemeClr>
                </a:solidFill>
                <a:latin typeface="Consolas"/>
              </a:rPr>
              <a:t>    &lt;/thead&gt;</a:t>
            </a:r>
          </a:p>
          <a:p>
            <a:r>
              <a:rPr lang="en-US" dirty="0">
                <a:solidFill>
                  <a:schemeClr val="accent2">
                    <a:lumMod val="75000"/>
                  </a:schemeClr>
                </a:solidFill>
                <a:latin typeface="Consolas"/>
              </a:rPr>
              <a:t>    &lt;tbody&gt;</a:t>
            </a:r>
          </a:p>
          <a:p>
            <a:r>
              <a:rPr lang="en-US" dirty="0">
                <a:solidFill>
                  <a:schemeClr val="accent2">
                    <a:lumMod val="75000"/>
                  </a:schemeClr>
                </a:solidFill>
                <a:latin typeface="Consolas"/>
              </a:rPr>
              <a:t>         &lt;tr&gt;</a:t>
            </a:r>
          </a:p>
          <a:p>
            <a:r>
              <a:rPr lang="en-US" dirty="0">
                <a:solidFill>
                  <a:schemeClr val="accent2">
                    <a:lumMod val="75000"/>
                  </a:schemeClr>
                </a:solidFill>
                <a:latin typeface="Consolas"/>
              </a:rPr>
              <a:t>             &lt;td&gt;</a:t>
            </a:r>
            <a:r>
              <a:rPr lang="en-US" dirty="0">
                <a:latin typeface="Consolas"/>
              </a:rPr>
              <a:t>Mudassar</a:t>
            </a:r>
            <a:r>
              <a:rPr lang="en-US" dirty="0">
                <a:solidFill>
                  <a:schemeClr val="accent2">
                    <a:lumMod val="75000"/>
                  </a:schemeClr>
                </a:solidFill>
                <a:latin typeface="Consolas"/>
              </a:rPr>
              <a:t>&lt;/td&gt;</a:t>
            </a:r>
          </a:p>
          <a:p>
            <a:r>
              <a:rPr lang="en-US" dirty="0">
                <a:solidFill>
                  <a:schemeClr val="accent2">
                    <a:lumMod val="75000"/>
                  </a:schemeClr>
                </a:solidFill>
                <a:latin typeface="Consolas"/>
              </a:rPr>
              <a:t>             &lt;td&gt;</a:t>
            </a:r>
            <a:r>
              <a:rPr lang="en-US" dirty="0">
                <a:latin typeface="Consolas"/>
              </a:rPr>
              <a:t>19</a:t>
            </a:r>
            <a:r>
              <a:rPr lang="en-US" dirty="0">
                <a:solidFill>
                  <a:schemeClr val="accent2">
                    <a:lumMod val="75000"/>
                  </a:schemeClr>
                </a:solidFill>
                <a:latin typeface="Consolas"/>
              </a:rPr>
              <a:t>&lt;/td&gt;</a:t>
            </a:r>
          </a:p>
          <a:p>
            <a:r>
              <a:rPr lang="en-US" dirty="0">
                <a:solidFill>
                  <a:schemeClr val="accent2">
                    <a:lumMod val="75000"/>
                  </a:schemeClr>
                </a:solidFill>
                <a:latin typeface="Consolas"/>
              </a:rPr>
              <a:t>          &lt;/tr&gt;</a:t>
            </a:r>
          </a:p>
          <a:p>
            <a:r>
              <a:rPr lang="en-US" dirty="0">
                <a:solidFill>
                  <a:schemeClr val="accent2">
                    <a:lumMod val="75000"/>
                  </a:schemeClr>
                </a:solidFill>
                <a:latin typeface="Consolas"/>
              </a:rPr>
              <a:t>          &lt;tr&gt;</a:t>
            </a:r>
            <a:endParaRPr lang="en-US" dirty="0">
              <a:solidFill>
                <a:schemeClr val="accent2">
                  <a:lumMod val="75000"/>
                </a:schemeClr>
              </a:solidFill>
              <a:ea typeface="+mn-lt"/>
              <a:cs typeface="+mn-lt"/>
            </a:endParaRPr>
          </a:p>
          <a:p>
            <a:r>
              <a:rPr lang="en-US" dirty="0">
                <a:solidFill>
                  <a:schemeClr val="accent2">
                    <a:lumMod val="75000"/>
                  </a:schemeClr>
                </a:solidFill>
                <a:latin typeface="Consolas"/>
              </a:rPr>
              <a:t>             &lt;td&gt;</a:t>
            </a:r>
            <a:r>
              <a:rPr lang="en-US" dirty="0">
                <a:latin typeface="Consolas"/>
              </a:rPr>
              <a:t>Umar</a:t>
            </a:r>
            <a:r>
              <a:rPr lang="en-US" dirty="0">
                <a:solidFill>
                  <a:schemeClr val="accent2">
                    <a:lumMod val="75000"/>
                  </a:schemeClr>
                </a:solidFill>
                <a:latin typeface="Consolas"/>
              </a:rPr>
              <a:t>&lt;/td&gt;</a:t>
            </a:r>
            <a:endParaRPr lang="en-US" dirty="0">
              <a:solidFill>
                <a:schemeClr val="accent2">
                  <a:lumMod val="75000"/>
                </a:schemeClr>
              </a:solidFill>
              <a:ea typeface="+mn-lt"/>
              <a:cs typeface="+mn-lt"/>
            </a:endParaRPr>
          </a:p>
          <a:p>
            <a:r>
              <a:rPr lang="en-US" dirty="0">
                <a:solidFill>
                  <a:schemeClr val="accent2">
                    <a:lumMod val="75000"/>
                  </a:schemeClr>
                </a:solidFill>
                <a:latin typeface="Consolas"/>
              </a:rPr>
              <a:t>             &lt;td&gt;</a:t>
            </a:r>
            <a:r>
              <a:rPr lang="en-US" dirty="0">
                <a:latin typeface="Consolas"/>
              </a:rPr>
              <a:t>21</a:t>
            </a:r>
            <a:r>
              <a:rPr lang="en-US" dirty="0">
                <a:solidFill>
                  <a:schemeClr val="accent2">
                    <a:lumMod val="75000"/>
                  </a:schemeClr>
                </a:solidFill>
                <a:latin typeface="Consolas"/>
              </a:rPr>
              <a:t>&lt;/td&gt;</a:t>
            </a:r>
            <a:endParaRPr lang="en-US" dirty="0">
              <a:solidFill>
                <a:schemeClr val="accent2">
                  <a:lumMod val="75000"/>
                </a:schemeClr>
              </a:solidFill>
              <a:ea typeface="+mn-lt"/>
              <a:cs typeface="+mn-lt"/>
            </a:endParaRPr>
          </a:p>
          <a:p>
            <a:r>
              <a:rPr lang="en-US" dirty="0">
                <a:solidFill>
                  <a:schemeClr val="accent2">
                    <a:lumMod val="75000"/>
                  </a:schemeClr>
                </a:solidFill>
                <a:latin typeface="Consolas"/>
              </a:rPr>
              <a:t>          &lt;/tr&gt;</a:t>
            </a:r>
            <a:endParaRPr lang="en-US" dirty="0">
              <a:solidFill>
                <a:schemeClr val="accent2">
                  <a:lumMod val="75000"/>
                </a:schemeClr>
              </a:solidFill>
            </a:endParaRPr>
          </a:p>
          <a:p>
            <a:r>
              <a:rPr lang="en-US" dirty="0">
                <a:solidFill>
                  <a:schemeClr val="accent2">
                    <a:lumMod val="75000"/>
                  </a:schemeClr>
                </a:solidFill>
                <a:latin typeface="Consolas"/>
              </a:rPr>
              <a:t>      &lt;/tbody&gt;</a:t>
            </a:r>
          </a:p>
          <a:p>
            <a:r>
              <a:rPr lang="en-US" dirty="0">
                <a:solidFill>
                  <a:schemeClr val="accent2">
                    <a:lumMod val="75000"/>
                  </a:schemeClr>
                </a:solidFill>
                <a:latin typeface="Consolas"/>
              </a:rPr>
              <a:t>&lt;/table&gt;</a:t>
            </a:r>
          </a:p>
          <a:p>
            <a:endParaRPr lang="en-US" dirty="0">
              <a:latin typeface="Consolas"/>
            </a:endParaRPr>
          </a:p>
        </p:txBody>
      </p:sp>
    </p:spTree>
    <p:extLst>
      <p:ext uri="{BB962C8B-B14F-4D97-AF65-F5344CB8AC3E}">
        <p14:creationId xmlns:p14="http://schemas.microsoft.com/office/powerpoint/2010/main" val="348352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384C-A69A-4AA2-A215-8DC34B218041}"/>
              </a:ext>
            </a:extLst>
          </p:cNvPr>
          <p:cNvSpPr>
            <a:spLocks noGrp="1"/>
          </p:cNvSpPr>
          <p:nvPr>
            <p:ph type="title"/>
          </p:nvPr>
        </p:nvSpPr>
        <p:spPr/>
        <p:txBody>
          <a:bodyPr/>
          <a:lstStyle/>
          <a:p>
            <a:r>
              <a:rPr lang="en-US" dirty="0"/>
              <a:t>HTML Forms</a:t>
            </a:r>
          </a:p>
        </p:txBody>
      </p:sp>
      <p:sp>
        <p:nvSpPr>
          <p:cNvPr id="3" name="Text Placeholder 2">
            <a:extLst>
              <a:ext uri="{FF2B5EF4-FFF2-40B4-BE49-F238E27FC236}">
                <a16:creationId xmlns:a16="http://schemas.microsoft.com/office/drawing/2014/main" id="{0D3F54F2-530C-4A26-B7BD-45BC6A0FCDB2}"/>
              </a:ext>
            </a:extLst>
          </p:cNvPr>
          <p:cNvSpPr>
            <a:spLocks noGrp="1"/>
          </p:cNvSpPr>
          <p:nvPr>
            <p:ph type="body" idx="1"/>
          </p:nvPr>
        </p:nvSpPr>
        <p:spPr/>
        <p:txBody>
          <a:bodyPr/>
          <a:lstStyle/>
          <a:p>
            <a:r>
              <a:rPr lang="en-US" dirty="0"/>
              <a:t>Forms are HTML Elements that let you collect input from the user. For example a Contact Form or a Sign up Form.</a:t>
            </a:r>
          </a:p>
        </p:txBody>
      </p:sp>
      <p:sp>
        <p:nvSpPr>
          <p:cNvPr id="4" name="Text Placeholder 3">
            <a:extLst>
              <a:ext uri="{FF2B5EF4-FFF2-40B4-BE49-F238E27FC236}">
                <a16:creationId xmlns:a16="http://schemas.microsoft.com/office/drawing/2014/main" id="{FB803A0D-160A-497B-8EB2-DAF6E39A0B82}"/>
              </a:ext>
            </a:extLst>
          </p:cNvPr>
          <p:cNvSpPr>
            <a:spLocks noGrp="1"/>
          </p:cNvSpPr>
          <p:nvPr>
            <p:ph type="body" sz="quarter" idx="16"/>
          </p:nvPr>
        </p:nvSpPr>
        <p:spPr>
          <a:xfrm>
            <a:off x="7574642" y="1081456"/>
            <a:ext cx="3810001" cy="5193724"/>
          </a:xfrm>
        </p:spPr>
        <p:txBody>
          <a:bodyPr/>
          <a:lstStyle/>
          <a:p>
            <a:r>
              <a:rPr lang="en-US" dirty="0">
                <a:solidFill>
                  <a:schemeClr val="accent2">
                    <a:lumMod val="75000"/>
                  </a:schemeClr>
                </a:solidFill>
              </a:rPr>
              <a:t>&lt;form&gt;</a:t>
            </a:r>
          </a:p>
          <a:p>
            <a:r>
              <a:rPr lang="en-US" dirty="0">
                <a:solidFill>
                  <a:schemeClr val="accent2">
                    <a:lumMod val="75000"/>
                  </a:schemeClr>
                </a:solidFill>
              </a:rPr>
              <a:t>    &lt;div&gt;</a:t>
            </a:r>
          </a:p>
          <a:p>
            <a:r>
              <a:rPr lang="en-US" dirty="0">
                <a:solidFill>
                  <a:schemeClr val="accent2">
                    <a:lumMod val="75000"/>
                  </a:schemeClr>
                </a:solidFill>
              </a:rPr>
              <a:t>        &lt;label&gt;</a:t>
            </a:r>
            <a:r>
              <a:rPr lang="en-US" dirty="0"/>
              <a:t>Username</a:t>
            </a:r>
            <a:r>
              <a:rPr lang="en-US" dirty="0">
                <a:solidFill>
                  <a:schemeClr val="accent2">
                    <a:lumMod val="75000"/>
                  </a:schemeClr>
                </a:solidFill>
              </a:rPr>
              <a:t>&lt;/label&gt;</a:t>
            </a:r>
          </a:p>
          <a:p>
            <a:r>
              <a:rPr lang="en-US" dirty="0">
                <a:solidFill>
                  <a:schemeClr val="accent2">
                    <a:lumMod val="75000"/>
                  </a:schemeClr>
                </a:solidFill>
              </a:rPr>
              <a:t>        &lt;input </a:t>
            </a:r>
            <a:r>
              <a:rPr lang="en-US" dirty="0">
                <a:solidFill>
                  <a:schemeClr val="accent4">
                    <a:lumMod val="60000"/>
                    <a:lumOff val="40000"/>
                  </a:schemeClr>
                </a:solidFill>
              </a:rPr>
              <a:t>type="text"</a:t>
            </a:r>
            <a:r>
              <a:rPr lang="en-US" dirty="0">
                <a:solidFill>
                  <a:schemeClr val="accent2">
                    <a:lumMod val="75000"/>
                  </a:schemeClr>
                </a:solidFill>
              </a:rPr>
              <a:t>&gt;</a:t>
            </a:r>
          </a:p>
          <a:p>
            <a:r>
              <a:rPr lang="en-US" dirty="0">
                <a:solidFill>
                  <a:schemeClr val="accent2">
                    <a:lumMod val="75000"/>
                  </a:schemeClr>
                </a:solidFill>
              </a:rPr>
              <a:t>    &lt;/div&gt;</a:t>
            </a:r>
          </a:p>
          <a:p>
            <a:r>
              <a:rPr lang="en-US" dirty="0">
                <a:solidFill>
                  <a:schemeClr val="accent2">
                    <a:lumMod val="75000"/>
                  </a:schemeClr>
                </a:solidFill>
              </a:rPr>
              <a:t>    &lt;div&gt;</a:t>
            </a:r>
          </a:p>
          <a:p>
            <a:r>
              <a:rPr lang="en-US" dirty="0">
                <a:solidFill>
                  <a:schemeClr val="accent2">
                    <a:lumMod val="75000"/>
                  </a:schemeClr>
                </a:solidFill>
              </a:rPr>
              <a:t>        &lt;label&gt;</a:t>
            </a:r>
            <a:r>
              <a:rPr lang="en-US" dirty="0"/>
              <a:t>Password</a:t>
            </a:r>
            <a:r>
              <a:rPr lang="en-US" dirty="0">
                <a:solidFill>
                  <a:schemeClr val="accent2">
                    <a:lumMod val="75000"/>
                  </a:schemeClr>
                </a:solidFill>
              </a:rPr>
              <a:t>&lt;/label&gt;</a:t>
            </a:r>
          </a:p>
          <a:p>
            <a:r>
              <a:rPr lang="en-US" dirty="0">
                <a:solidFill>
                  <a:schemeClr val="accent2">
                    <a:lumMod val="75000"/>
                  </a:schemeClr>
                </a:solidFill>
              </a:rPr>
              <a:t>        &lt;input </a:t>
            </a:r>
            <a:r>
              <a:rPr lang="en-US" dirty="0">
                <a:solidFill>
                  <a:schemeClr val="accent4">
                    <a:lumMod val="60000"/>
                    <a:lumOff val="40000"/>
                  </a:schemeClr>
                </a:solidFill>
              </a:rPr>
              <a:t>type="password"</a:t>
            </a:r>
            <a:r>
              <a:rPr lang="en-US" dirty="0">
                <a:solidFill>
                  <a:schemeClr val="accent2">
                    <a:lumMod val="75000"/>
                  </a:schemeClr>
                </a:solidFill>
              </a:rPr>
              <a:t>&gt;</a:t>
            </a:r>
          </a:p>
          <a:p>
            <a:r>
              <a:rPr lang="en-US" dirty="0">
                <a:solidFill>
                  <a:schemeClr val="accent2">
                    <a:lumMod val="75000"/>
                  </a:schemeClr>
                </a:solidFill>
              </a:rPr>
              <a:t>    &lt;/div&gt;</a:t>
            </a:r>
          </a:p>
          <a:p>
            <a:r>
              <a:rPr lang="en-US" dirty="0">
                <a:solidFill>
                  <a:schemeClr val="accent2">
                    <a:lumMod val="75000"/>
                  </a:schemeClr>
                </a:solidFill>
              </a:rPr>
              <a:t>    &lt;button&gt;</a:t>
            </a:r>
            <a:r>
              <a:rPr lang="en-US" dirty="0"/>
              <a:t>Login</a:t>
            </a:r>
            <a:r>
              <a:rPr lang="en-US" dirty="0">
                <a:solidFill>
                  <a:schemeClr val="accent2">
                    <a:lumMod val="75000"/>
                  </a:schemeClr>
                </a:solidFill>
              </a:rPr>
              <a:t>&lt;/button&gt;</a:t>
            </a:r>
          </a:p>
          <a:p>
            <a:r>
              <a:rPr lang="en-US" dirty="0">
                <a:solidFill>
                  <a:schemeClr val="accent2">
                    <a:lumMod val="75000"/>
                  </a:schemeClr>
                </a:solidFill>
              </a:rPr>
              <a:t>&lt;/form&gt;</a:t>
            </a:r>
          </a:p>
        </p:txBody>
      </p:sp>
    </p:spTree>
    <p:extLst>
      <p:ext uri="{BB962C8B-B14F-4D97-AF65-F5344CB8AC3E}">
        <p14:creationId xmlns:p14="http://schemas.microsoft.com/office/powerpoint/2010/main" val="2797510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Lecture #2</vt:lpstr>
      <vt:lpstr>Some Resources to Help you</vt:lpstr>
      <vt:lpstr>Always Indent your Code</vt:lpstr>
      <vt:lpstr>Using the Chrome Developer Tools</vt:lpstr>
      <vt:lpstr>HTML Tag Attributes</vt:lpstr>
      <vt:lpstr>HTML Element Display</vt:lpstr>
      <vt:lpstr>Block and Inline Elements on a Web Page</vt:lpstr>
      <vt:lpstr>HTML Tables</vt:lpstr>
      <vt:lpstr>HTML Forms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267</cp:revision>
  <dcterms:created xsi:type="dcterms:W3CDTF">2022-03-09T06:37:10Z</dcterms:created>
  <dcterms:modified xsi:type="dcterms:W3CDTF">2022-03-09T08:04:58Z</dcterms:modified>
</cp:coreProperties>
</file>