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16350F-B6AC-462B-8897-214E2A514DF4}" v="5" dt="2022-03-10T06:51:52.464"/>
    <p1510:client id="{AA8DECFC-D9F3-4F1E-9E1F-BE96444167F2}" v="610" dt="2022-03-09T16:54:51.955"/>
    <p1510:client id="{B6E75F1B-267F-41A4-9153-82D2DF832521}" v="47" dt="2022-03-09T15:58:52.1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4660"/>
  </p:normalViewPr>
  <p:slideViewPr>
    <p:cSldViewPr snapToGrid="0">
      <p:cViewPr varScale="1">
        <p:scale>
          <a:sx n="77" d="100"/>
          <a:sy n="77" d="100"/>
        </p:scale>
        <p:origin x="108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3/9/2022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3/9/2022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3/9/2022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3/9/2022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3/9/2022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3/9/2022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3/9/2022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3/9/2022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3/9/2022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3/9/2022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3/9/2022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3/9/2022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3/9/2022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/" TargetMode="External"/><Relationship Id="rId2" Type="http://schemas.openxmlformats.org/officeDocument/2006/relationships/hyperlink" Target="https://developer.mozilla.org/en-US/docs/Web/CSS/CSS_Properties_Reference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#3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CSS – The Styling of the Website</a:t>
            </a:r>
          </a:p>
        </p:txBody>
      </p:sp>
    </p:spTree>
    <p:extLst>
      <p:ext uri="{BB962C8B-B14F-4D97-AF65-F5344CB8AC3E}">
        <p14:creationId xmlns:p14="http://schemas.microsoft.com/office/powerpoint/2010/main" val="2029002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6E5C-EF82-47FE-BDC1-07665C00F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6FAB8-7658-4F7D-9B94-21CF10A9F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CSS Stands for </a:t>
            </a:r>
            <a:r>
              <a:rPr lang="en-US" b="1" dirty="0"/>
              <a:t>Cascading Style Sheets</a:t>
            </a:r>
          </a:p>
          <a:p>
            <a:r>
              <a:rPr lang="en-US" dirty="0"/>
              <a:t>CSS is not a Programming Language</a:t>
            </a:r>
            <a:endParaRPr lang="en-US" b="1" dirty="0"/>
          </a:p>
          <a:p>
            <a:r>
              <a:rPr lang="en-US" dirty="0"/>
              <a:t>It is used for Website Design &amp; Layout</a:t>
            </a:r>
          </a:p>
          <a:p>
            <a:r>
              <a:rPr lang="en-US" dirty="0"/>
              <a:t>It is used </a:t>
            </a:r>
            <a:r>
              <a:rPr lang="en-US" b="1" dirty="0"/>
              <a:t>alongside</a:t>
            </a:r>
            <a:r>
              <a:rPr lang="en-US" dirty="0"/>
              <a:t> HTML</a:t>
            </a:r>
          </a:p>
        </p:txBody>
      </p:sp>
    </p:spTree>
    <p:extLst>
      <p:ext uri="{BB962C8B-B14F-4D97-AF65-F5344CB8AC3E}">
        <p14:creationId xmlns:p14="http://schemas.microsoft.com/office/powerpoint/2010/main" val="2973974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B1C51-A09F-4A78-A96A-9D25A3745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Ways of using CSS in 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4657C-3587-454E-A19A-94A943C87A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Internal CSS    - Within a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&lt;style&gt;</a:t>
            </a:r>
            <a:r>
              <a:rPr lang="en-US" dirty="0"/>
              <a:t> tag inside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&lt;head&gt;                                         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NOT SUGGESTED!</a:t>
            </a:r>
          </a:p>
          <a:p>
            <a:r>
              <a:rPr lang="en-US" dirty="0"/>
              <a:t>External CSS   - Within a separate file.                                    </a:t>
            </a:r>
            <a:r>
              <a:rPr lang="en-US" dirty="0">
                <a:solidFill>
                  <a:srgbClr val="FFFFFF"/>
                </a:solidFill>
              </a:rPr>
              <a:t>                            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RECOMMENDED!</a:t>
            </a:r>
          </a:p>
          <a:p>
            <a:r>
              <a:rPr lang="en-US" dirty="0"/>
              <a:t>Inline CSS        - With a "style" attribute inside the element.                   </a:t>
            </a:r>
            <a:r>
              <a:rPr lang="en-US" dirty="0">
                <a:solidFill>
                  <a:srgbClr val="FFFFFF"/>
                </a:solidFill>
              </a:rPr>
              <a:t>  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NOT RECOMMENDED!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We will look at all 3 methods in a bit.</a:t>
            </a:r>
          </a:p>
        </p:txBody>
      </p:sp>
    </p:spTree>
    <p:extLst>
      <p:ext uri="{BB962C8B-B14F-4D97-AF65-F5344CB8AC3E}">
        <p14:creationId xmlns:p14="http://schemas.microsoft.com/office/powerpoint/2010/main" val="1506503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2EEFF-1DE0-4ABC-84FE-5834A7739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29A07-8BA0-46AB-93DF-29A15A9C6D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430" y="2222287"/>
            <a:ext cx="10571138" cy="4083771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CSS works with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Selectors</a:t>
            </a:r>
            <a:r>
              <a:rPr lang="en-US" b="1" dirty="0"/>
              <a:t> &amp;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Properties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A CSS selector is used to tell the browser which Element you want to Style.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A CSS Property is used to change the style of an element. E.g. color, background, size, etc.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CSS Code is just a selector followed by curly braces { }. You put all of your properties in the curly braces.</a:t>
            </a:r>
          </a:p>
          <a:p>
            <a:pPr marL="0" indent="0">
              <a:buNone/>
            </a:pPr>
            <a:r>
              <a:rPr lang="en-US" dirty="0"/>
              <a:t>For example, If you have a &lt;span&gt; tag on your document and you want to change its style :-</a:t>
            </a:r>
          </a:p>
          <a:p>
            <a:pPr marL="0" indent="0">
              <a:buNone/>
            </a:pPr>
            <a:endParaRPr lang="en-US" dirty="0">
              <a:solidFill>
                <a:srgbClr val="FFFFFF"/>
              </a:solidFill>
              <a:latin typeface="Century Gothic" panose="020B0502020202020204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/>
              </a:rPr>
              <a:t>span </a:t>
            </a:r>
            <a:r>
              <a:rPr lang="en-US" dirty="0"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nsolas"/>
              </a:rPr>
              <a:t>    </a:t>
            </a:r>
            <a:r>
              <a:rPr lang="en-US" dirty="0">
                <a:solidFill>
                  <a:schemeClr val="accent5"/>
                </a:solidFill>
                <a:latin typeface="Consolas"/>
              </a:rPr>
              <a:t>color</a:t>
            </a:r>
            <a:r>
              <a:rPr lang="en-US" dirty="0">
                <a:latin typeface="Consolas"/>
              </a:rPr>
              <a:t>: </a:t>
            </a:r>
            <a:r>
              <a:rPr lang="en-US" dirty="0">
                <a:solidFill>
                  <a:schemeClr val="accent1"/>
                </a:solidFill>
                <a:latin typeface="Consolas"/>
              </a:rPr>
              <a:t>blue</a:t>
            </a:r>
            <a:r>
              <a:rPr lang="en-US" dirty="0"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/>
              </a:rPr>
              <a:t>    </a:t>
            </a:r>
            <a:r>
              <a:rPr lang="en-US" dirty="0">
                <a:solidFill>
                  <a:schemeClr val="accent5"/>
                </a:solidFill>
                <a:latin typeface="Consolas"/>
              </a:rPr>
              <a:t>background-color</a:t>
            </a:r>
            <a:r>
              <a:rPr lang="en-US" dirty="0">
                <a:latin typeface="Consolas"/>
              </a:rPr>
              <a:t>: </a:t>
            </a:r>
            <a:r>
              <a:rPr lang="en-US" dirty="0">
                <a:solidFill>
                  <a:schemeClr val="accent6"/>
                </a:solidFill>
                <a:latin typeface="Consolas"/>
              </a:rPr>
              <a:t>red</a:t>
            </a:r>
            <a:r>
              <a:rPr lang="en-US" dirty="0"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99130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C7CC0-E470-4235-B111-767EB23DB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Code Syntax Explained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CBD90-4F89-45B9-B7DD-6814652B1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  <a:latin typeface="Consolas"/>
              </a:rPr>
              <a:t>span </a:t>
            </a:r>
            <a:r>
              <a:rPr lang="en-US" dirty="0">
                <a:latin typeface="Consolas"/>
              </a:rPr>
              <a:t>{</a:t>
            </a:r>
            <a:endParaRPr lang="en-US">
              <a:latin typeface="Century Gothic" panose="020B0502020202020204"/>
            </a:endParaRPr>
          </a:p>
          <a:p>
            <a:pPr marL="0" indent="0">
              <a:buNone/>
            </a:pPr>
            <a:r>
              <a:rPr lang="en-US" dirty="0">
                <a:latin typeface="Consolas"/>
              </a:rPr>
              <a:t>   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onsolas"/>
              </a:rPr>
              <a:t>color</a:t>
            </a:r>
            <a:r>
              <a:rPr lang="en-US" dirty="0">
                <a:latin typeface="Consolas"/>
              </a:rPr>
              <a:t>: </a:t>
            </a:r>
            <a:r>
              <a:rPr lang="en-US" dirty="0">
                <a:solidFill>
                  <a:schemeClr val="accent6"/>
                </a:solidFill>
                <a:latin typeface="Consolas"/>
              </a:rPr>
              <a:t>red</a:t>
            </a:r>
            <a:r>
              <a:rPr lang="en-US" dirty="0"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/>
              </a:rPr>
              <a:t>   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onsolas"/>
              </a:rPr>
              <a:t>background-color</a:t>
            </a:r>
            <a:r>
              <a:rPr lang="en-US" dirty="0">
                <a:latin typeface="Consolas"/>
              </a:rPr>
              <a:t>: </a:t>
            </a:r>
            <a:r>
              <a:rPr lang="en-US" b="1" dirty="0">
                <a:solidFill>
                  <a:schemeClr val="bg1"/>
                </a:solidFill>
                <a:latin typeface="Consolas"/>
              </a:rPr>
              <a:t>black</a:t>
            </a:r>
            <a:r>
              <a:rPr lang="en-US" dirty="0"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/>
              </a:rPr>
              <a:t>   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onsolas"/>
              </a:rPr>
              <a:t>border</a:t>
            </a:r>
            <a:r>
              <a:rPr lang="en-US" dirty="0">
                <a:latin typeface="Consolas"/>
              </a:rPr>
              <a:t>: 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/>
              </a:rPr>
              <a:t>2px</a:t>
            </a:r>
            <a:r>
              <a:rPr lang="en-US" dirty="0"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/>
              </a:rPr>
              <a:t>}</a:t>
            </a:r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A2BB54-353F-4F7B-97A5-E196C6079F6F}"/>
              </a:ext>
            </a:extLst>
          </p:cNvPr>
          <p:cNvSpPr/>
          <p:nvPr/>
        </p:nvSpPr>
        <p:spPr>
          <a:xfrm>
            <a:off x="859734" y="3104321"/>
            <a:ext cx="629478" cy="281608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EBB3FD-3902-4C58-BF24-DCF5DA32FA4A}"/>
              </a:ext>
            </a:extLst>
          </p:cNvPr>
          <p:cNvSpPr txBox="1"/>
          <p:nvPr/>
        </p:nvSpPr>
        <p:spPr>
          <a:xfrm>
            <a:off x="676275" y="265581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solidFill>
                  <a:srgbClr val="7030A0"/>
                </a:solidFill>
              </a:rPr>
              <a:t>Selector</a:t>
            </a:r>
            <a:endParaRPr lang="en-US" b="1">
              <a:solidFill>
                <a:srgbClr val="7030A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E681D6-7A89-4793-A73B-D5115A0BA2CE}"/>
              </a:ext>
            </a:extLst>
          </p:cNvPr>
          <p:cNvSpPr/>
          <p:nvPr/>
        </p:nvSpPr>
        <p:spPr>
          <a:xfrm>
            <a:off x="1377397" y="3506028"/>
            <a:ext cx="695738" cy="28161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4B114BE-A902-47B7-A69E-1AD8C33F6B5A}"/>
              </a:ext>
            </a:extLst>
          </p:cNvPr>
          <p:cNvSpPr/>
          <p:nvPr/>
        </p:nvSpPr>
        <p:spPr>
          <a:xfrm>
            <a:off x="1352549" y="3903593"/>
            <a:ext cx="2095498" cy="28161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892C920-1BB4-401F-9C61-F5DDE381BDC6}"/>
              </a:ext>
            </a:extLst>
          </p:cNvPr>
          <p:cNvSpPr/>
          <p:nvPr/>
        </p:nvSpPr>
        <p:spPr>
          <a:xfrm>
            <a:off x="1377397" y="4301158"/>
            <a:ext cx="819977" cy="28161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E72281E-D3C4-4930-89BB-96738AB01326}"/>
              </a:ext>
            </a:extLst>
          </p:cNvPr>
          <p:cNvCxnSpPr/>
          <p:nvPr/>
        </p:nvCxnSpPr>
        <p:spPr>
          <a:xfrm flipV="1">
            <a:off x="2066925" y="3246368"/>
            <a:ext cx="425727" cy="245165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3424148-5222-4809-A1B9-BE4E53E28DFC}"/>
              </a:ext>
            </a:extLst>
          </p:cNvPr>
          <p:cNvSpPr txBox="1"/>
          <p:nvPr/>
        </p:nvSpPr>
        <p:spPr>
          <a:xfrm>
            <a:off x="2512943" y="296848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solidFill>
                  <a:srgbClr val="0070C0"/>
                </a:solidFill>
              </a:rPr>
              <a:t>Property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C8A9027-D72D-4929-A4DB-BDF5FDABD718}"/>
              </a:ext>
            </a:extLst>
          </p:cNvPr>
          <p:cNvSpPr/>
          <p:nvPr/>
        </p:nvSpPr>
        <p:spPr>
          <a:xfrm>
            <a:off x="1377397" y="3506028"/>
            <a:ext cx="695738" cy="28161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1C06A5-E42F-4A19-A257-C23B3A0D8EC1}"/>
              </a:ext>
            </a:extLst>
          </p:cNvPr>
          <p:cNvSpPr/>
          <p:nvPr/>
        </p:nvSpPr>
        <p:spPr>
          <a:xfrm>
            <a:off x="2199447" y="3508099"/>
            <a:ext cx="596347" cy="28160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9488A69-E6B9-4062-BA7B-ECE4A44E89F3}"/>
              </a:ext>
            </a:extLst>
          </p:cNvPr>
          <p:cNvSpPr/>
          <p:nvPr/>
        </p:nvSpPr>
        <p:spPr>
          <a:xfrm>
            <a:off x="3590925" y="3905664"/>
            <a:ext cx="853107" cy="28160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E15CA79-53E0-4AA1-8DC1-A9883A10337F}"/>
              </a:ext>
            </a:extLst>
          </p:cNvPr>
          <p:cNvSpPr/>
          <p:nvPr/>
        </p:nvSpPr>
        <p:spPr>
          <a:xfrm>
            <a:off x="2348534" y="4303229"/>
            <a:ext cx="596347" cy="28160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8D442E6-8F4D-49FC-B9F8-7A8727FC3C14}"/>
              </a:ext>
            </a:extLst>
          </p:cNvPr>
          <p:cNvCxnSpPr>
            <a:cxnSpLocks/>
          </p:cNvCxnSpPr>
          <p:nvPr/>
        </p:nvCxnSpPr>
        <p:spPr>
          <a:xfrm flipV="1">
            <a:off x="4444033" y="4024932"/>
            <a:ext cx="790162" cy="497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9B67793-E4FD-407F-982C-1DDE5EE20937}"/>
              </a:ext>
            </a:extLst>
          </p:cNvPr>
          <p:cNvSpPr txBox="1"/>
          <p:nvPr/>
        </p:nvSpPr>
        <p:spPr>
          <a:xfrm>
            <a:off x="5229639" y="381331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solidFill>
                  <a:srgbClr val="00B050"/>
                </a:solidFill>
              </a:rPr>
              <a:t>Value</a:t>
            </a:r>
          </a:p>
        </p:txBody>
      </p:sp>
    </p:spTree>
    <p:extLst>
      <p:ext uri="{BB962C8B-B14F-4D97-AF65-F5344CB8AC3E}">
        <p14:creationId xmlns:p14="http://schemas.microsoft.com/office/powerpoint/2010/main" val="754004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A6927-6C67-45B8-B617-D992DB474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/ Common CSS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FE0FD-8CE7-4451-A182-7D17974CC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430" y="2578439"/>
            <a:ext cx="10571138" cy="390155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"color"                           - Is used to change the color of text.</a:t>
            </a:r>
          </a:p>
          <a:p>
            <a:r>
              <a:rPr lang="en-US" dirty="0"/>
              <a:t>"background-color"    - Used to change the background color of an element.</a:t>
            </a:r>
          </a:p>
          <a:p>
            <a:r>
              <a:rPr lang="en-US" dirty="0"/>
              <a:t>"font-family"                  - To change the font of text.</a:t>
            </a:r>
          </a:p>
          <a:p>
            <a:r>
              <a:rPr lang="en-US" dirty="0"/>
              <a:t>"font-size"                      - To change the size of the text.</a:t>
            </a:r>
          </a:p>
          <a:p>
            <a:r>
              <a:rPr lang="en-US" dirty="0"/>
              <a:t>"width"                           - Changes the width of a </a:t>
            </a:r>
            <a:r>
              <a:rPr lang="en-US" b="1" dirty="0"/>
              <a:t>BLOCK</a:t>
            </a:r>
            <a:r>
              <a:rPr lang="en-US" dirty="0"/>
              <a:t> or </a:t>
            </a:r>
            <a:r>
              <a:rPr lang="en-US" b="1" dirty="0"/>
              <a:t>INLINE-BLOCK</a:t>
            </a:r>
            <a:r>
              <a:rPr lang="en-US" dirty="0"/>
              <a:t> element.</a:t>
            </a:r>
          </a:p>
          <a:p>
            <a:r>
              <a:rPr lang="en-US" dirty="0"/>
              <a:t>"height"                          - Changes the height of a </a:t>
            </a:r>
            <a:r>
              <a:rPr lang="en-US" b="1" dirty="0"/>
              <a:t>BLOCK</a:t>
            </a:r>
            <a:r>
              <a:rPr lang="en-US" dirty="0"/>
              <a:t> or </a:t>
            </a:r>
            <a:r>
              <a:rPr lang="en-US" b="1" dirty="0"/>
              <a:t>INLINE-BLOCK</a:t>
            </a:r>
            <a:r>
              <a:rPr lang="en-US" dirty="0"/>
              <a:t> Element.</a:t>
            </a:r>
          </a:p>
          <a:p>
            <a:r>
              <a:rPr lang="en-US" dirty="0"/>
              <a:t>"margin"                         - Changes the Margin (Outer-spacing) of an Element.</a:t>
            </a:r>
          </a:p>
          <a:p>
            <a:r>
              <a:rPr lang="en-US" dirty="0"/>
              <a:t>"padding"                      - Changes the Padding (Inner-spacing) of an Element.</a:t>
            </a:r>
          </a:p>
          <a:p>
            <a:r>
              <a:rPr lang="en-US" dirty="0"/>
              <a:t>"text-align"                     - Used to align the content to left, right or center.</a:t>
            </a:r>
          </a:p>
          <a:p>
            <a:r>
              <a:rPr lang="en-US" dirty="0"/>
              <a:t>"border"                         - Used to give borders to an element.</a:t>
            </a:r>
          </a:p>
          <a:p>
            <a:r>
              <a:rPr lang="en-US" dirty="0"/>
              <a:t>"display"                         - Used to change the Display Mode of element.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541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532DE-83A8-401B-BB22-40792893F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 for 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55755-DEE9-4607-943A-410BD21FA7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>
                <a:ea typeface="+mn-lt"/>
                <a:cs typeface="+mn-lt"/>
                <a:hlinkClick r:id="rId2"/>
              </a:rPr>
              <a:t>https://developer.mozilla.org/en-US/docs/Web/CSS/CSS_Properties_Reference</a:t>
            </a:r>
            <a:r>
              <a:rPr lang="en-US" sz="1600" dirty="0">
                <a:ea typeface="+mn-lt"/>
                <a:cs typeface="+mn-lt"/>
              </a:rPr>
              <a:t> - Common Properties</a:t>
            </a:r>
          </a:p>
          <a:p>
            <a:r>
              <a:rPr lang="en-US" sz="1600" dirty="0">
                <a:ea typeface="+mn-lt"/>
                <a:cs typeface="+mn-lt"/>
                <a:hlinkClick r:id="rId3"/>
              </a:rPr>
              <a:t>https://www.w3schools.com/css/</a:t>
            </a:r>
            <a:r>
              <a:rPr lang="en-US" sz="1600" dirty="0">
                <a:ea typeface="+mn-lt"/>
                <a:cs typeface="+mn-lt"/>
              </a:rPr>
              <a:t> - CSS Tutorial from W3Schools</a:t>
            </a:r>
          </a:p>
        </p:txBody>
      </p:sp>
    </p:spTree>
    <p:extLst>
      <p:ext uri="{BB962C8B-B14F-4D97-AF65-F5344CB8AC3E}">
        <p14:creationId xmlns:p14="http://schemas.microsoft.com/office/powerpoint/2010/main" val="3320069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1FD1D8A-9F43-438A-BE67-65B2397A5001}"/>
              </a:ext>
            </a:extLst>
          </p:cNvPr>
          <p:cNvSpPr txBox="1"/>
          <p:nvPr/>
        </p:nvSpPr>
        <p:spPr>
          <a:xfrm>
            <a:off x="4724400" y="324181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Hands on Coding!</a:t>
            </a:r>
          </a:p>
        </p:txBody>
      </p:sp>
    </p:spTree>
    <p:extLst>
      <p:ext uri="{BB962C8B-B14F-4D97-AF65-F5344CB8AC3E}">
        <p14:creationId xmlns:p14="http://schemas.microsoft.com/office/powerpoint/2010/main" val="40499507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Quotable</vt:lpstr>
      <vt:lpstr>Lecture #3</vt:lpstr>
      <vt:lpstr>Introduction to CSS</vt:lpstr>
      <vt:lpstr>Ways of using CSS in HTML</vt:lpstr>
      <vt:lpstr>CSS Structure</vt:lpstr>
      <vt:lpstr>CSS Code Syntax Explained</vt:lpstr>
      <vt:lpstr>Important / Common CSS Properties</vt:lpstr>
      <vt:lpstr>Resources for CSS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209</cp:revision>
  <dcterms:created xsi:type="dcterms:W3CDTF">2022-03-09T15:52:12Z</dcterms:created>
  <dcterms:modified xsi:type="dcterms:W3CDTF">2022-03-10T07:06:51Z</dcterms:modified>
</cp:coreProperties>
</file>