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67" r:id="rId7"/>
    <p:sldId id="269" r:id="rId8"/>
    <p:sldId id="268" r:id="rId9"/>
    <p:sldId id="270" r:id="rId10"/>
    <p:sldId id="260" r:id="rId11"/>
    <p:sldId id="271" r:id="rId12"/>
    <p:sldId id="272" r:id="rId13"/>
    <p:sldId id="273" r:id="rId14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5934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FBD313-EF5B-4C74-95AE-4B4609AB0C76}" type="datetime1">
              <a:rPr lang="en-GB" smtClean="0"/>
              <a:t>25/05/2025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71AD-4225-439B-B0AF-FF523CEDE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EBBDF-9649-4B51-942A-FA4634A65967}" type="datetime1">
              <a:rPr lang="en-GB" noProof="0" smtClean="0"/>
              <a:t>25/05/2025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553C36-AE66-42A1-BA56-51FF7F8C862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553C36-AE66-42A1-BA56-51FF7F8C862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10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5F8ED-F342-302A-F233-645A0DCD1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180744-1024-51A6-DDAC-E8A916A13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0B690-A7EF-EDD8-F28C-30A8E02B5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2F1FA-5230-ED28-D70D-6343E2E74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59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1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C1E0E-BEED-A75F-09F1-60B77B046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93870-0C45-7678-2AB6-B5CFEDEC76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82C98-D837-AF3C-0AE4-8C124F5F0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98E15-1C18-2E54-5D59-1E74C5617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25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CB200-03F7-1277-0BC8-531130A81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B5F62F-2CBE-CD8D-0B6D-3CF091144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8C712-2945-89FE-1F30-688FB350D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0439F-1817-ECCC-7617-B4EDF1AB5D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5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85D67-C92B-2D7C-C207-67E87E82A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FF99B-184B-4D50-1FD2-753FF6AEB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7AD02-5616-1B2C-F0F9-1E4F68DC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020C-A512-4F9C-7F6C-FB9390519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1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9A549-82A8-410E-0D20-1076AEDCB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C10B09-634F-D230-DC66-4B602747C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BA9472-D3B3-3788-FDA7-EF055C648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D9710-4304-2553-A07F-B1EAF1548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09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81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04A5F-8F82-DA27-AB0C-0CF7A3668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29FDE5-2CEA-8426-F957-9765086B15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973EC-6DBB-A51B-B57F-E46B5B913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9EA4E-5531-3713-57F8-3339DF7A8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696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96705-6F89-8402-CEC9-626331545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29DD5-B8C9-99FF-B5EF-7732C3456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A8223-2B46-EE5C-8989-BB3762396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9BCB9-EF78-DC2A-C797-E6596A0EA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553C36-AE66-42A1-BA56-51FF7F8C862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6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GB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43633" y="3109652"/>
            <a:ext cx="5068567" cy="239562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>
              <a:lnSpc>
                <a:spcPct val="150000"/>
              </a:lnSpc>
            </a:pPr>
            <a:r>
              <a:rPr lang="en-GB" noProof="0">
                <a:cs typeface="Calibri"/>
              </a:rPr>
              <a:t>Topic one</a:t>
            </a:r>
          </a:p>
          <a:p>
            <a:pPr rtl="0">
              <a:lnSpc>
                <a:spcPct val="150000"/>
              </a:lnSpc>
            </a:pPr>
            <a:r>
              <a:rPr lang="en-GB" noProof="0">
                <a:cs typeface="Calibri"/>
              </a:rPr>
              <a:t>Topic two</a:t>
            </a:r>
          </a:p>
          <a:p>
            <a:pPr rtl="0">
              <a:lnSpc>
                <a:spcPct val="150000"/>
              </a:lnSpc>
            </a:pPr>
            <a:r>
              <a:rPr lang="en-GB" noProof="0">
                <a:cs typeface="Calibri"/>
              </a:rPr>
              <a:t>Topic three</a:t>
            </a:r>
          </a:p>
          <a:p>
            <a:pPr rtl="0">
              <a:lnSpc>
                <a:spcPct val="150000"/>
              </a:lnSpc>
            </a:pPr>
            <a:r>
              <a:rPr lang="en-GB" noProof="0">
                <a:cs typeface="Calibri"/>
              </a:rPr>
              <a:t>Topic four</a:t>
            </a:r>
          </a:p>
          <a:p>
            <a:pPr rtl="0"/>
            <a:endParaRPr lang="en-GB" noProof="0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en-GB" sz="1300" noProof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en-GB" noProof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en-GB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GB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3793" y="3995988"/>
            <a:ext cx="4775075" cy="559656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chemeClr val="tx1"/>
                </a:solidFill>
              </a:rPr>
              <a:t>Subtitle</a:t>
            </a:r>
          </a:p>
        </p:txBody>
      </p:sp>
      <p:sp>
        <p:nvSpPr>
          <p:cNvPr id="10" name="Date Placeholder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rtl="0">
              <a:defRPr/>
            </a:pPr>
            <a:r>
              <a:rPr lang="en-GB" sz="1300" noProof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sz="1800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Click to edit Master subtitle style</a:t>
            </a:r>
            <a:endParaRPr lang="en-GB" sz="1800" noProof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GB" noProof="0"/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r>
              <a:rPr lang="en-GB" noProof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 rtlCol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GB" noProof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34B7E4EF-A1BD-40F4-AB7B-04F084DD991D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ate Placeholder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 rtl="0">
              <a:defRPr/>
            </a:pPr>
            <a:r>
              <a:rPr lang="en-GB" sz="1300" noProof="0" dirty="0"/>
              <a:t>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rtl="0">
              <a:defRPr/>
            </a:pPr>
            <a:r>
              <a:rPr lang="en-GB" noProof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7" name="Picture Placeholder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rtl="0">
              <a:defRPr/>
            </a:pPr>
            <a:fld id="{70B1FE82-5036-4003-B709-0840DA750BBE}" type="slidenum">
              <a:rPr lang="en-GB" noProof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GB" noProof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5" name="Date Placeholder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 rtl="0"/>
            <a:r>
              <a:rPr lang="en-GB" noProof="0"/>
              <a:t>20XX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384CA3-A326-49B3-8217-39A464F98722}" type="datetime1">
              <a:rPr lang="en-GB" smtClean="0"/>
              <a:pPr/>
              <a:t>25/05/2025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/>
              <a:t>The Implementation of Gamification Elements in a Learning VR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/>
          <a:lstStyle/>
          <a:p>
            <a:pPr rtl="0"/>
            <a:r>
              <a:rPr lang="en-GB" dirty="0"/>
              <a:t>Jake Zammit – MCAST, IICT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57267-8912-5E73-CCF2-C81397643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9EB1-ED03-FE89-A363-01E68295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4113"/>
            <a:ext cx="10058400" cy="3328771"/>
          </a:xfrm>
        </p:spPr>
        <p:txBody>
          <a:bodyPr rtlCol="0"/>
          <a:lstStyle/>
          <a:p>
            <a:pPr algn="ctr" rtl="0"/>
            <a:r>
              <a:rPr lang="en-GB" sz="8000" dirty="0"/>
              <a:t>Thankyou</a:t>
            </a:r>
            <a:r>
              <a:rPr lang="en-GB" dirty="0"/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A954E3-E9DD-6076-B9EC-3EC207D1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10</a:t>
            </a:fld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90AB1C8-E3DD-4D49-8DAC-12CE943D1FB3}"/>
              </a:ext>
            </a:extLst>
          </p:cNvPr>
          <p:cNvSpPr txBox="1">
            <a:spLocks/>
          </p:cNvSpPr>
          <p:nvPr/>
        </p:nvSpPr>
        <p:spPr>
          <a:xfrm>
            <a:off x="1066800" y="4843807"/>
            <a:ext cx="9146869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Jake Zammit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0637EB3-AA04-302F-D550-971173CA3368}"/>
              </a:ext>
            </a:extLst>
          </p:cNvPr>
          <p:cNvSpPr txBox="1">
            <a:spLocks/>
          </p:cNvSpPr>
          <p:nvPr/>
        </p:nvSpPr>
        <p:spPr>
          <a:xfrm>
            <a:off x="1066801" y="5310515"/>
            <a:ext cx="9146869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Email:</a:t>
            </a:r>
            <a:r>
              <a:rPr lang="fr-FR" dirty="0"/>
              <a:t> jake.zammit.d57298@mcast.edu.mt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98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/>
          <a:lstStyle/>
          <a:p>
            <a:pPr rtl="0"/>
            <a:r>
              <a:rPr lang="en-GB" dirty="0"/>
              <a:t>Background &amp; Rationale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C6BE9-5812-40D1-8504-EE2DF673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896" y="2621181"/>
            <a:ext cx="3053588" cy="640080"/>
          </a:xfrm>
        </p:spPr>
        <p:txBody>
          <a:bodyPr rtlCol="0"/>
          <a:lstStyle/>
          <a:p>
            <a:pPr rtl="0"/>
            <a:r>
              <a:rPr lang="en-GB" dirty="0"/>
              <a:t>Gamification in education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896" y="3339319"/>
            <a:ext cx="3053588" cy="3163825"/>
          </a:xfrm>
        </p:spPr>
        <p:txBody>
          <a:bodyPr rtlCol="0">
            <a:normAutofit/>
          </a:bodyPr>
          <a:lstStyle/>
          <a:p>
            <a:pPr lvl="0" rtl="0"/>
            <a:r>
              <a:rPr lang="en-GB" dirty="0"/>
              <a:t>Increases motivation</a:t>
            </a:r>
          </a:p>
          <a:p>
            <a:pPr lvl="0" rtl="0"/>
            <a:r>
              <a:rPr lang="en-GB" dirty="0"/>
              <a:t>engagement</a:t>
            </a:r>
          </a:p>
          <a:p>
            <a:pPr marL="0" indent="0" rtl="0">
              <a:buNone/>
            </a:pPr>
            <a:endParaRPr lang="en-GB" dirty="0"/>
          </a:p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7C1009-4A44-488C-BDFC-7D87B4106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254" y="2621181"/>
            <a:ext cx="3053588" cy="640080"/>
          </a:xfrm>
        </p:spPr>
        <p:txBody>
          <a:bodyPr rtlCol="0"/>
          <a:lstStyle/>
          <a:p>
            <a:pPr rtl="0"/>
            <a:r>
              <a:rPr lang="en-GB" dirty="0"/>
              <a:t>VR in learning: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254" y="3339318"/>
            <a:ext cx="3053588" cy="316450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Immersive experience</a:t>
            </a:r>
          </a:p>
          <a:p>
            <a:pPr rtl="0"/>
            <a:r>
              <a:rPr lang="en-GB" dirty="0"/>
              <a:t>hands-on approach</a:t>
            </a:r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3F59B4-6835-45E7-B1B4-20A8129CF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71612" y="2620498"/>
            <a:ext cx="3053588" cy="640080"/>
          </a:xfrm>
        </p:spPr>
        <p:txBody>
          <a:bodyPr rtlCol="0"/>
          <a:lstStyle/>
          <a:p>
            <a:pPr rtl="0"/>
            <a:r>
              <a:rPr lang="en-GB" dirty="0"/>
              <a:t>Gap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90E108-1332-4587-9300-0EDF780553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1612" y="3338635"/>
            <a:ext cx="3053588" cy="3164509"/>
          </a:xfrm>
        </p:spPr>
        <p:txBody>
          <a:bodyPr rtlCol="0"/>
          <a:lstStyle/>
          <a:p>
            <a:pPr rtl="0"/>
            <a:r>
              <a:rPr lang="en-GB" dirty="0"/>
              <a:t>Limited studies combining both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20C2D1-333F-40EA-AC2D-9B4F06AE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0EC31-726E-D7EB-043C-8AD0B5799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5023-3022-3478-C1E3-F046A40F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/>
          <a:lstStyle/>
          <a:p>
            <a:pPr rtl="0"/>
            <a:r>
              <a:rPr lang="en-GB" dirty="0"/>
              <a:t>Research Aim &amp;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3FED3-FB95-8138-E140-BB53EE14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2186672"/>
            <a:ext cx="9146869" cy="640080"/>
          </a:xfrm>
        </p:spPr>
        <p:txBody>
          <a:bodyPr rtlCol="0">
            <a:normAutofit/>
          </a:bodyPr>
          <a:lstStyle/>
          <a:p>
            <a:pPr rtl="0"/>
            <a:r>
              <a:rPr lang="en-GB" b="1" dirty="0"/>
              <a:t>Aim:</a:t>
            </a:r>
            <a:r>
              <a:rPr lang="en-GB" dirty="0"/>
              <a:t> Explore how gamified VR affects engagement and knowledge retention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B992D-8FF7-BD08-25CC-70F7C3A45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2412" y="3236975"/>
            <a:ext cx="3053588" cy="3163825"/>
          </a:xfrm>
        </p:spPr>
        <p:txBody>
          <a:bodyPr rtlCol="0">
            <a:normAutofit/>
          </a:bodyPr>
          <a:lstStyle/>
          <a:p>
            <a:pPr lvl="0" rtl="0"/>
            <a:r>
              <a:rPr lang="en-GB" dirty="0"/>
              <a:t>Does gamification increase engagement in VR?</a:t>
            </a:r>
          </a:p>
          <a:p>
            <a:pPr lvl="0" rtl="0"/>
            <a:r>
              <a:rPr lang="en-GB" dirty="0"/>
              <a:t>Does it improve knowledge retention?</a:t>
            </a:r>
          </a:p>
          <a:p>
            <a:pPr lvl="0" rtl="0"/>
            <a:r>
              <a:rPr lang="en-GB" dirty="0"/>
              <a:t>Which elements are most effective?</a:t>
            </a:r>
          </a:p>
          <a:p>
            <a:pPr rtl="0"/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F24E29-AB38-4B00-070F-789C56A1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3</a:t>
            </a:fld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91BE012-13BB-3E98-4247-8162A78AA0D8}"/>
              </a:ext>
            </a:extLst>
          </p:cNvPr>
          <p:cNvSpPr txBox="1">
            <a:spLocks/>
          </p:cNvSpPr>
          <p:nvPr/>
        </p:nvSpPr>
        <p:spPr>
          <a:xfrm>
            <a:off x="1066799" y="3064497"/>
            <a:ext cx="9146869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Key Questions:</a:t>
            </a:r>
          </a:p>
        </p:txBody>
      </p:sp>
    </p:spTree>
    <p:extLst>
      <p:ext uri="{BB962C8B-B14F-4D97-AF65-F5344CB8AC3E}">
        <p14:creationId xmlns:p14="http://schemas.microsoft.com/office/powerpoint/2010/main" val="37211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C0118-983E-969A-029D-1BED10F4D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4BC3-C08E-6479-DF40-0607531A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/>
            <a:r>
              <a:rPr lang="en-GB" b="1" dirty="0"/>
              <a:t>Reserach Onion</a:t>
            </a:r>
            <a:endParaRPr lang="en-GB" dirty="0"/>
          </a:p>
        </p:txBody>
      </p:sp>
      <p:pic>
        <p:nvPicPr>
          <p:cNvPr id="14" name="Content Placeholder 13" descr="A diagram of scientific method&#10;&#10;AI-generated content may be incorrect.">
            <a:extLst>
              <a:ext uri="{FF2B5EF4-FFF2-40B4-BE49-F238E27FC236}">
                <a16:creationId xmlns:a16="http://schemas.microsoft.com/office/drawing/2014/main" id="{4254B776-3497-DBB9-3E2F-64AC9391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3955" y="2103120"/>
            <a:ext cx="5384089" cy="3849624"/>
          </a:xfrm>
          <a:noFill/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B67D11-2B5B-7D65-487D-4A6864CF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252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35767-BA69-257C-030A-9FA6E2C9D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CF7F-B8B9-0668-1FAC-B0D32835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/>
          <a:lstStyle/>
          <a:p>
            <a:pPr rtl="0"/>
            <a:r>
              <a:rPr lang="en-GB" b="1" dirty="0"/>
              <a:t>Methodology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50393-ED98-2BF2-B000-74E7BE138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2186672"/>
            <a:ext cx="9146869" cy="640080"/>
          </a:xfrm>
        </p:spPr>
        <p:txBody>
          <a:bodyPr rtlCol="0">
            <a:normAutofit/>
          </a:bodyPr>
          <a:lstStyle/>
          <a:p>
            <a:pPr rtl="0"/>
            <a:r>
              <a:rPr lang="en-GB" b="1" dirty="0"/>
              <a:t>Approach:</a:t>
            </a:r>
            <a:r>
              <a:rPr lang="en-GB" dirty="0"/>
              <a:t> Mixed-methods (qualitative + quantitative)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C8549-2358-405B-2EC3-D9CAB787A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78332" y="2999230"/>
            <a:ext cx="3053588" cy="3163825"/>
          </a:xfrm>
        </p:spPr>
        <p:txBody>
          <a:bodyPr rtlCol="0">
            <a:normAutofit/>
          </a:bodyPr>
          <a:lstStyle/>
          <a:p>
            <a:pPr lvl="0" rtl="0"/>
            <a:r>
              <a:rPr lang="en-GB" dirty="0"/>
              <a:t>Pre-/post-quizzes</a:t>
            </a:r>
          </a:p>
          <a:p>
            <a:pPr lvl="0" rtl="0"/>
            <a:r>
              <a:rPr lang="en-GB" dirty="0"/>
              <a:t>Engagement surveys</a:t>
            </a:r>
          </a:p>
          <a:p>
            <a:pPr lvl="0" rtl="0"/>
            <a:r>
              <a:rPr lang="en-GB" dirty="0"/>
              <a:t>Semi-structured interviews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34C8F5-509F-5472-1A8C-CBFED418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F70643F-0F31-22C0-EC8D-5226952F4B15}"/>
              </a:ext>
            </a:extLst>
          </p:cNvPr>
          <p:cNvSpPr txBox="1">
            <a:spLocks/>
          </p:cNvSpPr>
          <p:nvPr/>
        </p:nvSpPr>
        <p:spPr>
          <a:xfrm>
            <a:off x="1066798" y="2826752"/>
            <a:ext cx="9146869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Tools: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BC09202-89C5-F967-8318-EC3BD5A2E353}"/>
              </a:ext>
            </a:extLst>
          </p:cNvPr>
          <p:cNvSpPr txBox="1">
            <a:spLocks/>
          </p:cNvSpPr>
          <p:nvPr/>
        </p:nvSpPr>
        <p:spPr>
          <a:xfrm>
            <a:off x="1066795" y="4261102"/>
            <a:ext cx="9146869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Participants:</a:t>
            </a:r>
            <a:r>
              <a:rPr lang="en-GB" dirty="0"/>
              <a:t> 7 users tested the VR prototype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036011-5707-404A-FB5C-5C4F1D140609}"/>
              </a:ext>
            </a:extLst>
          </p:cNvPr>
          <p:cNvSpPr txBox="1">
            <a:spLocks/>
          </p:cNvSpPr>
          <p:nvPr/>
        </p:nvSpPr>
        <p:spPr>
          <a:xfrm>
            <a:off x="1066796" y="4923414"/>
            <a:ext cx="9146869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Prototype:</a:t>
            </a:r>
            <a:r>
              <a:rPr lang="en-GB" dirty="0"/>
              <a:t> Unity-based VR app—space station, planet selection, travel, quizzes</a:t>
            </a:r>
          </a:p>
        </p:txBody>
      </p:sp>
    </p:spTree>
    <p:extLst>
      <p:ext uri="{BB962C8B-B14F-4D97-AF65-F5344CB8AC3E}">
        <p14:creationId xmlns:p14="http://schemas.microsoft.com/office/powerpoint/2010/main" val="255383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F3034-E477-BF60-C21C-2D03F9980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2D4D-A9F7-B795-6407-AAF3103B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/>
          <a:lstStyle/>
          <a:p>
            <a:pPr rtl="0"/>
            <a:r>
              <a:rPr lang="en-GB" dirty="0"/>
              <a:t>Key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6F36B-0C43-2CCC-E93D-E1952A98F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00326" y="1973130"/>
            <a:ext cx="3053588" cy="1154114"/>
          </a:xfrm>
        </p:spPr>
        <p:txBody>
          <a:bodyPr rtlCol="0">
            <a:normAutofit/>
          </a:bodyPr>
          <a:lstStyle/>
          <a:p>
            <a:pPr lvl="0" rtl="0"/>
            <a:r>
              <a:rPr lang="en-GB" dirty="0"/>
              <a:t>Avg. rating: 4.6/5</a:t>
            </a:r>
          </a:p>
          <a:p>
            <a:pPr lvl="0" rtl="0"/>
            <a:r>
              <a:rPr lang="en-GB" dirty="0"/>
              <a:t>Cinematic transitions and sound feedback rated highest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D4761E-0599-D67D-8009-233D9BF0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1BC4681-30CB-9061-034B-E7A94D978FEB}"/>
              </a:ext>
            </a:extLst>
          </p:cNvPr>
          <p:cNvSpPr txBox="1">
            <a:spLocks/>
          </p:cNvSpPr>
          <p:nvPr/>
        </p:nvSpPr>
        <p:spPr>
          <a:xfrm>
            <a:off x="1066795" y="1800653"/>
            <a:ext cx="9146869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Engagement: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E57FFDB-E5AC-94DE-F325-A91E8D895DA9}"/>
              </a:ext>
            </a:extLst>
          </p:cNvPr>
          <p:cNvSpPr txBox="1">
            <a:spLocks/>
          </p:cNvSpPr>
          <p:nvPr/>
        </p:nvSpPr>
        <p:spPr>
          <a:xfrm>
            <a:off x="1066794" y="4843807"/>
            <a:ext cx="9146869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Participant</a:t>
            </a:r>
            <a:r>
              <a:rPr lang="en-GB" b="1" dirty="0"/>
              <a:t> quote:</a:t>
            </a:r>
            <a:r>
              <a:rPr lang="en-GB" dirty="0"/>
              <a:t> “The warping to different planets was very satisfying.”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E5E740-C82F-B7FE-0B61-EB9AF1F2F0CB}"/>
              </a:ext>
            </a:extLst>
          </p:cNvPr>
          <p:cNvSpPr txBox="1">
            <a:spLocks/>
          </p:cNvSpPr>
          <p:nvPr/>
        </p:nvSpPr>
        <p:spPr>
          <a:xfrm>
            <a:off x="3498183" y="3504837"/>
            <a:ext cx="3053588" cy="115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Pre-test avg: 63%</a:t>
            </a:r>
          </a:p>
          <a:p>
            <a:r>
              <a:rPr lang="en-GB" dirty="0"/>
              <a:t>Post-test avg: 89%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52FE4AF-6A2F-25D1-1266-AAF3E9505293}"/>
              </a:ext>
            </a:extLst>
          </p:cNvPr>
          <p:cNvSpPr txBox="1">
            <a:spLocks/>
          </p:cNvSpPr>
          <p:nvPr/>
        </p:nvSpPr>
        <p:spPr>
          <a:xfrm>
            <a:off x="1066793" y="3312099"/>
            <a:ext cx="9146869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Knowledge Retention:</a:t>
            </a:r>
          </a:p>
        </p:txBody>
      </p:sp>
    </p:spTree>
    <p:extLst>
      <p:ext uri="{BB962C8B-B14F-4D97-AF65-F5344CB8AC3E}">
        <p14:creationId xmlns:p14="http://schemas.microsoft.com/office/powerpoint/2010/main" val="46839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A02C5-B6B0-43A3-BF22-3B384204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GB" noProof="0" smtClean="0"/>
              <a:t>7</a:t>
            </a:fld>
            <a:endParaRPr lang="en-GB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0734D7-C762-8278-9869-512C2A551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661" y="647754"/>
            <a:ext cx="4662677" cy="2781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D896EE-8396-FE80-EE34-F50F53476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31172"/>
            <a:ext cx="5429252" cy="1967287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D8ECEEB-6239-0BF5-116D-1405BAC04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52219" y="3931171"/>
            <a:ext cx="5104312" cy="1967287"/>
          </a:xfr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DC63D-BA8E-C74F-430E-00873B09A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5A37-C9B5-CDCB-A683-A1DE09B5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/>
          <a:lstStyle/>
          <a:p>
            <a:pPr rtl="0"/>
            <a:r>
              <a:rPr lang="en-GB" dirty="0"/>
              <a:t>Future Work and Improvements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C127F-707F-A169-E00D-99E8E6A11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00333" y="2391788"/>
            <a:ext cx="3053588" cy="1154114"/>
          </a:xfrm>
        </p:spPr>
        <p:txBody>
          <a:bodyPr rtlCol="0">
            <a:normAutofit/>
          </a:bodyPr>
          <a:lstStyle/>
          <a:p>
            <a:pPr lvl="0" rtl="0"/>
            <a:r>
              <a:rPr lang="en-GB" dirty="0"/>
              <a:t>Small sample size</a:t>
            </a:r>
          </a:p>
          <a:p>
            <a:pPr lvl="0" rtl="0"/>
            <a:r>
              <a:rPr lang="en-GB" dirty="0"/>
              <a:t>Short-term measurement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766790-6DBE-F5D2-EF4A-C8BBA3F9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8</a:t>
            </a:fld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C4A7EAC-4524-58A8-9619-771808441B25}"/>
              </a:ext>
            </a:extLst>
          </p:cNvPr>
          <p:cNvSpPr txBox="1">
            <a:spLocks/>
          </p:cNvSpPr>
          <p:nvPr/>
        </p:nvSpPr>
        <p:spPr>
          <a:xfrm>
            <a:off x="1066802" y="2219311"/>
            <a:ext cx="9146869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Limitations: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AC6866D-53A8-A708-48AC-67849C2B3E28}"/>
              </a:ext>
            </a:extLst>
          </p:cNvPr>
          <p:cNvSpPr txBox="1">
            <a:spLocks/>
          </p:cNvSpPr>
          <p:nvPr/>
        </p:nvSpPr>
        <p:spPr>
          <a:xfrm>
            <a:off x="2700333" y="3888884"/>
            <a:ext cx="3053588" cy="190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 leaderboards and missions</a:t>
            </a:r>
          </a:p>
          <a:p>
            <a:r>
              <a:rPr lang="en-GB" dirty="0"/>
              <a:t>Test with a larger group</a:t>
            </a:r>
          </a:p>
          <a:p>
            <a:r>
              <a:rPr lang="en-GB" dirty="0"/>
              <a:t>Measure long-term retention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62EA4FB-BC5C-9F99-0072-6A2AA7115F96}"/>
              </a:ext>
            </a:extLst>
          </p:cNvPr>
          <p:cNvSpPr txBox="1">
            <a:spLocks/>
          </p:cNvSpPr>
          <p:nvPr/>
        </p:nvSpPr>
        <p:spPr>
          <a:xfrm>
            <a:off x="1066800" y="3730757"/>
            <a:ext cx="9146869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Next Steps:</a:t>
            </a:r>
          </a:p>
        </p:txBody>
      </p:sp>
    </p:spTree>
    <p:extLst>
      <p:ext uri="{BB962C8B-B14F-4D97-AF65-F5344CB8AC3E}">
        <p14:creationId xmlns:p14="http://schemas.microsoft.com/office/powerpoint/2010/main" val="412883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EAF9F-A4EF-EC6A-2C24-B209D58C7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E003-5B6D-CE2D-007B-C4E31AB7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38375C-88D3-7E5B-E284-320D394C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9</a:t>
            </a:fld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DEAB0D6-7598-3197-8797-085C2754F419}"/>
              </a:ext>
            </a:extLst>
          </p:cNvPr>
          <p:cNvSpPr txBox="1">
            <a:spLocks/>
          </p:cNvSpPr>
          <p:nvPr/>
        </p:nvSpPr>
        <p:spPr>
          <a:xfrm>
            <a:off x="1066799" y="2788920"/>
            <a:ext cx="9146869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Gamification + VR = Effective educational tool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877C8DA-5A90-329D-1FED-315211E924DE}"/>
              </a:ext>
            </a:extLst>
          </p:cNvPr>
          <p:cNvSpPr txBox="1">
            <a:spLocks/>
          </p:cNvSpPr>
          <p:nvPr/>
        </p:nvSpPr>
        <p:spPr>
          <a:xfrm>
            <a:off x="1066800" y="3730757"/>
            <a:ext cx="9146869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Supports Constructivist and Self-Determination theories</a:t>
            </a:r>
          </a:p>
        </p:txBody>
      </p:sp>
    </p:spTree>
    <p:extLst>
      <p:ext uri="{BB962C8B-B14F-4D97-AF65-F5344CB8AC3E}">
        <p14:creationId xmlns:p14="http://schemas.microsoft.com/office/powerpoint/2010/main" val="3534979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896_TF78757031_Win32" id="{A307B3D8-DACD-426B-A071-E0EB803C0B33}" vid="{091C552F-418B-4198-A361-5F67626C90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27</TotalTime>
  <Words>234</Words>
  <Application>Microsoft Office PowerPoint</Application>
  <PresentationFormat>Widescreen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SavonVTI</vt:lpstr>
      <vt:lpstr>The Implementation of Gamification Elements in a Learning VR Environment</vt:lpstr>
      <vt:lpstr>Background &amp; Rationale</vt:lpstr>
      <vt:lpstr>Research Aim &amp; Questions</vt:lpstr>
      <vt:lpstr>Reserach Onion</vt:lpstr>
      <vt:lpstr>Methodology</vt:lpstr>
      <vt:lpstr>Key Findings</vt:lpstr>
      <vt:lpstr>PowerPoint Presentation</vt:lpstr>
      <vt:lpstr>Future Work and Improvements</vt:lpstr>
      <vt:lpstr>Conclusion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Zammit</dc:creator>
  <cp:lastModifiedBy>Jake Zammit</cp:lastModifiedBy>
  <cp:revision>4</cp:revision>
  <dcterms:created xsi:type="dcterms:W3CDTF">2025-05-25T20:31:22Z</dcterms:created>
  <dcterms:modified xsi:type="dcterms:W3CDTF">2025-05-25T20:58:47Z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