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0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60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04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59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466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10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35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700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72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3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61C74-0EFA-4E53-863E-6690B22E846C}" type="datetimeFigureOut">
              <a:rPr lang="en-IN" smtClean="0"/>
              <a:t>13-06-2025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5745-60B6-4A0D-8D5D-11F444DDD1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9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67" y="332656"/>
            <a:ext cx="8819466" cy="646331"/>
          </a:xfrm>
          <a:prstGeom prst="rect">
            <a:avLst/>
          </a:prstGeom>
        </p:spPr>
        <p:txBody>
          <a:bodyPr wrap="none" anchor="t" anchorCtr="1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50000"/>
                  </a:schemeClr>
                </a:solidFill>
              </a:rPr>
              <a:t>CYCLE TIME &amp; PROCESS EFFICIENCY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8936" y="1412776"/>
            <a:ext cx="160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/>
              <a:t>PROBLEM :</a:t>
            </a:r>
            <a:endParaRPr lang="en-IN" sz="2400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735632" y="2204864"/>
            <a:ext cx="76727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We’re facing consistent inefficiencies across key tasks in </a:t>
            </a:r>
            <a:r>
              <a:rPr lang="en-US" altLang="en-US" b="1" dirty="0">
                <a:solidFill>
                  <a:prstClr val="black"/>
                </a:solidFill>
                <a:cs typeface="Arial" charset="0"/>
              </a:rPr>
              <a:t>assembly and installation processes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. These inefficiencies are resulting in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unnecessary time losses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, including</a:t>
            </a:r>
            <a:r>
              <a:rPr lang="en-US" altLang="en-US" dirty="0" smtClean="0">
                <a:solidFill>
                  <a:prstClr val="black"/>
                </a:solidFill>
                <a:cs typeface="Arial" charset="0"/>
              </a:rPr>
              <a:t>:</a:t>
            </a:r>
          </a:p>
          <a:p>
            <a:pPr lvl="0" algn="just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prstClr val="black"/>
              </a:solidFill>
              <a:cs typeface="Arial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Long wait times for tools, crane, and skilled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workers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FF0000"/>
              </a:solidFill>
              <a:cs typeface="Arial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Rework due to misalignment and human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errors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FF0000"/>
              </a:solidFill>
              <a:cs typeface="Arial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Overstaffing in certain tasks, leading to wasted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man-hours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rgbClr val="FF0000"/>
              </a:solidFill>
              <a:cs typeface="Arial" charset="0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Excessive tool fetching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time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b="1" dirty="0" smtClean="0">
              <a:solidFill>
                <a:prstClr val="black"/>
              </a:solidFill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prstClr val="black"/>
              </a:solidFill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cs typeface="Arial" charset="0"/>
              </a:rPr>
              <a:t>Overall Impact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: We’re losing up to </a:t>
            </a:r>
            <a:r>
              <a:rPr lang="en-US" altLang="en-US" b="1" dirty="0" smtClean="0">
                <a:solidFill>
                  <a:srgbClr val="FF0000"/>
                </a:solidFill>
                <a:cs typeface="Arial" charset="0"/>
              </a:rPr>
              <a:t>35% </a:t>
            </a: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of the total time</a:t>
            </a: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cs typeface="Arial" charset="0"/>
              </a:rPr>
              <a:t>per task due to these inefficiencies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5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239" y="373886"/>
            <a:ext cx="335752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2800" b="1" dirty="0" smtClean="0"/>
              <a:t>RECOMMENDATIONS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6084" y="2060846"/>
            <a:ext cx="7998364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Problem</a:t>
            </a:r>
            <a:r>
              <a:rPr lang="en-IN" sz="2000" dirty="0" smtClean="0"/>
              <a:t>:</a:t>
            </a:r>
          </a:p>
          <a:p>
            <a:endParaRPr lang="en-IN" dirty="0"/>
          </a:p>
          <a:p>
            <a:r>
              <a:rPr lang="en-IN" dirty="0" smtClean="0"/>
              <a:t>We’re wasting too much time </a:t>
            </a:r>
            <a:r>
              <a:rPr lang="en-IN" b="1" dirty="0" smtClean="0">
                <a:solidFill>
                  <a:srgbClr val="FF0000"/>
                </a:solidFill>
              </a:rPr>
              <a:t>fetching tools</a:t>
            </a:r>
            <a:r>
              <a:rPr lang="en-IN" dirty="0" smtClean="0"/>
              <a:t>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Solution</a:t>
            </a:r>
            <a:r>
              <a:rPr lang="en-IN" sz="2000" dirty="0" smtClean="0"/>
              <a:t>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Introduce Tool Kits</a:t>
            </a:r>
            <a:r>
              <a:rPr lang="en-IN" dirty="0" smtClean="0"/>
              <a:t>: For each specific task, set up </a:t>
            </a:r>
            <a:r>
              <a:rPr lang="en-IN" b="1" dirty="0" smtClean="0"/>
              <a:t>pre-packed kits</a:t>
            </a:r>
            <a:r>
              <a:rPr lang="en-IN" dirty="0" smtClean="0"/>
              <a:t> with all necessary tools. This ensures the team isn’t wasting time looking for tools.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Potential Savings</a:t>
            </a:r>
            <a:r>
              <a:rPr lang="en-IN" dirty="0" smtClean="0">
                <a:solidFill>
                  <a:srgbClr val="00B050"/>
                </a:solidFill>
              </a:rPr>
              <a:t>: </a:t>
            </a:r>
            <a:r>
              <a:rPr lang="en-IN" dirty="0" smtClean="0"/>
              <a:t>Up to </a:t>
            </a:r>
            <a:r>
              <a:rPr lang="en-IN" b="1" dirty="0" smtClean="0"/>
              <a:t>3 hours/task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 smtClean="0">
              <a:solidFill>
                <a:srgbClr val="00B05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Centralized Tool Station</a:t>
            </a:r>
            <a:r>
              <a:rPr lang="en-IN" dirty="0" smtClean="0"/>
              <a:t>: Have a </a:t>
            </a:r>
            <a:r>
              <a:rPr lang="en-IN" b="1" dirty="0" smtClean="0"/>
              <a:t>centralized inventory</a:t>
            </a:r>
            <a:r>
              <a:rPr lang="en-IN" dirty="0" smtClean="0"/>
              <a:t> with immediate access for all workers to reduce downtime.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6084" y="1340768"/>
            <a:ext cx="41844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IN" sz="2000" b="1" dirty="0" smtClean="0"/>
              <a:t>Rework the Tool Fetching Process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82503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239" y="373886"/>
            <a:ext cx="335752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2800" b="1" dirty="0" smtClean="0"/>
              <a:t>RECOMMENDATIONS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6084" y="2060846"/>
            <a:ext cx="7998364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Problem</a:t>
            </a:r>
            <a:r>
              <a:rPr lang="en-IN" sz="2000" dirty="0" smtClean="0"/>
              <a:t>: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Overstaffing/Understaffing</a:t>
            </a:r>
            <a:r>
              <a:rPr lang="en-IN" dirty="0" smtClean="0"/>
              <a:t> and inconsistent task allocation.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Solution</a:t>
            </a:r>
            <a:r>
              <a:rPr lang="en-IN" sz="2000" dirty="0" smtClean="0"/>
              <a:t>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Introduce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>
                <a:solidFill>
                  <a:srgbClr val="00B050"/>
                </a:solidFill>
              </a:rPr>
              <a:t>real-time job tracking :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/>
              <a:t>v</a:t>
            </a:r>
            <a:r>
              <a:rPr lang="en-IN" dirty="0" smtClean="0"/>
              <a:t>ia a </a:t>
            </a:r>
            <a:r>
              <a:rPr lang="en-IN" b="1" dirty="0" smtClean="0"/>
              <a:t>digital platform</a:t>
            </a:r>
            <a:r>
              <a:rPr lang="en-IN" dirty="0" smtClean="0"/>
              <a:t> (like a custom-built solution). This tool will allow us to </a:t>
            </a:r>
            <a:r>
              <a:rPr lang="en-IN" b="1" dirty="0" smtClean="0"/>
              <a:t>track time</a:t>
            </a:r>
            <a:r>
              <a:rPr lang="en-IN" dirty="0" smtClean="0"/>
              <a:t> and </a:t>
            </a:r>
            <a:r>
              <a:rPr lang="en-IN" b="1" dirty="0" smtClean="0"/>
              <a:t>task status</a:t>
            </a:r>
            <a:r>
              <a:rPr lang="en-IN" dirty="0" smtClean="0"/>
              <a:t> in real-time, and adjust </a:t>
            </a:r>
            <a:r>
              <a:rPr lang="en-IN" b="1" dirty="0" smtClean="0"/>
              <a:t>staffing levels dynamically</a:t>
            </a:r>
            <a:r>
              <a:rPr lang="en-IN" dirty="0" smtClean="0"/>
              <a:t>.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Potential Savings :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/>
              <a:t>15-20% reduction in man-hours per task</a:t>
            </a:r>
            <a:r>
              <a:rPr lang="en-IN" dirty="0" smtClean="0"/>
              <a:t>..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084" y="1340768"/>
            <a:ext cx="63860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IN" sz="2000" b="1" dirty="0" smtClean="0"/>
              <a:t>Implement a Digital Task &amp; Time Management System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7666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239" y="373886"/>
            <a:ext cx="335752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2800" b="1" dirty="0" smtClean="0"/>
              <a:t>RECOMMENDATIONS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6084" y="2060846"/>
            <a:ext cx="79983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Problem</a:t>
            </a:r>
            <a:r>
              <a:rPr lang="en-IN" sz="2000" dirty="0" smtClean="0"/>
              <a:t>: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Long waiting periods </a:t>
            </a:r>
            <a:r>
              <a:rPr lang="en-IN" dirty="0" smtClean="0"/>
              <a:t>for crane access on-site.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Solution</a:t>
            </a:r>
            <a:r>
              <a:rPr lang="en-IN" sz="2000" dirty="0" smtClean="0"/>
              <a:t>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Optimized Scheduling</a:t>
            </a:r>
            <a:r>
              <a:rPr lang="en-IN" dirty="0" smtClean="0">
                <a:solidFill>
                  <a:srgbClr val="00B050"/>
                </a:solidFill>
              </a:rPr>
              <a:t>: </a:t>
            </a:r>
            <a:r>
              <a:rPr lang="en-IN" dirty="0" smtClean="0"/>
              <a:t>Build out a </a:t>
            </a:r>
            <a:r>
              <a:rPr lang="en-IN" b="1" dirty="0" smtClean="0"/>
              <a:t>detailed schedule</a:t>
            </a:r>
            <a:r>
              <a:rPr lang="en-IN" dirty="0" smtClean="0"/>
              <a:t> that ensures cranes are pre-booked and allocated efficiently based on the assembly line flow.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Potential Savings :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/>
              <a:t>20-40 mins/task</a:t>
            </a:r>
            <a:r>
              <a:rPr lang="en-IN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6084" y="1340768"/>
            <a:ext cx="39338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IN" sz="2000" b="1" dirty="0" smtClean="0"/>
              <a:t>Reduce Waiting Time for Crane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35790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3239" y="373886"/>
            <a:ext cx="3357522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2800" b="1" dirty="0" smtClean="0"/>
              <a:t>RECOMMENDATIONS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6084" y="2060846"/>
            <a:ext cx="7998364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Problem</a:t>
            </a:r>
            <a:r>
              <a:rPr lang="en-IN" sz="2000" dirty="0" smtClean="0"/>
              <a:t>:</a:t>
            </a:r>
          </a:p>
          <a:p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Teams often wait </a:t>
            </a:r>
            <a:r>
              <a:rPr lang="en-IN" dirty="0" smtClean="0"/>
              <a:t>for each other or get diverted to other tasks.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sz="2000" b="1" dirty="0" smtClean="0"/>
              <a:t>Solution</a:t>
            </a:r>
            <a:r>
              <a:rPr lang="en-IN" sz="2000" dirty="0" smtClean="0"/>
              <a:t>:</a:t>
            </a:r>
          </a:p>
          <a:p>
            <a:endParaRPr lang="en-IN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Cross-train :</a:t>
            </a:r>
            <a:r>
              <a:rPr lang="en-IN" b="1" dirty="0" smtClean="0"/>
              <a:t> </a:t>
            </a:r>
            <a:r>
              <a:rPr lang="en-IN" dirty="0" smtClean="0"/>
              <a:t>team members on multiple tasks (like welding, electrical work, and assembly).</a:t>
            </a:r>
            <a:br>
              <a:rPr lang="en-IN" dirty="0" smtClean="0"/>
            </a:br>
            <a:endParaRPr lang="en-IN" dirty="0" smtClean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</a:rPr>
              <a:t>Increase flexibility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across the team.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</a:rPr>
              <a:t>Reduce downtime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dirty="0" smtClean="0"/>
              <a:t>while waiting for specialists.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B050"/>
                </a:solidFill>
              </a:rPr>
              <a:t>Improve collaboration</a:t>
            </a:r>
            <a:r>
              <a:rPr lang="en-IN" dirty="0" smtClean="0"/>
              <a:t>, resulting in smoother transitions between tasks.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285750" lvl="1" indent="-285750">
              <a:buFont typeface="Wingdings" panose="05000000000000000000" pitchFamily="2" charset="2"/>
              <a:buChar char="q"/>
            </a:pPr>
            <a:r>
              <a:rPr lang="en-IN" b="1" dirty="0" smtClean="0">
                <a:solidFill>
                  <a:srgbClr val="00B050"/>
                </a:solidFill>
              </a:rPr>
              <a:t>Potential Savings :</a:t>
            </a:r>
            <a:r>
              <a:rPr lang="en-IN" dirty="0" smtClean="0">
                <a:solidFill>
                  <a:srgbClr val="00B050"/>
                </a:solidFill>
              </a:rPr>
              <a:t> </a:t>
            </a:r>
            <a:r>
              <a:rPr lang="en-IN" b="1" dirty="0" smtClean="0"/>
              <a:t>10–20% reduction in downtime</a:t>
            </a:r>
            <a:r>
              <a:rPr lang="en-IN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6084" y="1340768"/>
            <a:ext cx="48385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IN" sz="2000" b="1" dirty="0" smtClean="0"/>
              <a:t>Foster Cross-Training &amp; Communication</a:t>
            </a:r>
            <a:endParaRPr lang="en-I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17725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83017" y="725795"/>
            <a:ext cx="3577967" cy="830997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IN" sz="4800" b="1" dirty="0" smtClean="0"/>
              <a:t>CONCLUSION</a:t>
            </a:r>
            <a:endParaRPr lang="en-IN" sz="4800" b="1" dirty="0"/>
          </a:p>
        </p:txBody>
      </p:sp>
      <p:sp>
        <p:nvSpPr>
          <p:cNvPr id="3" name="Rectangle 2"/>
          <p:cNvSpPr/>
          <p:nvPr/>
        </p:nvSpPr>
        <p:spPr>
          <a:xfrm>
            <a:off x="572818" y="2204864"/>
            <a:ext cx="799836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/>
              <a:t>In conclusion, we've identified several key inefficiencies in our processes, particularly with </a:t>
            </a:r>
            <a:r>
              <a:rPr lang="en-IN" b="1" dirty="0" smtClean="0"/>
              <a:t>crane wait times, tool fetching, </a:t>
            </a:r>
            <a:r>
              <a:rPr lang="en-IN" b="1" dirty="0" err="1" smtClean="0"/>
              <a:t>labor</a:t>
            </a:r>
            <a:r>
              <a:rPr lang="en-IN" b="1" dirty="0" smtClean="0"/>
              <a:t> allocation, and material shortages.</a:t>
            </a:r>
            <a:r>
              <a:rPr lang="en-IN" dirty="0" smtClean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/>
              <a:t>By implementing targeted </a:t>
            </a:r>
            <a:r>
              <a:rPr lang="en-IN" b="1" dirty="0" smtClean="0"/>
              <a:t>solutions—optimizing crane coordination, streamlining tool management, adjusting </a:t>
            </a:r>
            <a:r>
              <a:rPr lang="en-IN" b="1" dirty="0" err="1" smtClean="0"/>
              <a:t>labor</a:t>
            </a:r>
            <a:r>
              <a:rPr lang="en-IN" b="1" dirty="0" smtClean="0"/>
              <a:t> sizes, and improving material flow</a:t>
            </a:r>
            <a:r>
              <a:rPr lang="en-IN" dirty="0" smtClean="0"/>
              <a:t>—we can significantly reduce cycle times and enhance overall efficiency.</a:t>
            </a:r>
            <a:br>
              <a:rPr lang="en-IN" dirty="0" smtClean="0"/>
            </a:br>
            <a:endParaRPr lang="en-IN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 smtClean="0"/>
              <a:t>By making these changes, we’ll create a </a:t>
            </a:r>
            <a:r>
              <a:rPr lang="en-IN" b="1" dirty="0" smtClean="0"/>
              <a:t>more efficient and cost-effective operation</a:t>
            </a:r>
            <a:r>
              <a:rPr lang="en-IN" dirty="0" smtClean="0"/>
              <a:t>, setting a </a:t>
            </a:r>
            <a:r>
              <a:rPr lang="en-IN" b="1" dirty="0" smtClean="0"/>
              <a:t>higher standard </a:t>
            </a:r>
            <a:r>
              <a:rPr lang="en-IN" dirty="0" smtClean="0"/>
              <a:t>for how we work.</a:t>
            </a:r>
          </a:p>
        </p:txBody>
      </p:sp>
    </p:spTree>
    <p:extLst>
      <p:ext uri="{BB962C8B-B14F-4D97-AF65-F5344CB8AC3E}">
        <p14:creationId xmlns:p14="http://schemas.microsoft.com/office/powerpoint/2010/main" val="281333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210</Words>
  <Application>Microsoft Office PowerPoint</Application>
  <PresentationFormat>On-screen Show (4:3)</PresentationFormat>
  <Paragraphs>65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Metro</dc:creator>
  <cp:lastModifiedBy>Metro</cp:lastModifiedBy>
  <cp:revision>6</cp:revision>
  <dcterms:created xsi:type="dcterms:W3CDTF">2025-06-13T03:59:07Z</dcterms:created>
  <dcterms:modified xsi:type="dcterms:W3CDTF">2025-06-13T05:04:38Z</dcterms:modified>
</cp:coreProperties>
</file>