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72" r:id="rId4"/>
    <p:sldId id="260" r:id="rId5"/>
    <p:sldId id="258" r:id="rId6"/>
    <p:sldId id="269" r:id="rId7"/>
    <p:sldId id="270" r:id="rId8"/>
    <p:sldId id="264" r:id="rId9"/>
    <p:sldId id="259" r:id="rId10"/>
    <p:sldId id="265" r:id="rId11"/>
    <p:sldId id="261" r:id="rId12"/>
    <p:sldId id="267" r:id="rId13"/>
    <p:sldId id="266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75" d="100"/>
          <a:sy n="75" d="100"/>
        </p:scale>
        <p:origin x="89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EFB8-072A-4FE2-9122-6919F70BA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0121-8094-45AF-A582-E90158FB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25D5-2010-4A91-82F9-54D82D64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A4F-6414-4E21-B9FF-697635EA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16CC-8E2A-40D6-A215-C59141C3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E915-8B36-4B11-9F2D-F7EDFC8F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9D851-6453-49E2-B262-5B0DC60E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589A-C0D0-4320-BD1B-1A7A1E6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351F-B4D2-41E1-8385-EE0FD937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FCD1-0BF7-4DB8-9F64-A63C9A10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6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EA8DE-C665-4E48-88EC-19088A36C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AC1E0-04F3-40D9-B5D7-C6644A03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468F-9009-46D1-878A-ABEA6DA7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2503-4D3D-4AD7-953B-1DBC0AF7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DA2A-318D-4BBC-8BCC-AD7BCF53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6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DE10-BCAA-43C8-8329-DBE9E5D7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D9C0-FCFB-49B9-8558-F1A04BB6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3289-7D11-44D1-8510-6AC81320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B075-8D57-4C65-9342-925E3727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F6C9-C9BA-4404-AD1E-8AD60FA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6642-3802-4789-9784-3437E24A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740E-C589-4D0E-A1D3-9EEA82B6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8CDF-7409-4249-8DC7-DA560326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14F6-CA84-4849-8363-C1133000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295D-CC00-4851-BAF6-D8ED70D7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6E9C-D4DC-4C7D-A2DA-DAEF7FA6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BC2B-FF47-42AE-8C52-68D00A47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36702-25DF-47EB-A508-8544B875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6C51-7ED2-4AA9-B702-42F0DF9C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5455-618D-4077-8D06-E925CE87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8890-A337-4677-9102-3A552219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59C-1BA4-4B7C-8A26-81ABBCE0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AFE6-5AEF-455D-93CB-FEA63B93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78FA1-017B-4EAB-AFDD-02692C07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DF58-C5F4-4170-B3D2-EBB627EC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697A8-8035-43B6-AF3B-DFD5FD37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E8C39-1DF2-4EEB-8203-59A6A4F4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8948-F194-46DD-AAD2-1ACCC67A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BFE1E-9C43-4C7B-98CE-37E07863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E470-FAAD-414C-B9EC-D7BDC0BF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0E5B0-35FB-463C-9B09-5B57A6D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C021F-CD23-473D-877C-895A3940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21503-2C1C-48E4-9CE7-0F8839D3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6926-A6AF-4DDC-8D12-5476AC72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45CC2-4BDF-492A-8965-DACDD1F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4080-6181-412B-890D-07D36D4F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97A-8FA7-4181-A55A-8242CB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5231-2181-40C4-A160-4870895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D0715-2D48-4E82-A2E3-529FB635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3779-1372-40EC-BFFD-25D2ECC3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D957-401F-4104-B7BE-91F1EB3E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81BB-2026-4076-B66C-6E853CF8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90E2-BE2E-4ACC-920A-10840A8B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43CCE-A9A3-44ED-AE37-9FEBA30D6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A3D66-7FA3-435B-9C69-74E2D841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2E4E-26DD-4EF0-ACFF-AF4903A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9CCD-47C4-4E8E-9548-C4C3BE54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14BD-9E9F-4768-8428-F59FB552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00147-D82C-495E-80E3-A3AD934D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6B6F-EA05-4C1F-B604-5E6E74FE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6F04-F3E1-4CE7-8E10-296981C89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D089-976C-4637-9698-EF5E21343EA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D1F-D0BA-416E-AF77-762EB24B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62A-6E28-42F7-8950-A2D509F2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0CFD-0471-419A-A0EA-39AE33AFA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4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heic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8C5840-AB37-4410-AB8F-B0F0DE5E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540848"/>
            <a:ext cx="12192000" cy="914400"/>
          </a:xfrm>
        </p:spPr>
        <p:txBody>
          <a:bodyPr>
            <a:normAutofit/>
          </a:bodyPr>
          <a:lstStyle/>
          <a:p>
            <a:r>
              <a:rPr lang="en-US" sz="4400" b="1" dirty="0"/>
              <a:t>PERSONAL LOAN </a:t>
            </a:r>
            <a:endParaRPr lang="en-IN" sz="44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C66B63-05C9-4221-980E-1A96EE8DC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9103"/>
            <a:ext cx="12046998" cy="52688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JAVA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BATCH:- SDA-FSD-01-02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SESSION 2022-23</a:t>
            </a:r>
          </a:p>
          <a:p>
            <a:endParaRPr lang="en-US" sz="1800" dirty="0"/>
          </a:p>
          <a:p>
            <a:pPr algn="l"/>
            <a:endParaRPr lang="en-IN" sz="2400" dirty="0"/>
          </a:p>
          <a:p>
            <a:pPr algn="l"/>
            <a:endParaRPr lang="en-IN" sz="1800" dirty="0"/>
          </a:p>
          <a:p>
            <a:pPr algn="l"/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 MEMBERS:-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 err="1"/>
              <a:t>Akshay</a:t>
            </a:r>
            <a:r>
              <a:rPr lang="en-IN" sz="2000" dirty="0"/>
              <a:t> Shinde.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Shambhu </a:t>
            </a:r>
            <a:r>
              <a:rPr lang="en-IN" sz="2000" dirty="0" err="1"/>
              <a:t>Aher</a:t>
            </a:r>
            <a:r>
              <a:rPr lang="en-IN" sz="2000" dirty="0"/>
              <a:t>.                                                                 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endParaRPr lang="en-IN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Swapnil Waghule.                                                           </a:t>
            </a:r>
            <a:endParaRPr lang="en-IN" sz="22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Vaibhav </a:t>
            </a:r>
            <a:r>
              <a:rPr lang="en-IN" sz="2000" dirty="0" err="1"/>
              <a:t>Dagade</a:t>
            </a:r>
            <a:r>
              <a:rPr lang="en-IN" sz="2000" dirty="0"/>
              <a:t>.                                                                                                                                          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Guide By:-</a:t>
            </a:r>
            <a:endParaRPr lang="en-IN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Amit </a:t>
            </a:r>
            <a:r>
              <a:rPr lang="en-IN" sz="2000" dirty="0" err="1"/>
              <a:t>Darade</a:t>
            </a:r>
            <a:r>
              <a:rPr lang="en-IN" sz="2000" dirty="0"/>
              <a:t>.                                                                                                                                            </a:t>
            </a:r>
            <a:r>
              <a:rPr lang="en-IN" sz="2000" dirty="0" err="1"/>
              <a:t>Mr.Raj</a:t>
            </a:r>
            <a:r>
              <a:rPr lang="en-IN" sz="2000" dirty="0"/>
              <a:t> </a:t>
            </a:r>
            <a:r>
              <a:rPr lang="en-IN" sz="2000" dirty="0" err="1"/>
              <a:t>Kolhe</a:t>
            </a:r>
            <a:r>
              <a:rPr lang="en-IN" sz="20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/>
              <a:t>Kunal Patil.                                                                                                                                                               </a:t>
            </a:r>
          </a:p>
          <a:p>
            <a:pPr algn="l"/>
            <a:r>
              <a:rPr lang="en-IN" sz="2000" dirty="0"/>
              <a:t>                                                                                                                                                                          </a:t>
            </a:r>
            <a:r>
              <a:rPr lang="en-IN" sz="2000" dirty="0">
                <a:solidFill>
                  <a:srgbClr val="FF0000"/>
                </a:solidFill>
              </a:rPr>
              <a:t>By TEAM DEMONS…</a:t>
            </a:r>
            <a:r>
              <a:rPr lang="en-IN" sz="2000" dirty="0"/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2600" dirty="0"/>
              <a:t>                 </a:t>
            </a:r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465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3065-08A6-4D6F-9563-B6F8BC58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85DB9-BC19-4B22-B2DA-B18CAB17E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9003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4D9C-9F0E-4B50-A50B-817BA139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56A1-8844-483B-A7C3-58D03BC5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18 years old and a resident of India.</a:t>
            </a:r>
          </a:p>
          <a:p>
            <a:r>
              <a:rPr lang="en-US" dirty="0"/>
              <a:t>Salaried Individual, having a regular monthly income of 30,000+</a:t>
            </a:r>
          </a:p>
          <a:p>
            <a:r>
              <a:rPr lang="en-US" dirty="0"/>
              <a:t>Having a good CIBIL Score.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97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CC9C-D34A-4FBC-87A9-D943012A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EMI Calculator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8EB68-7B06-4F1D-8D47-AC8D634F0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3156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49F-E9AD-42F6-BF6E-35FA0934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EMI Calculator</a:t>
            </a:r>
            <a:br>
              <a:rPr lang="en-IN" b="1" i="0" dirty="0">
                <a:solidFill>
                  <a:srgbClr val="EF7C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4516-927A-4E97-A078-A3D1A7FF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The mathematical formula for calculating EMI is as follows:</a:t>
            </a:r>
            <a:b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EMI = [P x R x (1+R)^N]/[(1+R)^N-1]</a:t>
            </a:r>
          </a:p>
          <a:p>
            <a:pPr algn="l"/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Where,</a:t>
            </a:r>
            <a:b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“P” stands for Principal Loan Amount,</a:t>
            </a:r>
            <a:b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“R” stands for Rate of Interest (per month) or annual ROI divided by 12</a:t>
            </a:r>
            <a:b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“N” stands for Loan Tenure (in months)</a:t>
            </a:r>
          </a:p>
          <a:p>
            <a:pPr algn="l"/>
            <a:r>
              <a:rPr lang="en-US" dirty="0">
                <a:solidFill>
                  <a:srgbClr val="454545"/>
                </a:solidFill>
                <a:latin typeface="Arial" panose="020B0604020202020204" pitchFamily="34" charset="0"/>
              </a:rPr>
              <a:t>The </a:t>
            </a:r>
            <a:r>
              <a:rPr lang="en-US" b="0" i="0" dirty="0">
                <a:solidFill>
                  <a:srgbClr val="454545"/>
                </a:solidFill>
                <a:effectLst/>
                <a:latin typeface="Arial" panose="020B0604020202020204" pitchFamily="34" charset="0"/>
              </a:rPr>
              <a:t>EMI amount may vary at the time of loan disbursement; depending upon the date of disbursal and period between the disbursal date and the first EMI 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68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AD48-0871-4BF7-9FE8-5DD50BCB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5321"/>
            <a:ext cx="9601196" cy="1097280"/>
          </a:xfrm>
        </p:spPr>
        <p:txBody>
          <a:bodyPr/>
          <a:lstStyle/>
          <a:p>
            <a:r>
              <a:rPr lang="en-IN" dirty="0"/>
              <a:t>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A54C-C046-4551-B814-E36F9660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loan might not always be a good sign but at times might be required.</a:t>
            </a:r>
          </a:p>
          <a:p>
            <a:r>
              <a:rPr lang="en-IN" sz="3200" dirty="0"/>
              <a:t>Being transparent with family and choosing the best option is the  Personal Loan.</a:t>
            </a:r>
          </a:p>
        </p:txBody>
      </p:sp>
    </p:spTree>
    <p:extLst>
      <p:ext uri="{BB962C8B-B14F-4D97-AF65-F5344CB8AC3E}">
        <p14:creationId xmlns:p14="http://schemas.microsoft.com/office/powerpoint/2010/main" val="230621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CC11-C446-4A44-A6FC-AE1E2644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Thanks…!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84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D82F-A028-4DB0-B480-3ACEF5B4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3" y="594805"/>
            <a:ext cx="10946166" cy="1074198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662A-8750-4425-9DEF-42659EA3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3" y="2441359"/>
            <a:ext cx="10653204" cy="382183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personal Loan?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 Chart.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Benefits.</a:t>
            </a:r>
            <a:endParaRPr lang="en-IN" i="0" dirty="0">
              <a:solidFill>
                <a:srgbClr val="555555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Criteria.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dirty="0">
                <a:solidFill>
                  <a:schemeClr val="tx1"/>
                </a:solidFill>
                <a:effectLst/>
              </a:rPr>
              <a:t>Loan EMI Calculator.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Conclusion.</a:t>
            </a:r>
            <a:endParaRPr lang="en-IN" sz="2400" i="0" dirty="0">
              <a:solidFill>
                <a:schemeClr val="tx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rgbClr val="55555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i="0" dirty="0">
              <a:solidFill>
                <a:srgbClr val="555555"/>
              </a:solidFill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0C9C-FAEA-4EC4-BAF2-D67CDD5E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5921"/>
            <a:ext cx="6815669" cy="1142999"/>
          </a:xfrm>
        </p:spPr>
        <p:txBody>
          <a:bodyPr/>
          <a:lstStyle/>
          <a:p>
            <a:r>
              <a:rPr lang="en-US" sz="5400" b="1" dirty="0"/>
              <a:t>PERSONAL LOAN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89C33-4FD8-4DD6-B305-FA9DCDC9A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Loans that matter..</a:t>
            </a:r>
            <a:endParaRPr lang="en-IN" sz="3200" b="0" i="1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b="0" i="0" dirty="0">
              <a:solidFill>
                <a:srgbClr val="0B335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38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CB93-E99A-4C01-956C-8E3B192B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LOAN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CD4C1A-DAEA-4EA0-BC45-E5BB8A1D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362994"/>
            <a:ext cx="5486400" cy="3276600"/>
          </a:xfrm>
        </p:spPr>
      </p:pic>
    </p:spTree>
    <p:extLst>
      <p:ext uri="{BB962C8B-B14F-4D97-AF65-F5344CB8AC3E}">
        <p14:creationId xmlns:p14="http://schemas.microsoft.com/office/powerpoint/2010/main" val="357027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CD29-5DEA-4F1D-88B4-C3C0AFA4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personal Loan?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242E-BD32-4FBB-8472-9DDF4702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Personal Loan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unsecured credit provided by financial institutions based on criteria like employment history, repayment capacity, income level, profession and credit history.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91AC-DB5A-4DFA-A564-5D28DCBDF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3530FD6-5E5D-4585-9831-26166A4D9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F113BC-0CFD-4146-AEE5-7CC89475FF9F}"/>
              </a:ext>
            </a:extLst>
          </p:cNvPr>
          <p:cNvSpPr/>
          <p:nvPr/>
        </p:nvSpPr>
        <p:spPr>
          <a:xfrm>
            <a:off x="5867400" y="4038600"/>
            <a:ext cx="1447800" cy="6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D4E92-934D-4D09-8546-5F901FF08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-971" r="46945" b="6154"/>
          <a:stretch/>
        </p:blipFill>
        <p:spPr>
          <a:xfrm>
            <a:off x="-20320" y="-3048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74215-F437-426A-BC64-37334207353E}"/>
              </a:ext>
            </a:extLst>
          </p:cNvPr>
          <p:cNvSpPr txBox="1"/>
          <p:nvPr/>
        </p:nvSpPr>
        <p:spPr>
          <a:xfrm>
            <a:off x="6492240" y="13868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56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F7FB-87DE-433C-88BD-B4E2368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55555"/>
                </a:solidFill>
                <a:latin typeface="Helvetica" panose="020B0604020202020204" pitchFamily="34" charset="0"/>
              </a:rPr>
              <a:t>B</a:t>
            </a:r>
            <a:r>
              <a:rPr lang="en-IN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enefits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81718-6C69-4671-BF31-320CB072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4" y="2476871"/>
            <a:ext cx="8123068" cy="37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E329-4AAF-4AAF-8A57-DFBCE2D9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7" y="639192"/>
            <a:ext cx="11034942" cy="12872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555555"/>
                </a:solidFill>
                <a:latin typeface="Helvetica" panose="020B0604020202020204" pitchFamily="34" charset="0"/>
              </a:rPr>
              <a:t>B</a:t>
            </a:r>
            <a:r>
              <a:rPr lang="en-IN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enefits</a:t>
            </a:r>
            <a:br>
              <a:rPr lang="en-IN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EBF-7368-450B-9494-AB309C40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48901"/>
            <a:ext cx="9601196" cy="4126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IN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555555"/>
                </a:solidFill>
                <a:latin typeface="Arial" panose="020B0604020202020204" pitchFamily="34" charset="0"/>
              </a:rPr>
              <a:t>M</a:t>
            </a:r>
            <a:r>
              <a:rPr lang="en-IN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inimum </a:t>
            </a:r>
            <a:r>
              <a:rPr lang="en-IN" sz="2800" dirty="0">
                <a:solidFill>
                  <a:srgbClr val="555555"/>
                </a:solidFill>
                <a:latin typeface="Arial" panose="020B0604020202020204" pitchFamily="34" charset="0"/>
              </a:rPr>
              <a:t>D</a:t>
            </a:r>
            <a:r>
              <a:rPr lang="en-IN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ocuments</a:t>
            </a:r>
            <a:r>
              <a:rPr lang="en-I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555555"/>
                </a:solidFill>
                <a:latin typeface="Arial" panose="020B0604020202020204" pitchFamily="34" charset="0"/>
              </a:rPr>
              <a:t>A</a:t>
            </a:r>
            <a:r>
              <a:rPr lang="en-IN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pproval Process is Quick.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L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oan 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mount 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D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isbursement 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W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ithin a Few </a:t>
            </a:r>
            <a:r>
              <a:rPr lang="en-US" sz="2800" dirty="0">
                <a:solidFill>
                  <a:srgbClr val="555555"/>
                </a:solidFill>
                <a:latin typeface="Arial" panose="020B0604020202020204" pitchFamily="34" charset="0"/>
              </a:rPr>
              <a:t>H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ours.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57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301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Calibri Light</vt:lpstr>
      <vt:lpstr>Helvetica</vt:lpstr>
      <vt:lpstr>Wingdings</vt:lpstr>
      <vt:lpstr>Office Theme</vt:lpstr>
      <vt:lpstr>PERSONAL LOAN </vt:lpstr>
      <vt:lpstr>INDEX</vt:lpstr>
      <vt:lpstr>PERSONAL LOAN </vt:lpstr>
      <vt:lpstr>PERSONAL LOAN</vt:lpstr>
      <vt:lpstr>What is personal Loan?</vt:lpstr>
      <vt:lpstr>FlowChart.</vt:lpstr>
      <vt:lpstr>PowerPoint Presentation</vt:lpstr>
      <vt:lpstr>Benefits</vt:lpstr>
      <vt:lpstr>Benefits </vt:lpstr>
      <vt:lpstr>Criteria.</vt:lpstr>
      <vt:lpstr>Criteria.</vt:lpstr>
      <vt:lpstr>Loan EMI Calculator</vt:lpstr>
      <vt:lpstr>Loan EMI Calculator </vt:lpstr>
      <vt:lpstr>Conclusion.</vt:lpstr>
      <vt:lpstr>Thanks…!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LOAN</dc:title>
  <dc:creator>swapnil waghule</dc:creator>
  <cp:lastModifiedBy>swapnil waghule</cp:lastModifiedBy>
  <cp:revision>24</cp:revision>
  <dcterms:created xsi:type="dcterms:W3CDTF">2022-03-28T08:00:55Z</dcterms:created>
  <dcterms:modified xsi:type="dcterms:W3CDTF">2022-03-30T10:26:41Z</dcterms:modified>
</cp:coreProperties>
</file>