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389" r:id="rId6"/>
    <p:sldId id="317" r:id="rId7"/>
    <p:sldId id="321" r:id="rId8"/>
    <p:sldId id="391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70" d="100"/>
          <a:sy n="70" d="100"/>
        </p:scale>
        <p:origin x="18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E7A67B-0B31-4277-AC38-EACC797B8A6F}" type="datetime1">
              <a:rPr lang="ru-RU" smtClean="0"/>
              <a:t>06.08.2022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631982-23A7-4AAC-9962-80E5FE748967}" type="datetime1">
              <a:rPr lang="ru-RU" smtClean="0"/>
              <a:t>06.08.2022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1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61E9D1-BF42-4EC0-B8FA-48BB14C27E3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169DE78-31D4-4ACE-9E53-8F5B4185DCFD}" type="datetime1">
              <a:rPr lang="ru-RU" smtClean="0"/>
              <a:t>06.08.2022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3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06.08.2022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4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09CB6-706A-499E-B469-C7567F8D48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42D6A89-D4A6-4859-94E4-A231ECD78CF7}" type="datetime1">
              <a:rPr lang="ru-RU" smtClean="0"/>
              <a:t>06.08.2022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 sz="4800"/>
              <a:t>3DFloat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Щелкните, чтобы ИЗМЕНИТЬ</a:t>
            </a:r>
          </a:p>
        </p:txBody>
      </p:sp>
      <p:sp>
        <p:nvSpPr>
          <p:cNvPr id="21" name="Объект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ru-RU" sz="1600"/>
              <a:t>Текст слайда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Рисунок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9" name="Рисунок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0" name="Рисунок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Временная шкала таблицы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Полилиния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0" name="Полилиния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Полилиния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40" name="Заголовок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ru-RU"/>
              <a:t>Команда</a:t>
            </a:r>
          </a:p>
        </p:txBody>
      </p: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Полилиния: Фигура 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3" name="Полилиния: Фигура 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6" name="Рисунок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7" name="Рисунок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8" name="Рисунок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Рисунок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3" name="Текст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1" name="Текст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5" name="Текст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4" name="Текст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7" name="Текст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6" name="Текст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9" name="Текст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8" name="Текст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Заголовок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BA1B0FB-D917-4C8C-928F-313BD683BF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Calibri" panose="020F0502020204030204" pitchFamily="34" charset="0"/>
          <a:ea typeface="+mn-ea"/>
          <a:cs typeface="+mn-cs"/>
        </a:defRPr>
      </a:lvl1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 sz="3600" dirty="0"/>
              <a:t>Предсказание повторной покупки образовательного курса пользователем</a:t>
            </a:r>
          </a:p>
        </p:txBody>
      </p:sp>
      <p:pic>
        <p:nvPicPr>
          <p:cNvPr id="14" name="Рисунок 13" descr="Цифровой фон точек данных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Курбанов Ринат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>
              <a:lnSpc>
                <a:spcPct val="90000"/>
              </a:lnSpc>
            </a:pPr>
            <a:r>
              <a:rPr lang="ru-RU" sz="1900"/>
              <a:t>Образование — одна из тех отраслей, что уже давно, а на самом деле одной из первых, встала на путь масштабной цифровой трансформации. За много лет накоплена большая база данных: от онлайн-лекций до цифровых аналогов самой разнообразной профессиональной и художественной литературы. В связи с этим технологии искусственного интеллекта уже давно применяются в образовательных процессах.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 rtlCol="0">
            <a:normAutofit lnSpcReduction="10000"/>
          </a:bodyPr>
          <a:lstStyle/>
          <a:p>
            <a:pPr rtl="0">
              <a:lnSpc>
                <a:spcPct val="100000"/>
              </a:lnSpc>
            </a:pPr>
            <a:r>
              <a:rPr lang="ru-RU" sz="1700" dirty="0"/>
              <a:t>- </a:t>
            </a:r>
            <a:r>
              <a:rPr lang="ru-RU" sz="1600" dirty="0"/>
              <a:t>В данный момент продвижение онлайн-курсов </a:t>
            </a:r>
            <a:r>
              <a:rPr lang="ru-RU" sz="1600" dirty="0" err="1"/>
              <a:t>Нетологии</a:t>
            </a:r>
            <a:r>
              <a:rPr lang="ru-RU" sz="1600" dirty="0"/>
              <a:t> осуществляется без применения моделей машинного обучения. Следующий этап развития продвижения курсов - попытка попасть в индивидуальные пожелания клиентов, улучшив клиентский опыт и увеличив выручку. Для этого был выбран подход NBO (Next Best </a:t>
            </a:r>
            <a:r>
              <a:rPr lang="ru-RU" sz="1600" dirty="0" err="1"/>
              <a:t>Offer</a:t>
            </a:r>
            <a:r>
              <a:rPr lang="ru-RU" sz="1600" dirty="0"/>
              <a:t>): перед рассылкой коммуникаций необходимо понимать, какой из доступных курсов максимизирует вероятность отклика покупателя. В этом и должна помочь модель, подбирается наиболее актуальный для клиента курс.</a:t>
            </a:r>
          </a:p>
          <a:p>
            <a:pPr rtl="0">
              <a:lnSpc>
                <a:spcPct val="100000"/>
              </a:lnSpc>
            </a:pPr>
            <a:endParaRPr lang="ru-RU" sz="1600" dirty="0"/>
          </a:p>
          <a:p>
            <a:pPr rtl="0">
              <a:lnSpc>
                <a:spcPct val="100000"/>
              </a:lnSpc>
            </a:pPr>
            <a:r>
              <a:rPr lang="ru-RU" sz="1600" dirty="0"/>
              <a:t>Цель соревнования — разработать модель машинного обучения, которая на основе истории действий пользователя на сайте будет предсказывать его повторную покупку образовательного курса</a:t>
            </a:r>
            <a:endParaRPr lang="ru-RU" sz="1700" dirty="0"/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38B0E82-DC1D-A622-D4AE-1934A01B1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38" y="2198513"/>
            <a:ext cx="5435600" cy="3792974"/>
          </a:xfrm>
          <a:prstGeom prst="rect">
            <a:avLst/>
          </a:prstGeom>
          <a:noFill/>
        </p:spPr>
      </p:pic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E348C9A4-A9B5-50C6-C792-23E96CAD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E75EB6CC-5E94-393D-8A85-CED2CDE3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 useBgFill="1"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pic>
        <p:nvPicPr>
          <p:cNvPr id="8" name="Рисунок 7" descr="Цифровой фон точек данных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0" y="549275"/>
            <a:ext cx="9493891" cy="75185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ru-RU" dirty="0"/>
              <a:t>Добавление новых признаков</a:t>
            </a:r>
            <a:endParaRPr lang="ru-RU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ru-RU" smtClean="0"/>
              <a:t>3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6E4819C6-CE24-0487-8D81-B8D9F7B5B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077184"/>
            <a:ext cx="4294091" cy="4004756"/>
          </a:xfrm>
        </p:spPr>
        <p:txBody>
          <a:bodyPr/>
          <a:lstStyle/>
          <a:p>
            <a:r>
              <a:rPr lang="ru-RU" dirty="0"/>
              <a:t>Подсчет различных статистик в срезах по признакам </a:t>
            </a:r>
            <a:r>
              <a:rPr lang="en-US" dirty="0"/>
              <a:t>'month_id','student_id','program_id','city','ABC','platform','payment_type','promo','gender','speed_recall','auto_payment' ,'</a:t>
            </a:r>
            <a:r>
              <a:rPr lang="en-US" dirty="0" err="1"/>
              <a:t>os</a:t>
            </a:r>
            <a:r>
              <a:rPr lang="en-US" dirty="0"/>
              <a:t>','</a:t>
            </a:r>
            <a:r>
              <a:rPr lang="en-US" dirty="0" err="1"/>
              <a:t>hw_leader</a:t>
            </a:r>
            <a:r>
              <a:rPr lang="en-US" dirty="0"/>
              <a:t>’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Так мы сглаживаем данные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7B80D4-8C6E-A34F-45D6-6767C85CC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817" y="1242392"/>
            <a:ext cx="5363323" cy="54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>
              <a:lnSpc>
                <a:spcPct val="90000"/>
              </a:lnSpc>
            </a:pPr>
            <a:r>
              <a:rPr lang="ru-RU" sz="4100"/>
              <a:t>Обучение различных моделей с помощью </a:t>
            </a:r>
            <a:r>
              <a:rPr lang="en-US" sz="4100" err="1"/>
              <a:t>Lightautoml</a:t>
            </a:r>
            <a:r>
              <a:rPr lang="en-US" sz="4100"/>
              <a:t> </a:t>
            </a:r>
            <a:r>
              <a:rPr lang="ru-RU" sz="4100"/>
              <a:t>с использованием </a:t>
            </a:r>
            <a:r>
              <a:rPr lang="en-US" sz="4100"/>
              <a:t>feature </a:t>
            </a:r>
            <a:r>
              <a:rPr lang="en-US" sz="4100" err="1"/>
              <a:t>impotance</a:t>
            </a:r>
            <a:endParaRPr lang="ru-RU" sz="41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1E14CF-2C93-DCC9-C0C4-E1213279C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270837" y="2097175"/>
            <a:ext cx="3995650" cy="39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Content Placeholder 2">
            <a:extLst>
              <a:ext uri="{FF2B5EF4-FFF2-40B4-BE49-F238E27FC236}">
                <a16:creationId xmlns:a16="http://schemas.microsoft.com/office/drawing/2014/main" id="{09778616-54E0-4D26-7291-E37483092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wrap="square">
            <a:normAutofit/>
          </a:bodyPr>
          <a:lstStyle/>
          <a:p>
            <a:r>
              <a:rPr lang="ru-RU" b="0" i="0" dirty="0">
                <a:effectLst/>
              </a:rPr>
              <a:t>LAMA, или </a:t>
            </a:r>
            <a:r>
              <a:rPr lang="ru-RU" b="0" i="0" dirty="0" err="1">
                <a:effectLst/>
              </a:rPr>
              <a:t>LightAutoML</a:t>
            </a:r>
            <a:r>
              <a:rPr lang="ru-RU" b="0" i="0" dirty="0">
                <a:effectLst/>
              </a:rPr>
              <a:t>, — это библиотека Python с открытым исходным кодом, выпущенная командой </a:t>
            </a:r>
            <a:r>
              <a:rPr lang="ru-RU" b="0" i="0" dirty="0" err="1">
                <a:effectLst/>
              </a:rPr>
              <a:t>AutoML</a:t>
            </a:r>
            <a:r>
              <a:rPr lang="ru-RU" b="0" i="0" dirty="0">
                <a:effectLst/>
              </a:rPr>
              <a:t> в лаборатории искусственного интеллекта </a:t>
            </a:r>
            <a:r>
              <a:rPr lang="ru-RU" b="0" i="0" dirty="0" err="1">
                <a:effectLst/>
              </a:rPr>
              <a:t>Сбера</a:t>
            </a:r>
            <a:r>
              <a:rPr lang="ru-RU" b="0" i="0" dirty="0">
                <a:effectLst/>
              </a:rPr>
              <a:t> в качестве фреймворка для автоматизированного машинного обучения (</a:t>
            </a:r>
            <a:r>
              <a:rPr lang="ru-RU" b="0" i="0" dirty="0" err="1">
                <a:effectLst/>
              </a:rPr>
              <a:t>AutoML</a:t>
            </a:r>
            <a:r>
              <a:rPr lang="ru-RU" b="0" i="0" dirty="0">
                <a:effectLst/>
              </a:rPr>
              <a:t>). Он разработан, чтобы быть легким и эффективным для различных задач:</a:t>
            </a:r>
          </a:p>
          <a:p>
            <a:r>
              <a:rPr lang="ru-RU" b="0" i="0" dirty="0">
                <a:effectLst/>
              </a:rPr>
              <a:t>бинарная/</a:t>
            </a:r>
            <a:r>
              <a:rPr lang="ru-RU" b="0" i="0" dirty="0" err="1">
                <a:effectLst/>
              </a:rPr>
              <a:t>мультиклассовая</a:t>
            </a:r>
            <a:r>
              <a:rPr lang="ru-RU" b="0" i="0" dirty="0">
                <a:effectLst/>
              </a:rPr>
              <a:t> классификация,</a:t>
            </a:r>
            <a:endParaRPr lang="en-US" b="0" i="0" dirty="0">
              <a:effectLst/>
            </a:endParaRPr>
          </a:p>
          <a:p>
            <a:r>
              <a:rPr lang="ru-RU" b="0" i="0" dirty="0">
                <a:effectLst/>
              </a:rPr>
              <a:t>регресс</a:t>
            </a:r>
            <a:r>
              <a:rPr lang="ru-RU" dirty="0"/>
              <a:t>ия</a:t>
            </a:r>
            <a:r>
              <a:rPr lang="ru-RU" b="0" i="0" dirty="0">
                <a:effectLst/>
              </a:rPr>
              <a:t>.</a:t>
            </a:r>
            <a:endParaRPr lang="en-US" dirty="0"/>
          </a:p>
        </p:txBody>
      </p:sp>
      <p:sp>
        <p:nvSpPr>
          <p:cNvPr id="2062" name="Date Placeholder 4">
            <a:extLst>
              <a:ext uri="{FF2B5EF4-FFF2-40B4-BE49-F238E27FC236}">
                <a16:creationId xmlns:a16="http://schemas.microsoft.com/office/drawing/2014/main" id="{ECF420CA-D25C-DDB4-7B15-AC6420B3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2064" name="Footer Placeholder 5">
            <a:extLst>
              <a:ext uri="{FF2B5EF4-FFF2-40B4-BE49-F238E27FC236}">
                <a16:creationId xmlns:a16="http://schemas.microsoft.com/office/drawing/2014/main" id="{6958C19A-BB50-0297-25F9-C4AB4D7C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ru-RU"/>
              <a:t>Спасибо</a:t>
            </a:r>
          </a:p>
        </p:txBody>
      </p:sp>
      <p:pic>
        <p:nvPicPr>
          <p:cNvPr id="27" name="Рисунок 26" descr="Цифровой фон точек данных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Рисунок 32" descr="Цифровой фон точек данных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5</a:t>
            </a:fld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7B5F9F-A88E-2150-4039-DD4CC3365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https://github.com/Demontego/Netologia_hack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689.tgt.Office_50301374_TF33713516_Win32_OJ112196127.potx" id="{7A3E99C7-7398-4AA7-AB21-8D666C96B31B}" vid="{C127490F-BAD3-4E07-8D92-987EE13E246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{629DB2A6-9EB6-42DB-9689-E9DBA46DC985}tf33713516_win32</Template>
  <TotalTime>33</TotalTime>
  <Words>327</Words>
  <Application>Microsoft Office PowerPoint</Application>
  <PresentationFormat>Широкоэкранный</PresentationFormat>
  <Paragraphs>28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3DFloatVTI</vt:lpstr>
      <vt:lpstr>Предсказание повторной покупки образовательного курса пользователем</vt:lpstr>
      <vt:lpstr>Образование — одна из тех отраслей, что уже давно, а на самом деле одной из первых, встала на путь масштабной цифровой трансформации. За много лет накоплена большая база данных: от онлайн-лекций до цифровых аналогов самой разнообразной профессиональной и художественной литературы. В связи с этим технологии искусственного интеллекта уже давно применяются в образовательных процессах.</vt:lpstr>
      <vt:lpstr>Добавление новых признаков</vt:lpstr>
      <vt:lpstr>Обучение различных моделей с помощью Lightautoml с использованием feature impotance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фотографий твердых коммунальных отходов</dc:title>
  <dc:creator>14865</dc:creator>
  <cp:lastModifiedBy>14865</cp:lastModifiedBy>
  <cp:revision>2</cp:revision>
  <dcterms:created xsi:type="dcterms:W3CDTF">2022-07-04T06:03:31Z</dcterms:created>
  <dcterms:modified xsi:type="dcterms:W3CDTF">2022-08-06T06:49:15Z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