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25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  <p:sldId id="258" r:id="rId14"/>
    <p:sldId id="259" r:id="rId15"/>
    <p:sldId id="260" r:id="rId16"/>
    <p:sldId id="261" r:id="rId17"/>
    <p:sldId id="275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FB0D3-0C89-4624-AE21-770D9A0FBE4B}" v="2" dt="2019-12-23T15:35:33.715"/>
    <p1510:client id="{61A0BD01-3807-43EF-B5E8-1F33D850A132}" v="99" dt="2019-12-22T09:42:49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e6ddcff823112566c431dab6323479caab736eb63cd599684fb6f652bdcd5a8::" providerId="AD" clId="Web-{0E5FB0D3-0C89-4624-AE21-770D9A0FBE4B}"/>
    <pc:docChg chg="modSld">
      <pc:chgData name="Guest User" userId="S::urn:spo:anon#ee6ddcff823112566c431dab6323479caab736eb63cd599684fb6f652bdcd5a8::" providerId="AD" clId="Web-{0E5FB0D3-0C89-4624-AE21-770D9A0FBE4B}" dt="2019-12-23T15:35:33.715" v="1" actId="20577"/>
      <pc:docMkLst>
        <pc:docMk/>
      </pc:docMkLst>
      <pc:sldChg chg="modSp">
        <pc:chgData name="Guest User" userId="S::urn:spo:anon#ee6ddcff823112566c431dab6323479caab736eb63cd599684fb6f652bdcd5a8::" providerId="AD" clId="Web-{0E5FB0D3-0C89-4624-AE21-770D9A0FBE4B}" dt="2019-12-23T15:35:33.715" v="1" actId="20577"/>
        <pc:sldMkLst>
          <pc:docMk/>
          <pc:sldMk cId="0" sldId="265"/>
        </pc:sldMkLst>
        <pc:spChg chg="mod">
          <ac:chgData name="Guest User" userId="S::urn:spo:anon#ee6ddcff823112566c431dab6323479caab736eb63cd599684fb6f652bdcd5a8::" providerId="AD" clId="Web-{0E5FB0D3-0C89-4624-AE21-770D9A0FBE4B}" dt="2019-12-23T15:35:33.715" v="1" actId="20577"/>
          <ac:spMkLst>
            <pc:docMk/>
            <pc:sldMk cId="0" sldId="265"/>
            <ac:spMk id="3" creationId="{87340CC3-8526-412B-A48A-3317580D79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93992-5524-48B4-84E7-2C1BFAAE91F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A946-C124-4710-9B6A-714A24AD9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7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98A234-B5AA-4C2B-8D6D-B1A83F5640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04A5FA6-B7BE-403A-96A7-EB6B6A428E60}" type="slidenum">
              <a:t>2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BE8BD41-8FA7-48B6-819B-3625D6B3F2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7BA9E5A-0D9C-4425-9039-4529665D6C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72C6D-CFEF-4684-8249-4D89C3CE0E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197955-2FF0-4E0E-AFA9-596FF854BA3F}" type="slidenum">
              <a:t>3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19BD368-5C3A-403A-98B1-E46930BB77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404D04D-F980-4E71-B0D9-A72FF4A61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A4C1DB-4CFD-4E6D-95C0-F800EC31F2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E38701-192E-4449-867C-F2673F258E18}" type="slidenum">
              <a:t>4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D317F89-1626-412C-AF29-A737684E4C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478B0F7-CF60-4A54-B1E0-A936DC0608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1ABAA4-4119-4FC4-95BF-5976D0B1CA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EB801D-818B-430E-98AE-142144EC0600}" type="slidenum">
              <a:t>5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E0343F7-0EDD-4844-8E54-EFB9F47290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6DA1C93-B682-458E-82DF-4BF81BD641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43425C-D654-44EF-9744-829550423F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EEF1F6-BF35-4F9E-A0CA-69919FE3182F}" type="slidenum">
              <a:t>6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263CCDC-2111-4292-9F95-9D0711CF93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F3F0B5-5511-4F39-B6D4-664516F17D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8237C-ACB6-4E38-B982-ECDC2DFA7E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0EA009-960D-4816-AA72-A22A9F0ED0AA}" type="slidenum">
              <a:t>7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CFB8E1F-FB06-43A3-926B-197FBE4E0B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DFF5F4C-856C-45CF-BAB8-BD0C92AC47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1FAC34-6164-4C28-9BCC-C5CC3D1593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B068C9-2830-4C81-8105-A1D2AFCACB54}" type="slidenum">
              <a:t>8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D115ABA-380A-49D5-9EE7-CF6F963E00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0853D7-8829-453F-B24D-15594D3F39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8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61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4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9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2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3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88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5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4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D04DE-5586-460E-9D1F-EA04C457D5A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2259-FAAB-4E0C-8796-664E92458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9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748AC-F044-4456-8112-05E7AF215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Предсказание свойств молекул и создание молекул с заданными свойствами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C96A90-B80E-4BC0-8519-0909FA44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180"/>
            <a:ext cx="9144000" cy="895147"/>
          </a:xfrm>
        </p:spPr>
        <p:txBody>
          <a:bodyPr/>
          <a:lstStyle/>
          <a:p>
            <a:pPr algn="r"/>
            <a:r>
              <a:rPr lang="ru-RU" dirty="0"/>
              <a:t>Курбанов Ринат, Шилов Валентин,</a:t>
            </a:r>
            <a:endParaRPr lang="en-US" dirty="0"/>
          </a:p>
          <a:p>
            <a:pPr algn="r"/>
            <a:r>
              <a:rPr lang="ru-RU" dirty="0"/>
              <a:t> Висков Василий, </a:t>
            </a:r>
            <a:r>
              <a:rPr lang="ru-RU" dirty="0" err="1"/>
              <a:t>Питанов</a:t>
            </a:r>
            <a:r>
              <a:rPr lang="ru-RU" dirty="0"/>
              <a:t> Елисей</a:t>
            </a:r>
          </a:p>
        </p:txBody>
      </p:sp>
    </p:spTree>
    <p:extLst>
      <p:ext uri="{BB962C8B-B14F-4D97-AF65-F5344CB8AC3E}">
        <p14:creationId xmlns:p14="http://schemas.microsoft.com/office/powerpoint/2010/main" val="5942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73ABF-CA9D-4410-A02C-63CD93B7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Massage Passing</a:t>
            </a:r>
            <a:r>
              <a:rPr lang="ru-RU" sz="3200" dirty="0"/>
              <a:t> этап. Сбор информации с соседних узлов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C7B4AEE-9BC0-446D-8286-F554C29580B7}"/>
              </a:ext>
            </a:extLst>
          </p:cNvPr>
          <p:cNvSpPr/>
          <p:nvPr/>
        </p:nvSpPr>
        <p:spPr>
          <a:xfrm>
            <a:off x="1280160" y="5436523"/>
            <a:ext cx="498764" cy="49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  <a:endParaRPr lang="ru-RU" sz="12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E99ADE8-BC58-4B63-AD3A-E4A0E948303A}"/>
              </a:ext>
            </a:extLst>
          </p:cNvPr>
          <p:cNvSpPr/>
          <p:nvPr/>
        </p:nvSpPr>
        <p:spPr>
          <a:xfrm>
            <a:off x="2626822" y="4355869"/>
            <a:ext cx="556953" cy="5237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3F8D07F-C6A4-4664-B803-8F23EF3419B0}"/>
              </a:ext>
            </a:extLst>
          </p:cNvPr>
          <p:cNvSpPr/>
          <p:nvPr/>
        </p:nvSpPr>
        <p:spPr>
          <a:xfrm>
            <a:off x="1280160" y="3183775"/>
            <a:ext cx="498764" cy="4904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ru-RU" sz="1200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71A4C4-295B-43C1-9AA5-F1F424BFC138}"/>
              </a:ext>
            </a:extLst>
          </p:cNvPr>
          <p:cNvSpPr/>
          <p:nvPr/>
        </p:nvSpPr>
        <p:spPr>
          <a:xfrm>
            <a:off x="2726575" y="1966175"/>
            <a:ext cx="457200" cy="4031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90ECCF0-E4CB-4D13-BF58-A4A6833F9CAD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1705882" y="3602400"/>
            <a:ext cx="1002504" cy="830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DB85EED-2669-42AF-88EA-FD6105D4133C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1529542" y="3674225"/>
            <a:ext cx="0" cy="176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E7442D6-FDA7-417D-8330-6C3D8551298C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705882" y="4802877"/>
            <a:ext cx="1002504" cy="70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25D1953-AEA2-465A-878A-FDFFBFC5BB40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705882" y="2310300"/>
            <a:ext cx="1087648" cy="94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8D0ED6C-92CF-41AC-B513-EDBEC0E8D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72" y="1634358"/>
            <a:ext cx="5362575" cy="1066800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467DF4E-F6F7-4BD6-A164-A21F82A65E71}"/>
              </a:ext>
            </a:extLst>
          </p:cNvPr>
          <p:cNvCxnSpPr>
            <a:stCxn id="5" idx="4"/>
            <a:endCxn id="4" idx="6"/>
          </p:cNvCxnSpPr>
          <p:nvPr/>
        </p:nvCxnSpPr>
        <p:spPr>
          <a:xfrm flipH="1">
            <a:off x="1778924" y="4879571"/>
            <a:ext cx="1126375" cy="8021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71C1BEE-CFF6-4FCA-A933-23191073316D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353202" y="3602400"/>
            <a:ext cx="0" cy="190594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D29B551-1A74-41B1-9F02-F302B1DA3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23" y="2552256"/>
            <a:ext cx="3990975" cy="5715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459F06D-B582-4334-B453-77461A309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21" y="3836026"/>
            <a:ext cx="6474379" cy="5714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7885A03-8A6D-44F1-9CF5-7779F0136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23" y="4830123"/>
            <a:ext cx="3657600" cy="4667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0346FE-1C78-4D10-93B2-3A9832FB803C}"/>
              </a:ext>
            </a:extLst>
          </p:cNvPr>
          <p:cNvSpPr txBox="1"/>
          <p:nvPr/>
        </p:nvSpPr>
        <p:spPr>
          <a:xfrm>
            <a:off x="4182745" y="2741290"/>
            <a:ext cx="30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Gated Graph Neural Networks</a:t>
            </a:r>
            <a:r>
              <a:rPr lang="ru-RU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7990A-A4A5-466E-8122-192C0536A6AC}"/>
              </a:ext>
            </a:extLst>
          </p:cNvPr>
          <p:cNvSpPr txBox="1"/>
          <p:nvPr/>
        </p:nvSpPr>
        <p:spPr>
          <a:xfrm>
            <a:off x="2793530" y="3868196"/>
            <a:ext cx="304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Tensor Neural Networks</a:t>
            </a:r>
            <a:r>
              <a:rPr lang="ru-RU" dirty="0"/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E7C45D-255F-4D3B-A891-79C68825689A}"/>
              </a:ext>
            </a:extLst>
          </p:cNvPr>
          <p:cNvSpPr txBox="1"/>
          <p:nvPr/>
        </p:nvSpPr>
        <p:spPr>
          <a:xfrm>
            <a:off x="4352684" y="4854310"/>
            <a:ext cx="310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Molecular Graph Convolutions</a:t>
            </a:r>
            <a:r>
              <a:rPr lang="ru-RU" dirty="0"/>
              <a:t>: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6ECA6CD-EA5B-4523-B633-95DEB703E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60" y="5608385"/>
            <a:ext cx="4305300" cy="466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C9D36C-6254-422B-B46B-FB246812AB5D}"/>
              </a:ext>
            </a:extLst>
          </p:cNvPr>
          <p:cNvSpPr txBox="1"/>
          <p:nvPr/>
        </p:nvSpPr>
        <p:spPr>
          <a:xfrm>
            <a:off x="2061556" y="5705778"/>
            <a:ext cx="585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Networks for Learning Molecular Fingerprints</a:t>
            </a:r>
            <a:r>
              <a:rPr lang="ru-RU" dirty="0"/>
              <a:t>: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3D1861E2-133D-43B1-891F-EAFFC80780E9}"/>
              </a:ext>
            </a:extLst>
          </p:cNvPr>
          <p:cNvSpPr/>
          <p:nvPr/>
        </p:nvSpPr>
        <p:spPr>
          <a:xfrm>
            <a:off x="3965171" y="3177022"/>
            <a:ext cx="8111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A(</a:t>
            </a:r>
            <a:r>
              <a:rPr lang="ru-RU" dirty="0" err="1"/>
              <a:t>e</a:t>
            </a:r>
            <a:r>
              <a:rPr lang="ru-RU" baseline="-25000" dirty="0" err="1"/>
              <a:t>vw</a:t>
            </a:r>
            <a:r>
              <a:rPr lang="ru-RU" dirty="0"/>
              <a:t>) - нейронная сеть, которая отображает вектор ребер </a:t>
            </a:r>
            <a:r>
              <a:rPr lang="ru-RU" dirty="0" err="1"/>
              <a:t>e</a:t>
            </a:r>
            <a:r>
              <a:rPr lang="ru-RU" baseline="-25000" dirty="0" err="1"/>
              <a:t>vw</a:t>
            </a:r>
            <a:r>
              <a:rPr lang="ru-RU" dirty="0"/>
              <a:t> в матрицу </a:t>
            </a:r>
            <a:r>
              <a:rPr lang="ru-RU" dirty="0" err="1"/>
              <a:t>d</a:t>
            </a:r>
            <a:r>
              <a:rPr lang="ru-RU" baseline="30000" dirty="0" err="1"/>
              <a:t>х</a:t>
            </a:r>
            <a:r>
              <a:rPr lang="ru-RU" dirty="0" err="1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3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B72A1-6540-4FFF-9986-EAD27ABE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127"/>
          </a:xfrm>
        </p:spPr>
        <p:txBody>
          <a:bodyPr>
            <a:normAutofit/>
          </a:bodyPr>
          <a:lstStyle/>
          <a:p>
            <a:r>
              <a:rPr lang="en-US" sz="3200" dirty="0"/>
              <a:t>Massage Passing</a:t>
            </a:r>
            <a:r>
              <a:rPr lang="ru-RU" sz="3200" dirty="0"/>
              <a:t> этап. </a:t>
            </a:r>
            <a:r>
              <a:rPr lang="ru-RU" sz="2800" dirty="0"/>
              <a:t>Обновление информации текущего узла</a:t>
            </a:r>
            <a:endParaRPr lang="ru-RU" sz="32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F13DA907-3135-40D6-BB8A-0C0B2C0D9E5D}"/>
              </a:ext>
            </a:extLst>
          </p:cNvPr>
          <p:cNvSpPr/>
          <p:nvPr/>
        </p:nvSpPr>
        <p:spPr>
          <a:xfrm>
            <a:off x="1280160" y="5436523"/>
            <a:ext cx="498764" cy="49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h1</a:t>
            </a:r>
            <a:endParaRPr lang="ru-RU" sz="12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3B0E6F8-9C70-463C-8D4B-1CE9EAF409F7}"/>
              </a:ext>
            </a:extLst>
          </p:cNvPr>
          <p:cNvSpPr/>
          <p:nvPr/>
        </p:nvSpPr>
        <p:spPr>
          <a:xfrm>
            <a:off x="2626822" y="4355869"/>
            <a:ext cx="556953" cy="5237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h2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5F729F1-791B-4A2B-B9E5-0021AB356FA1}"/>
              </a:ext>
            </a:extLst>
          </p:cNvPr>
          <p:cNvSpPr/>
          <p:nvPr/>
        </p:nvSpPr>
        <p:spPr>
          <a:xfrm>
            <a:off x="1280160" y="3183775"/>
            <a:ext cx="498764" cy="4904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</a:t>
            </a:r>
            <a:r>
              <a:rPr lang="ru-RU" sz="1200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9553E4F-0FA5-45F9-A845-79897CD98C81}"/>
              </a:ext>
            </a:extLst>
          </p:cNvPr>
          <p:cNvSpPr/>
          <p:nvPr/>
        </p:nvSpPr>
        <p:spPr>
          <a:xfrm>
            <a:off x="2726575" y="1966175"/>
            <a:ext cx="457200" cy="4031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9EC9EBE-8EA2-4604-80C5-D194089D7B43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1705882" y="3602400"/>
            <a:ext cx="1002504" cy="830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F30021E-3BC7-41AA-9D61-BFD12AD58304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1529542" y="3674225"/>
            <a:ext cx="0" cy="176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363FE6D-9BDC-4D2F-B283-D5F8430B43EE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1705882" y="4802877"/>
            <a:ext cx="1002504" cy="70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984790F-A714-4366-BC22-A4D6DB43BE25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705882" y="2310300"/>
            <a:ext cx="1087648" cy="94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9022A2A-252F-4A73-8C81-A1962FF83F88}"/>
              </a:ext>
            </a:extLst>
          </p:cNvPr>
          <p:cNvCxnSpPr>
            <a:stCxn id="5" idx="4"/>
            <a:endCxn id="4" idx="6"/>
          </p:cNvCxnSpPr>
          <p:nvPr/>
        </p:nvCxnSpPr>
        <p:spPr>
          <a:xfrm flipH="1">
            <a:off x="1778924" y="4879571"/>
            <a:ext cx="1126375" cy="8021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336455D-04AE-416D-9302-5D08121E8C73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353202" y="3602400"/>
            <a:ext cx="0" cy="190594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58FC7C-F8F6-4478-BDB6-9DDBB996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174" y="1591563"/>
            <a:ext cx="3718089" cy="5761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244C8A-AAD9-4519-A89B-52A80591C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8" y="2369342"/>
            <a:ext cx="4791075" cy="5810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B93E3A5-FBB4-4603-A29B-C0C5DCB18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03" y="3243262"/>
            <a:ext cx="2943225" cy="3714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A0EB54-BAD6-43B3-A99F-FC54ADC34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33" y="3996275"/>
            <a:ext cx="3752850" cy="4286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C25BFE1-4E3D-4F67-8880-FEA07F1B5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33" y="4820332"/>
            <a:ext cx="5886450" cy="381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E982506-EE07-4AE0-8755-4A2CAA078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58" y="5503297"/>
            <a:ext cx="8201025" cy="4381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B03D79-C0F9-492C-84BA-211B0DB3DAC7}"/>
              </a:ext>
            </a:extLst>
          </p:cNvPr>
          <p:cNvSpPr txBox="1"/>
          <p:nvPr/>
        </p:nvSpPr>
        <p:spPr>
          <a:xfrm>
            <a:off x="5296651" y="3239753"/>
            <a:ext cx="30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Gated Graph Neural Networks</a:t>
            </a:r>
            <a:r>
              <a:rPr lang="ru-RU" dirty="0"/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1B647-23FF-4581-A6A5-F2DD02400016}"/>
              </a:ext>
            </a:extLst>
          </p:cNvPr>
          <p:cNvSpPr txBox="1"/>
          <p:nvPr/>
        </p:nvSpPr>
        <p:spPr>
          <a:xfrm>
            <a:off x="4862090" y="4030042"/>
            <a:ext cx="304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Tensor Neural Networks</a:t>
            </a:r>
            <a:r>
              <a:rPr lang="ru-RU" dirty="0"/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D6431D-AB0C-48B9-89C8-6EC0B4CE6A95}"/>
              </a:ext>
            </a:extLst>
          </p:cNvPr>
          <p:cNvSpPr txBox="1"/>
          <p:nvPr/>
        </p:nvSpPr>
        <p:spPr>
          <a:xfrm>
            <a:off x="1463040" y="2479431"/>
            <a:ext cx="585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Networks for Learning Molecular Fingerprints</a:t>
            </a:r>
            <a:r>
              <a:rPr lang="ru-RU" dirty="0"/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70BA6-F6BC-41B0-A645-C2EEC047A7A5}"/>
              </a:ext>
            </a:extLst>
          </p:cNvPr>
          <p:cNvSpPr txBox="1"/>
          <p:nvPr/>
        </p:nvSpPr>
        <p:spPr>
          <a:xfrm>
            <a:off x="3061065" y="4812204"/>
            <a:ext cx="310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Molecular Graph Convolutions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4211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3BB0-5C1B-4105-93DA-77559F48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12"/>
          </a:xfrm>
        </p:spPr>
        <p:txBody>
          <a:bodyPr>
            <a:normAutofit/>
          </a:bodyPr>
          <a:lstStyle/>
          <a:p>
            <a:r>
              <a:rPr lang="en-US" sz="2800" dirty="0"/>
              <a:t>Massage Passing</a:t>
            </a:r>
            <a:r>
              <a:rPr lang="ru-RU" sz="2800" dirty="0"/>
              <a:t> этап. Обновление происходит до гиперпараметра </a:t>
            </a:r>
            <a:r>
              <a:rPr lang="en-US" sz="2800" dirty="0"/>
              <a:t>T</a:t>
            </a:r>
            <a:endParaRPr lang="ru-RU" sz="24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CB8071B-45CA-413D-ABCE-62FDE3039628}"/>
              </a:ext>
            </a:extLst>
          </p:cNvPr>
          <p:cNvSpPr/>
          <p:nvPr/>
        </p:nvSpPr>
        <p:spPr>
          <a:xfrm>
            <a:off x="4887884" y="5263123"/>
            <a:ext cx="498764" cy="49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F87C814-5C8B-465D-B0F6-AC0CCF10C038}"/>
              </a:ext>
            </a:extLst>
          </p:cNvPr>
          <p:cNvSpPr/>
          <p:nvPr/>
        </p:nvSpPr>
        <p:spPr>
          <a:xfrm>
            <a:off x="6234546" y="4182469"/>
            <a:ext cx="556953" cy="5237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CECCF9C-3158-4DD1-A0C4-02033B48D043}"/>
              </a:ext>
            </a:extLst>
          </p:cNvPr>
          <p:cNvSpPr/>
          <p:nvPr/>
        </p:nvSpPr>
        <p:spPr>
          <a:xfrm>
            <a:off x="4887884" y="3010375"/>
            <a:ext cx="498764" cy="49045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7067C47-40DA-4D82-A300-79E39120E594}"/>
              </a:ext>
            </a:extLst>
          </p:cNvPr>
          <p:cNvSpPr/>
          <p:nvPr/>
        </p:nvSpPr>
        <p:spPr>
          <a:xfrm>
            <a:off x="6334299" y="1792775"/>
            <a:ext cx="457200" cy="4031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383280A-A4EB-4E9D-9C7D-08C7ED54576E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5313606" y="3429000"/>
            <a:ext cx="1002504" cy="830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D0B4741-B4F0-4464-A610-25644ABA0A53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5137266" y="3500825"/>
            <a:ext cx="0" cy="176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DB83BC3-5005-4D59-86FA-10186C348753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5313606" y="4629477"/>
            <a:ext cx="1002504" cy="70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E7F7CE4-48CA-44F6-B7CB-BE4021076C61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5313606" y="2136900"/>
            <a:ext cx="1087648" cy="94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C59ECE8-36F0-4BEC-BBCE-27C29505A7BA}"/>
              </a:ext>
            </a:extLst>
          </p:cNvPr>
          <p:cNvCxnSpPr>
            <a:cxnSpLocks/>
          </p:cNvCxnSpPr>
          <p:nvPr/>
        </p:nvCxnSpPr>
        <p:spPr>
          <a:xfrm flipV="1">
            <a:off x="5197226" y="3863724"/>
            <a:ext cx="0" cy="790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B625D5F-0ECE-4ED8-9CB1-8D36F8E7388E}"/>
              </a:ext>
            </a:extLst>
          </p:cNvPr>
          <p:cNvCxnSpPr>
            <a:cxnSpLocks/>
          </p:cNvCxnSpPr>
          <p:nvPr/>
        </p:nvCxnSpPr>
        <p:spPr>
          <a:xfrm>
            <a:off x="5079076" y="3923608"/>
            <a:ext cx="0" cy="79087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4884AFC-5043-4522-98E2-4534278C3B3A}"/>
              </a:ext>
            </a:extLst>
          </p:cNvPr>
          <p:cNvCxnSpPr>
            <a:cxnSpLocks/>
          </p:cNvCxnSpPr>
          <p:nvPr/>
        </p:nvCxnSpPr>
        <p:spPr>
          <a:xfrm flipH="1">
            <a:off x="5531904" y="4730888"/>
            <a:ext cx="549848" cy="36739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B51B8A1-66CE-42F5-82CD-56D0CB35B745}"/>
              </a:ext>
            </a:extLst>
          </p:cNvPr>
          <p:cNvCxnSpPr>
            <a:cxnSpLocks/>
          </p:cNvCxnSpPr>
          <p:nvPr/>
        </p:nvCxnSpPr>
        <p:spPr>
          <a:xfrm flipV="1">
            <a:off x="5578549" y="4799922"/>
            <a:ext cx="606830" cy="4084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69B9870-D7B5-4B51-943C-793D50181522}"/>
              </a:ext>
            </a:extLst>
          </p:cNvPr>
          <p:cNvCxnSpPr>
            <a:cxnSpLocks/>
          </p:cNvCxnSpPr>
          <p:nvPr/>
        </p:nvCxnSpPr>
        <p:spPr>
          <a:xfrm flipV="1">
            <a:off x="5645982" y="2363552"/>
            <a:ext cx="605266" cy="50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6F5FA2D-2142-4994-9682-960CEF98CFE5}"/>
              </a:ext>
            </a:extLst>
          </p:cNvPr>
          <p:cNvCxnSpPr>
            <a:cxnSpLocks/>
          </p:cNvCxnSpPr>
          <p:nvPr/>
        </p:nvCxnSpPr>
        <p:spPr>
          <a:xfrm flipH="1">
            <a:off x="5578549" y="2308107"/>
            <a:ext cx="517451" cy="46321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C55D19F-E686-450E-927C-44D98DAEC58B}"/>
              </a:ext>
            </a:extLst>
          </p:cNvPr>
          <p:cNvCxnSpPr>
            <a:cxnSpLocks/>
          </p:cNvCxnSpPr>
          <p:nvPr/>
        </p:nvCxnSpPr>
        <p:spPr>
          <a:xfrm flipH="1" flipV="1">
            <a:off x="5578549" y="3545203"/>
            <a:ext cx="591270" cy="507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CBB8252-5B00-44D1-A453-BE01324AE01C}"/>
              </a:ext>
            </a:extLst>
          </p:cNvPr>
          <p:cNvCxnSpPr>
            <a:cxnSpLocks/>
          </p:cNvCxnSpPr>
          <p:nvPr/>
        </p:nvCxnSpPr>
        <p:spPr>
          <a:xfrm>
            <a:off x="5463944" y="3646185"/>
            <a:ext cx="576953" cy="50757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21DAB-B470-495E-9F23-169E0BC3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</a:t>
            </a:r>
            <a:r>
              <a:rPr lang="ru-RU" dirty="0"/>
              <a:t>этап.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9A8C28-7C51-4E15-9D00-6559B87C960A}"/>
              </a:ext>
            </a:extLst>
          </p:cNvPr>
          <p:cNvSpPr/>
          <p:nvPr/>
        </p:nvSpPr>
        <p:spPr>
          <a:xfrm>
            <a:off x="980902" y="2726575"/>
            <a:ext cx="2809702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4627EF5-163E-4C50-B466-C609E9406DD4}"/>
              </a:ext>
            </a:extLst>
          </p:cNvPr>
          <p:cNvCxnSpPr>
            <a:stCxn id="4" idx="0"/>
          </p:cNvCxnSpPr>
          <p:nvPr/>
        </p:nvCxnSpPr>
        <p:spPr>
          <a:xfrm flipV="1">
            <a:off x="2385753" y="1778924"/>
            <a:ext cx="16625" cy="947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BCE902EE-061D-4502-BBD8-0A55DBFE7BCD}"/>
              </a:ext>
            </a:extLst>
          </p:cNvPr>
          <p:cNvSpPr/>
          <p:nvPr/>
        </p:nvSpPr>
        <p:spPr>
          <a:xfrm>
            <a:off x="906087" y="5117868"/>
            <a:ext cx="448888" cy="382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EDD799E-7D33-4935-AA3E-80CFC79B90E7}"/>
              </a:ext>
            </a:extLst>
          </p:cNvPr>
          <p:cNvSpPr/>
          <p:nvPr/>
        </p:nvSpPr>
        <p:spPr>
          <a:xfrm>
            <a:off x="1603663" y="5123410"/>
            <a:ext cx="448888" cy="38238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D961813-85F0-4778-806E-6566CB2C32DF}"/>
              </a:ext>
            </a:extLst>
          </p:cNvPr>
          <p:cNvSpPr/>
          <p:nvPr/>
        </p:nvSpPr>
        <p:spPr>
          <a:xfrm>
            <a:off x="2428701" y="5023658"/>
            <a:ext cx="448888" cy="3823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A1A3A2B-B640-48EE-9340-488F8AD1AEDE}"/>
              </a:ext>
            </a:extLst>
          </p:cNvPr>
          <p:cNvSpPr/>
          <p:nvPr/>
        </p:nvSpPr>
        <p:spPr>
          <a:xfrm>
            <a:off x="3208712" y="5123411"/>
            <a:ext cx="448888" cy="38238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C2DE632B-8DE2-4EA6-AD39-12D5506C1A6E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798717" y="4247110"/>
            <a:ext cx="1202573" cy="538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8F1A4771-E8A2-4272-B6A1-483EB2B9D777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336272" y="4407131"/>
            <a:ext cx="1208115" cy="2244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B025694B-476F-4200-8F4C-DBA25D25F4C6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rot="16200000" flipV="1">
            <a:off x="1965268" y="4335781"/>
            <a:ext cx="1108363" cy="26739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D617B62F-19BF-4277-A0BE-86081336B7C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2551315" y="4241569"/>
            <a:ext cx="1208116" cy="555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ECE7AA-0185-4ECF-9DC0-F70B4AFDCC0A}"/>
              </a:ext>
            </a:extLst>
          </p:cNvPr>
          <p:cNvSpPr txBox="1"/>
          <p:nvPr/>
        </p:nvSpPr>
        <p:spPr>
          <a:xfrm>
            <a:off x="2146069" y="1206654"/>
            <a:ext cx="507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</a:t>
            </a:r>
            <a:endParaRPr lang="ru-RU" sz="4400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0E5AEAB-4A66-468F-B0C4-A3398C2785D0}"/>
              </a:ext>
            </a:extLst>
          </p:cNvPr>
          <p:cNvCxnSpPr/>
          <p:nvPr/>
        </p:nvCxnSpPr>
        <p:spPr>
          <a:xfrm>
            <a:off x="2260370" y="1362395"/>
            <a:ext cx="232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72FC30B-8CB1-4333-8DE6-C4E77D2FC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618" y="1229764"/>
            <a:ext cx="3105150" cy="43815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421E553-2AF6-4D46-B410-3981474FC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398" y="1976095"/>
            <a:ext cx="3038475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923F47-BAD8-40EE-B847-DCACE40B6206}"/>
              </a:ext>
            </a:extLst>
          </p:cNvPr>
          <p:cNvSpPr txBox="1"/>
          <p:nvPr/>
        </p:nvSpPr>
        <p:spPr>
          <a:xfrm>
            <a:off x="8046720" y="22670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D06606-DC1C-4836-9209-E3B2F90FFF5E}"/>
              </a:ext>
            </a:extLst>
          </p:cNvPr>
          <p:cNvSpPr txBox="1"/>
          <p:nvPr/>
        </p:nvSpPr>
        <p:spPr>
          <a:xfrm>
            <a:off x="2394065" y="2247319"/>
            <a:ext cx="585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Networks for Learning Molecular Fingerprints</a:t>
            </a:r>
            <a:r>
              <a:rPr lang="ru-RU" dirty="0"/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DB205-7B65-43E0-9596-F34D929527C6}"/>
              </a:ext>
            </a:extLst>
          </p:cNvPr>
          <p:cNvSpPr txBox="1"/>
          <p:nvPr/>
        </p:nvSpPr>
        <p:spPr>
          <a:xfrm>
            <a:off x="3807229" y="2682067"/>
            <a:ext cx="5164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где f - нейронная сеть, а </a:t>
            </a:r>
            <a:r>
              <a:rPr lang="ru-RU" dirty="0" err="1"/>
              <a:t>Wt</a:t>
            </a:r>
            <a:r>
              <a:rPr lang="ru-RU" dirty="0"/>
              <a:t> – обучаемые матрицы,</a:t>
            </a:r>
          </a:p>
          <a:p>
            <a:r>
              <a:rPr lang="ru-RU" dirty="0"/>
              <a:t>по одной на каждый временной шаг t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98D7EDE-1878-47A0-9899-D3F7D0605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18" y="3311741"/>
            <a:ext cx="5029200" cy="10096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B6D2425-0F47-46DF-A7C8-6514F05C4692}"/>
              </a:ext>
            </a:extLst>
          </p:cNvPr>
          <p:cNvSpPr txBox="1"/>
          <p:nvPr/>
        </p:nvSpPr>
        <p:spPr>
          <a:xfrm>
            <a:off x="3940233" y="3631900"/>
            <a:ext cx="30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Gated Graph Neural Networks</a:t>
            </a:r>
            <a:r>
              <a:rPr lang="ru-RU" dirty="0"/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52C80F-6F26-427C-9EFA-78009FF8C03F}"/>
              </a:ext>
            </a:extLst>
          </p:cNvPr>
          <p:cNvSpPr txBox="1"/>
          <p:nvPr/>
        </p:nvSpPr>
        <p:spPr>
          <a:xfrm>
            <a:off x="3647167" y="4255561"/>
            <a:ext cx="673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где i и j - нейронные сети, и обозначает поэлементное умножение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E2396C9-94FC-472E-86B0-20B7201D1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8" y="4836586"/>
            <a:ext cx="2286000" cy="8572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D831A2D-08A2-41FE-8F14-261B4A34AD43}"/>
              </a:ext>
            </a:extLst>
          </p:cNvPr>
          <p:cNvSpPr txBox="1"/>
          <p:nvPr/>
        </p:nvSpPr>
        <p:spPr>
          <a:xfrm>
            <a:off x="6491051" y="5036711"/>
            <a:ext cx="304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Tensor Neural Networks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658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E0BEE82-35D6-477C-BB57-6CD248BE0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3050" y="689356"/>
            <a:ext cx="11265905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Average Loss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35DF6F-E8C0-4C40-A545-3D9B874B9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98" y="1366464"/>
            <a:ext cx="3666050" cy="531844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E6548F-B54D-40F9-AE05-A09FA3E05D9E}"/>
              </a:ext>
            </a:extLst>
          </p:cNvPr>
          <p:cNvSpPr/>
          <p:nvPr/>
        </p:nvSpPr>
        <p:spPr>
          <a:xfrm>
            <a:off x="7996454" y="1681541"/>
            <a:ext cx="2145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epoch 44</a:t>
            </a:r>
            <a:endParaRPr lang="ru-RU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9C5215-9824-49EB-85A3-968916F6C8A7}"/>
              </a:ext>
            </a:extLst>
          </p:cNvPr>
          <p:cNvSpPr/>
          <p:nvPr/>
        </p:nvSpPr>
        <p:spPr>
          <a:xfrm>
            <a:off x="7434617" y="2143206"/>
            <a:ext cx="246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criterion = </a:t>
            </a:r>
            <a:r>
              <a:rPr lang="en-US" dirty="0" err="1"/>
              <a:t>nn.MSELoss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CACC8F5-81BF-457C-A142-140008628E07}"/>
              </a:ext>
            </a:extLst>
          </p:cNvPr>
          <p:cNvSpPr/>
          <p:nvPr/>
        </p:nvSpPr>
        <p:spPr>
          <a:xfrm>
            <a:off x="5960527" y="2604871"/>
            <a:ext cx="525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optimizer = </a:t>
            </a:r>
            <a:r>
              <a:rPr lang="en-US" dirty="0" err="1"/>
              <a:t>optim.Adam</a:t>
            </a:r>
            <a:r>
              <a:rPr lang="en-US" dirty="0"/>
              <a:t>(</a:t>
            </a:r>
            <a:r>
              <a:rPr lang="en-US" dirty="0" err="1"/>
              <a:t>model.parameters</a:t>
            </a:r>
            <a:r>
              <a:rPr lang="en-US" dirty="0"/>
              <a:t>(), </a:t>
            </a:r>
            <a:r>
              <a:rPr lang="en-US" dirty="0" err="1"/>
              <a:t>lr</a:t>
            </a:r>
            <a:r>
              <a:rPr lang="en-US" dirty="0"/>
              <a:t>=1e-3)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C065C04-4E1A-431D-BA6A-B2537B068EF0}"/>
              </a:ext>
            </a:extLst>
          </p:cNvPr>
          <p:cNvSpPr/>
          <p:nvPr/>
        </p:nvSpPr>
        <p:spPr>
          <a:xfrm>
            <a:off x="8586053" y="3689390"/>
            <a:ext cx="3382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1.5121180399656295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94837B8-662B-42CD-A9E3-7E765CD946DE}"/>
              </a:ext>
            </a:extLst>
          </p:cNvPr>
          <p:cNvSpPr/>
          <p:nvPr/>
        </p:nvSpPr>
        <p:spPr>
          <a:xfrm>
            <a:off x="5287521" y="3684218"/>
            <a:ext cx="3006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Average Error Ratio</a:t>
            </a:r>
            <a:endParaRPr lang="ru-RU" sz="28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258AECF-D99F-458B-ACF5-7AED71ADE6B2}"/>
              </a:ext>
            </a:extLst>
          </p:cNvPr>
          <p:cNvSpPr/>
          <p:nvPr/>
        </p:nvSpPr>
        <p:spPr>
          <a:xfrm>
            <a:off x="6263709" y="4568682"/>
            <a:ext cx="3397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Average Loss	 0.817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495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62128-2193-422E-AE2A-47BE78AB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Генерация молекул</a:t>
            </a:r>
            <a:r>
              <a:rPr lang="en-US" dirty="0"/>
              <a:t>(</a:t>
            </a:r>
            <a:r>
              <a:rPr lang="ru-RU" dirty="0"/>
              <a:t>пока в 2</a:t>
            </a:r>
            <a:r>
              <a:rPr lang="en-US" dirty="0"/>
              <a:t>d </a:t>
            </a:r>
            <a:r>
              <a:rPr lang="ru-RU" dirty="0"/>
              <a:t>формате)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E3629-9BE8-42D2-8519-C7090AB51C8F}"/>
              </a:ext>
            </a:extLst>
          </p:cNvPr>
          <p:cNvSpPr txBox="1"/>
          <p:nvPr/>
        </p:nvSpPr>
        <p:spPr>
          <a:xfrm>
            <a:off x="483509" y="2116797"/>
            <a:ext cx="41355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входе и выходе: текстовое представление молекул – </a:t>
            </a:r>
            <a:r>
              <a:rPr lang="en-US" dirty="0"/>
              <a:t>SMILES (</a:t>
            </a:r>
            <a:r>
              <a:rPr lang="ru-RU" dirty="0"/>
              <a:t>например, </a:t>
            </a:r>
            <a:r>
              <a:rPr lang="en-US" dirty="0"/>
              <a:t>C1=CC=CC=C1)</a:t>
            </a:r>
            <a:r>
              <a:rPr lang="ru-RU" dirty="0"/>
              <a:t>, преобразованное в вектор из номеров символов в алфавите: </a:t>
            </a:r>
            <a:endParaRPr lang="en-US" dirty="0"/>
          </a:p>
          <a:p>
            <a:r>
              <a:rPr lang="en-US" dirty="0"/>
              <a:t>“&lt;&gt;#%)(+-/.1032547698=A@CBFIHONPS[]\</a:t>
            </a:r>
            <a:r>
              <a:rPr lang="en-US" dirty="0" err="1"/>
              <a:t>ceilonpsr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основе сети – </a:t>
            </a:r>
            <a:r>
              <a:rPr lang="en-US" dirty="0"/>
              <a:t>GRU (Gated recurrent units) – </a:t>
            </a:r>
            <a:r>
              <a:rPr lang="ru-RU" dirty="0"/>
              <a:t>упрощённый вариант </a:t>
            </a:r>
            <a:r>
              <a:rPr lang="en-US" dirty="0"/>
              <a:t>LSTM - </a:t>
            </a:r>
            <a:r>
              <a:rPr lang="ru-RU" dirty="0"/>
              <a:t>ячейки</a:t>
            </a:r>
            <a:endParaRPr lang="en-US" dirty="0"/>
          </a:p>
          <a:p>
            <a:endParaRPr lang="en-US" sz="2100" dirty="0"/>
          </a:p>
          <a:p>
            <a:endParaRPr lang="ru-RU" sz="21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0063031-F840-4D01-9FC5-5F6FB24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89" y="2116796"/>
            <a:ext cx="5992756" cy="29963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E081B0-A009-4C14-99D1-71CEC1A3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06" y="3182090"/>
            <a:ext cx="124978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1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1C677-ED30-4D4B-8444-76D2F3FA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Stack-RNN</a:t>
            </a:r>
            <a:r>
              <a:rPr lang="ru-RU" dirty="0"/>
              <a:t> (Обучение)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2FED977-1E45-48C5-939D-71D8A834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35" y="1846678"/>
            <a:ext cx="9140908" cy="39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6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02D60-6A2D-4331-8D30-1AE8A748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Stack-RNN</a:t>
            </a:r>
            <a:r>
              <a:rPr lang="ru-RU" dirty="0"/>
              <a:t> (Генерация)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2E7CBBE-8D62-49AB-B113-EEE751E22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28" y="2024743"/>
            <a:ext cx="9247543" cy="38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9B03A-239E-4060-A1F0-A003F570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Предсказание свойств молекул (на основе только </a:t>
            </a:r>
            <a:r>
              <a:rPr lang="en-US" sz="3200" dirty="0"/>
              <a:t>SMILES)</a:t>
            </a:r>
            <a:endParaRPr lang="ru-RU" sz="3200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9E2F8CF-27AC-4558-AEAE-1A91C8C7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" y="1717130"/>
            <a:ext cx="6438415" cy="2651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93402-B283-48F9-897F-4F2DF109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55" y="5348241"/>
            <a:ext cx="2414545" cy="128388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7C2D80-6299-4556-9355-4B92EF24DA46}"/>
              </a:ext>
            </a:extLst>
          </p:cNvPr>
          <p:cNvSpPr/>
          <p:nvPr/>
        </p:nvSpPr>
        <p:spPr>
          <a:xfrm>
            <a:off x="6671389" y="1846808"/>
            <a:ext cx="52876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 входе и выходе: текстовое представление молекул – </a:t>
            </a:r>
            <a:r>
              <a:rPr lang="en-US" sz="2000" dirty="0"/>
              <a:t>SMILES (</a:t>
            </a:r>
            <a:r>
              <a:rPr lang="ru-RU" sz="2000" dirty="0"/>
              <a:t>например, </a:t>
            </a:r>
            <a:r>
              <a:rPr lang="en-US" sz="2000" dirty="0"/>
              <a:t>C1=CC=CC=C1)</a:t>
            </a:r>
            <a:r>
              <a:rPr lang="ru-RU" sz="2000" dirty="0"/>
              <a:t>, преобразованное в вектор из номеров символов в алфавите: </a:t>
            </a:r>
            <a:endParaRPr lang="en-US" sz="2000" dirty="0"/>
          </a:p>
          <a:p>
            <a:r>
              <a:rPr lang="en-US" sz="2000" dirty="0"/>
              <a:t>“&lt;&gt;#%)(+-/.1032547698=A@CBFIHONPS[]\</a:t>
            </a:r>
            <a:r>
              <a:rPr lang="en-US" sz="2000" dirty="0" err="1"/>
              <a:t>ceilonpsr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Дальнейшее преобразование входа</a:t>
            </a:r>
            <a:r>
              <a:rPr lang="en-US" sz="2000" dirty="0"/>
              <a:t> </a:t>
            </a:r>
            <a:r>
              <a:rPr lang="ru-RU" sz="2000" dirty="0"/>
              <a:t> делается уже внутри сети (</a:t>
            </a:r>
            <a:r>
              <a:rPr lang="en-US" sz="2000" dirty="0"/>
              <a:t>Embedding layer)</a:t>
            </a:r>
            <a:endParaRPr lang="ru-RU" sz="2000" dirty="0"/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8689D278-551F-4425-8C51-9A4CF759B5D5}"/>
              </a:ext>
            </a:extLst>
          </p:cNvPr>
          <p:cNvCxnSpPr>
            <a:cxnSpLocks/>
            <a:stCxn id="1030" idx="1"/>
            <a:endCxn id="12" idx="2"/>
          </p:cNvCxnSpPr>
          <p:nvPr/>
        </p:nvCxnSpPr>
        <p:spPr>
          <a:xfrm rot="10800000">
            <a:off x="3452181" y="4368242"/>
            <a:ext cx="407075" cy="1212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Картинки по запросу random forest">
            <a:extLst>
              <a:ext uri="{FF2B5EF4-FFF2-40B4-BE49-F238E27FC236}">
                <a16:creationId xmlns:a16="http://schemas.microsoft.com/office/drawing/2014/main" id="{70E3FD0B-9243-4726-AC06-AFD3D443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55" y="4303455"/>
            <a:ext cx="3580012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1BB71F3-ECAA-448C-9D72-14EAD85A3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39" y="1813698"/>
            <a:ext cx="6175082" cy="255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E7380-96C3-4DC9-91FE-25EF2745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Объединяем генератор и предиктор для получения молекул с заданным свойством: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BBD1FC-8898-4B06-88CB-CCCA9837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9" y="1382013"/>
            <a:ext cx="7044718" cy="459483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63652C-33DF-4515-A669-5BE8B0CAEFDA}"/>
              </a:ext>
            </a:extLst>
          </p:cNvPr>
          <p:cNvSpPr/>
          <p:nvPr/>
        </p:nvSpPr>
        <p:spPr>
          <a:xfrm>
            <a:off x="7863840" y="1707576"/>
            <a:ext cx="3931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Валидация генерируемых сетью смайлов и их преобразование в 2D схему молекулы производится при помощи библиотеки </a:t>
            </a:r>
            <a:r>
              <a:rPr lang="ru-RU" sz="2000" dirty="0" err="1"/>
              <a:t>RDKit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Добавляя штрафы, </a:t>
            </a:r>
            <a:r>
              <a:rPr lang="ru-RU" sz="2000" dirty="0" err="1"/>
              <a:t>зависящиe</a:t>
            </a:r>
            <a:r>
              <a:rPr lang="ru-RU" sz="2000" dirty="0"/>
              <a:t> от свойства, вычисляемого при помощи этой сети, можно генерировать молекулы с нужными значениями этого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178720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CB3FA-3AED-425A-B2C6-59DF5DD96D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8903" y="764013"/>
            <a:ext cx="10971300" cy="1311128"/>
          </a:xfrm>
        </p:spPr>
        <p:txBody>
          <a:bodyPr>
            <a:spAutoFit/>
          </a:bodyPr>
          <a:lstStyle/>
          <a:p>
            <a:pPr lvl="0"/>
            <a:r>
              <a:rPr lang="en-US"/>
              <a:t>Как же построить граф из описания молекулы?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7010CE-E32B-496D-A862-DDBF5E57BD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67267" y="2927973"/>
            <a:ext cx="4673436" cy="2831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0F4897-727B-4D16-A623-B7F87C95C7A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96359" y="2764703"/>
            <a:ext cx="3569733" cy="35697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F8C90AAB-7369-4D22-9F09-82FFB4B9CD98}"/>
              </a:ext>
            </a:extLst>
          </p:cNvPr>
          <p:cNvSpPr/>
          <p:nvPr/>
        </p:nvSpPr>
        <p:spPr>
          <a:xfrm>
            <a:off x="5529621" y="4312937"/>
            <a:ext cx="1216469" cy="66352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endParaRPr lang="en-US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93407-3F10-4113-908E-AC9D5C4B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Результаты:</a:t>
            </a:r>
            <a:br>
              <a:rPr lang="ru-RU" dirty="0"/>
            </a:br>
            <a:r>
              <a:rPr lang="ru-RU" dirty="0"/>
              <a:t>сгенерированные молекулы и их энтальпия</a:t>
            </a:r>
            <a:br>
              <a:rPr lang="en-US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181A77-D24A-4055-9F5D-7DD13850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79" y="1418249"/>
            <a:ext cx="7316932" cy="53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4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850D8-0146-4C51-BA00-75FF95997C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Что</a:t>
            </a:r>
            <a:r>
              <a:rPr lang="en-US" dirty="0"/>
              <a:t> у </a:t>
            </a:r>
            <a:r>
              <a:rPr lang="en-US" dirty="0" err="1"/>
              <a:t>нас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D92198-3596-433C-BBF9-8BC73DBFCE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9754" y="1388012"/>
            <a:ext cx="10971300" cy="4410028"/>
          </a:xfrm>
        </p:spPr>
        <p:txBody>
          <a:bodyPr anchor="ctr">
            <a:normAutofit/>
          </a:bodyPr>
          <a:lstStyle/>
          <a:p>
            <a:pPr marL="514350" lvl="0" indent="-514350" algn="just">
              <a:buFont typeface="+mj-lt"/>
              <a:buAutoNum type="arabicParenR"/>
            </a:pPr>
            <a:r>
              <a:rPr lang="en-US" dirty="0" err="1"/>
              <a:t>матрица</a:t>
            </a:r>
            <a:r>
              <a:rPr lang="en-US" dirty="0"/>
              <a:t> 3D </a:t>
            </a:r>
            <a:r>
              <a:rPr lang="en-US" dirty="0" err="1"/>
              <a:t>структуры</a:t>
            </a:r>
            <a:r>
              <a:rPr lang="en-US" dirty="0"/>
              <a:t> </a:t>
            </a:r>
            <a:r>
              <a:rPr lang="en-US" dirty="0" err="1"/>
              <a:t>молекулы</a:t>
            </a:r>
            <a:endParaRPr lang="en-US" dirty="0"/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err="1"/>
              <a:t>частичные</a:t>
            </a:r>
            <a:r>
              <a:rPr lang="en-US" dirty="0"/>
              <a:t> </a:t>
            </a:r>
            <a:r>
              <a:rPr lang="en-US" dirty="0" err="1"/>
              <a:t>заряды</a:t>
            </a:r>
            <a:endParaRPr lang="en-US" dirty="0"/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/>
              <a:t>SMILES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err="1"/>
              <a:t>число</a:t>
            </a:r>
            <a:r>
              <a:rPr lang="en-US" dirty="0"/>
              <a:t> </a:t>
            </a:r>
            <a:r>
              <a:rPr lang="en-US" dirty="0" err="1"/>
              <a:t>атомов</a:t>
            </a:r>
            <a:r>
              <a:rPr lang="en-US" dirty="0"/>
              <a:t>(</a:t>
            </a:r>
            <a:r>
              <a:rPr lang="en-US" dirty="0" err="1"/>
              <a:t>очевидно</a:t>
            </a:r>
            <a:r>
              <a:rPr lang="en-US" dirty="0"/>
              <a:t>)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err="1"/>
              <a:t>плотность</a:t>
            </a:r>
            <a:endParaRPr lang="en-US" dirty="0"/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err="1"/>
              <a:t>внутренняя</a:t>
            </a:r>
            <a:r>
              <a:rPr lang="en-US" dirty="0"/>
              <a:t> </a:t>
            </a:r>
            <a:r>
              <a:rPr lang="en-US" dirty="0" err="1"/>
              <a:t>энергия</a:t>
            </a:r>
            <a:endParaRPr lang="en-US" dirty="0"/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err="1"/>
              <a:t>доп</a:t>
            </a:r>
            <a:r>
              <a:rPr lang="en-US" dirty="0"/>
              <a:t>. </a:t>
            </a:r>
            <a:r>
              <a:rPr lang="en-US" dirty="0" err="1"/>
              <a:t>параметры</a:t>
            </a:r>
            <a:r>
              <a:rPr lang="en-US" dirty="0"/>
              <a:t> </a:t>
            </a:r>
            <a:r>
              <a:rPr lang="en-US" dirty="0" err="1"/>
              <a:t>типа</a:t>
            </a:r>
            <a:r>
              <a:rPr lang="en-US" dirty="0"/>
              <a:t> </a:t>
            </a:r>
            <a:r>
              <a:rPr lang="en-US" dirty="0" err="1"/>
              <a:t>объема</a:t>
            </a:r>
            <a:r>
              <a:rPr lang="en-US" dirty="0"/>
              <a:t> </a:t>
            </a:r>
            <a:r>
              <a:rPr lang="en-US" dirty="0" err="1"/>
              <a:t>формы</a:t>
            </a:r>
            <a:r>
              <a:rPr lang="en-US" dirty="0"/>
              <a:t>, </a:t>
            </a:r>
            <a:r>
              <a:rPr lang="en-US" dirty="0" err="1"/>
              <a:t>ароматичности</a:t>
            </a:r>
            <a:r>
              <a:rPr lang="en-US" dirty="0"/>
              <a:t>, </a:t>
            </a:r>
            <a:r>
              <a:rPr lang="en-US" dirty="0" err="1"/>
              <a:t>гибридизации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700C3F-CB2B-44EA-AF0E-4D3563148B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68798" y="884704"/>
            <a:ext cx="4593761" cy="493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F356AF-6070-4EAF-90A7-3D28473511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2339" y="1196441"/>
            <a:ext cx="2288391" cy="228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347AAC-C348-47C0-9828-B6EBE7BE3E5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668321" y="3925008"/>
            <a:ext cx="3054235" cy="215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256C7-AE08-43F3-AA19-183597CB29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построения</a:t>
            </a:r>
            <a:r>
              <a:rPr lang="en-US" dirty="0"/>
              <a:t>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40CC3-8526-412B-A48A-3317580D79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Считываем</a:t>
            </a:r>
            <a:r>
              <a:rPr lang="en-US" sz="2400" dirty="0"/>
              <a:t> </a:t>
            </a:r>
            <a:r>
              <a:rPr lang="en-US" sz="2400" dirty="0" err="1"/>
              <a:t>свойства</a:t>
            </a:r>
            <a:r>
              <a:rPr lang="en-US" sz="2400" dirty="0"/>
              <a:t> и </a:t>
            </a:r>
            <a:r>
              <a:rPr lang="en-US" sz="2400" dirty="0" err="1"/>
              <a:t>инициализируем</a:t>
            </a:r>
            <a:r>
              <a:rPr lang="en-US" sz="2400" dirty="0"/>
              <a:t> </a:t>
            </a:r>
            <a:r>
              <a:rPr lang="en-US" sz="2400" dirty="0" err="1"/>
              <a:t>граф</a:t>
            </a:r>
            <a:r>
              <a:rPr lang="en-US" sz="2400" dirty="0"/>
              <a:t> с </a:t>
            </a:r>
            <a:r>
              <a:rPr lang="en-US" sz="2400" dirty="0" err="1"/>
              <a:t>помощью</a:t>
            </a:r>
            <a:r>
              <a:rPr lang="en-US" sz="2400" dirty="0"/>
              <a:t> </a:t>
            </a:r>
            <a:r>
              <a:rPr lang="en-US" sz="2400" dirty="0" err="1"/>
              <a:t>библиотеки</a:t>
            </a:r>
            <a:r>
              <a:rPr lang="en-US" sz="2400" dirty="0"/>
              <a:t> </a:t>
            </a:r>
            <a:r>
              <a:rPr lang="en-US" sz="2400" dirty="0" err="1"/>
              <a:t>networkx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Считываем</a:t>
            </a:r>
            <a:r>
              <a:rPr lang="en-US" sz="2400" dirty="0"/>
              <a:t> </a:t>
            </a:r>
            <a:r>
              <a:rPr lang="en-US" sz="2400" dirty="0" err="1"/>
              <a:t>атомы</a:t>
            </a:r>
            <a:r>
              <a:rPr lang="en-US" sz="2400" dirty="0"/>
              <a:t>, </a:t>
            </a:r>
            <a:r>
              <a:rPr lang="en-US" sz="2400" dirty="0" err="1"/>
              <a:t>заполняем</a:t>
            </a:r>
            <a:r>
              <a:rPr lang="en-US" sz="2400" dirty="0"/>
              <a:t> </a:t>
            </a:r>
            <a:r>
              <a:rPr lang="en-US" sz="2400" dirty="0" err="1"/>
              <a:t>их</a:t>
            </a:r>
            <a:r>
              <a:rPr lang="en-US" sz="2400" dirty="0"/>
              <a:t> </a:t>
            </a:r>
            <a:r>
              <a:rPr lang="en-US" sz="2400" dirty="0" err="1"/>
              <a:t>свойства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С </a:t>
            </a:r>
            <a:r>
              <a:rPr lang="en-US" sz="2400" dirty="0" err="1"/>
              <a:t>помощью</a:t>
            </a:r>
            <a:r>
              <a:rPr lang="en-US" sz="2400" dirty="0"/>
              <a:t> </a:t>
            </a:r>
            <a:r>
              <a:rPr lang="en-US" sz="2400" dirty="0" err="1"/>
              <a:t>библиотеки</a:t>
            </a:r>
            <a:r>
              <a:rPr lang="en-US" sz="2400" dirty="0"/>
              <a:t> </a:t>
            </a:r>
            <a:r>
              <a:rPr lang="en-US" sz="2400" dirty="0" err="1"/>
              <a:t>rdkit</a:t>
            </a:r>
            <a:r>
              <a:rPr lang="en-US" sz="2400" dirty="0"/>
              <a:t> </a:t>
            </a:r>
            <a:r>
              <a:rPr lang="en-US" sz="2400" dirty="0" err="1"/>
              <a:t>из</a:t>
            </a:r>
            <a:r>
              <a:rPr lang="en-US" sz="2400" dirty="0"/>
              <a:t> SMILES </a:t>
            </a:r>
            <a:r>
              <a:rPr lang="en-US" sz="2400" dirty="0" err="1"/>
              <a:t>получаем</a:t>
            </a:r>
            <a:r>
              <a:rPr lang="en-US" sz="2400" dirty="0"/>
              <a:t> </a:t>
            </a:r>
            <a:r>
              <a:rPr lang="en-US" sz="2400" dirty="0" err="1"/>
              <a:t>представление</a:t>
            </a:r>
            <a:r>
              <a:rPr lang="en-US" sz="2400" dirty="0"/>
              <a:t> </a:t>
            </a:r>
            <a:r>
              <a:rPr lang="en-US" sz="2400" dirty="0" err="1"/>
              <a:t>молекулы</a:t>
            </a:r>
            <a:r>
              <a:rPr lang="en-US" sz="2400" dirty="0"/>
              <a:t> в </a:t>
            </a:r>
            <a:r>
              <a:rPr lang="en-US" sz="2400" dirty="0" err="1"/>
              <a:t>унифицированном</a:t>
            </a:r>
            <a:r>
              <a:rPr lang="en-US" sz="2400" dirty="0"/>
              <a:t> </a:t>
            </a:r>
            <a:r>
              <a:rPr lang="en-US" sz="2400" dirty="0" err="1"/>
              <a:t>формате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Обращаемся</a:t>
            </a:r>
            <a:r>
              <a:rPr lang="en-US" sz="2400" dirty="0"/>
              <a:t> к </a:t>
            </a:r>
            <a:r>
              <a:rPr lang="en-US" sz="2400" dirty="0" err="1"/>
              <a:t>графу</a:t>
            </a:r>
            <a:r>
              <a:rPr lang="en-US" sz="2400" dirty="0"/>
              <a:t> и </a:t>
            </a:r>
            <a:r>
              <a:rPr lang="en-US" sz="2400" dirty="0" err="1"/>
              <a:t>добавляем</a:t>
            </a:r>
            <a:r>
              <a:rPr lang="en-US" sz="2400" dirty="0"/>
              <a:t> </a:t>
            </a:r>
            <a:r>
              <a:rPr lang="en-US" sz="2400" dirty="0" err="1"/>
              <a:t>узлы</a:t>
            </a:r>
            <a:r>
              <a:rPr lang="en-US" sz="2400" dirty="0"/>
              <a:t> с </a:t>
            </a:r>
            <a:r>
              <a:rPr lang="en-US" sz="2400" dirty="0" err="1"/>
              <a:t>конкретными</a:t>
            </a:r>
            <a:r>
              <a:rPr lang="en-US" sz="2400" dirty="0"/>
              <a:t> </a:t>
            </a:r>
            <a:r>
              <a:rPr lang="en-US" sz="2400" dirty="0" err="1"/>
              <a:t>свойствами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каждого</a:t>
            </a:r>
            <a:r>
              <a:rPr lang="en-US" sz="2400" dirty="0"/>
              <a:t> </a:t>
            </a:r>
            <a:r>
              <a:rPr lang="en-US" sz="2400" dirty="0" err="1"/>
              <a:t>атома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Проставляем</a:t>
            </a:r>
            <a:r>
              <a:rPr lang="en-US" sz="2400" dirty="0"/>
              <a:t> </a:t>
            </a:r>
            <a:r>
              <a:rPr lang="en-US" sz="2400" dirty="0" err="1"/>
              <a:t>свойства</a:t>
            </a:r>
            <a:r>
              <a:rPr lang="en-US" sz="2400" dirty="0"/>
              <a:t> </a:t>
            </a:r>
            <a:r>
              <a:rPr lang="en-US" sz="2400" dirty="0" err="1"/>
              <a:t>донора</a:t>
            </a:r>
            <a:r>
              <a:rPr lang="en-US" sz="2400" dirty="0"/>
              <a:t> и </a:t>
            </a:r>
            <a:r>
              <a:rPr lang="en-US" sz="2400" dirty="0" err="1"/>
              <a:t>аксептора</a:t>
            </a:r>
            <a:endParaRPr lang="en-US" sz="2400" dirty="0" err="1">
              <a:cs typeface="Calibri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Проставляем</a:t>
            </a:r>
            <a:r>
              <a:rPr lang="en-US" sz="2400" dirty="0"/>
              <a:t> </a:t>
            </a:r>
            <a:r>
              <a:rPr lang="en-US" sz="2400" dirty="0" err="1"/>
              <a:t>связи</a:t>
            </a:r>
            <a:r>
              <a:rPr lang="en-US" sz="2400" dirty="0"/>
              <a:t>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атомами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4C792F-F036-4D66-861C-B25DA0CD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4331" y="442352"/>
            <a:ext cx="4123544" cy="120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0FBFF4-5A9A-406E-BB63-A3FA194C06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76680" y="1559989"/>
            <a:ext cx="5627804" cy="175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405E2-4D06-436E-B734-964EECDAB14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53155" y="3487009"/>
            <a:ext cx="5680920" cy="292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00DD71-53A1-4480-A2AC-AC550B45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4496" y="552941"/>
            <a:ext cx="10164529" cy="16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1EA078-FA11-411E-A10C-DDEDD7B65D9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996024" y="2984137"/>
            <a:ext cx="7625356" cy="309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7DED41-DC2D-4ADF-AF4B-905B5016AE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4613" y="1896543"/>
            <a:ext cx="10286438" cy="263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1C08C-C971-4E78-9991-FA133116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 Passing Neural Networks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132CA-3125-4722-9DA0-AA5BA40E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90753" cy="1603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Вход: </a:t>
            </a:r>
          </a:p>
          <a:p>
            <a:r>
              <a:rPr lang="ru-RU" dirty="0"/>
              <a:t>Ненаправленный граф</a:t>
            </a:r>
          </a:p>
          <a:p>
            <a:r>
              <a:rPr lang="ru-RU" dirty="0"/>
              <a:t>Признаки узлов и связей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E4D4D14-E028-4531-B0BE-0AA278B046D7}"/>
              </a:ext>
            </a:extLst>
          </p:cNvPr>
          <p:cNvSpPr txBox="1">
            <a:spLocks/>
          </p:cNvSpPr>
          <p:nvPr/>
        </p:nvSpPr>
        <p:spPr>
          <a:xfrm>
            <a:off x="7063047" y="1825625"/>
            <a:ext cx="4290753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Выход: </a:t>
            </a:r>
          </a:p>
          <a:p>
            <a:r>
              <a:rPr lang="ru-RU" dirty="0"/>
              <a:t>Свойства: плотность, Энтальпия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F1C0F0-C02A-49DB-B1CC-A9D887B6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11082"/>
            <a:ext cx="3286125" cy="2133600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2FD438B-F956-48DA-AEAB-DE64967CE96A}"/>
              </a:ext>
            </a:extLst>
          </p:cNvPr>
          <p:cNvSpPr/>
          <p:nvPr/>
        </p:nvSpPr>
        <p:spPr>
          <a:xfrm>
            <a:off x="4730620" y="4030824"/>
            <a:ext cx="2509935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MPNN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E5A4B-FBFB-417D-BEAF-2E5D78C35085}"/>
              </a:ext>
            </a:extLst>
          </p:cNvPr>
          <p:cNvSpPr txBox="1"/>
          <p:nvPr/>
        </p:nvSpPr>
        <p:spPr>
          <a:xfrm>
            <a:off x="8954884" y="4208441"/>
            <a:ext cx="507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</a:t>
            </a:r>
            <a:endParaRPr lang="ru-RU" sz="4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79248C3-785E-4E39-B676-85AD230C683A}"/>
              </a:ext>
            </a:extLst>
          </p:cNvPr>
          <p:cNvCxnSpPr>
            <a:cxnSpLocks/>
          </p:cNvCxnSpPr>
          <p:nvPr/>
        </p:nvCxnSpPr>
        <p:spPr>
          <a:xfrm flipV="1">
            <a:off x="3283527" y="4754880"/>
            <a:ext cx="1379913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5BC9A48-F1A1-4329-A1E3-4BFBCD090363}"/>
              </a:ext>
            </a:extLst>
          </p:cNvPr>
          <p:cNvCxnSpPr>
            <a:endCxn id="13" idx="1"/>
          </p:cNvCxnSpPr>
          <p:nvPr/>
        </p:nvCxnSpPr>
        <p:spPr>
          <a:xfrm>
            <a:off x="7331825" y="4593161"/>
            <a:ext cx="16230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715F21-F4E1-4E33-8078-9EDA0D552459}"/>
              </a:ext>
            </a:extLst>
          </p:cNvPr>
          <p:cNvCxnSpPr/>
          <p:nvPr/>
        </p:nvCxnSpPr>
        <p:spPr>
          <a:xfrm>
            <a:off x="9069185" y="4364182"/>
            <a:ext cx="232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45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F4DF4FC3B0744E9DFD5E26D96BBDD8" ma:contentTypeVersion="8" ma:contentTypeDescription="Create a new document." ma:contentTypeScope="" ma:versionID="3ce207dc35e2ce37311bd0358f380cbb">
  <xsd:schema xmlns:xsd="http://www.w3.org/2001/XMLSchema" xmlns:xs="http://www.w3.org/2001/XMLSchema" xmlns:p="http://schemas.microsoft.com/office/2006/metadata/properties" xmlns:ns3="709f5d9f-d343-495a-8e10-7a9cc089d335" targetNamespace="http://schemas.microsoft.com/office/2006/metadata/properties" ma:root="true" ma:fieldsID="97b7aa7a56300bfc339593114a34c694" ns3:_="">
    <xsd:import namespace="709f5d9f-d343-495a-8e10-7a9cc089d3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f5d9f-d343-495a-8e10-7a9cc089d3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5D22C4-13CF-4B42-8180-0ECB423217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427D9F-4C28-4C6E-99EC-84F1D3DB1170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709f5d9f-d343-495a-8e10-7a9cc089d33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1D22E6A-B72F-428E-AC90-2423D1D2C0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f5d9f-d343-495a-8e10-7a9cc089d3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527</Words>
  <Application>Microsoft Office PowerPoint</Application>
  <PresentationFormat>Widescreen</PresentationFormat>
  <Paragraphs>85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Предсказание свойств молекул и создание молекул с заданными свойствами</vt:lpstr>
      <vt:lpstr>Как же построить граф из описания молекулы?</vt:lpstr>
      <vt:lpstr>Что у нас есть:</vt:lpstr>
      <vt:lpstr>PowerPoint Presentation</vt:lpstr>
      <vt:lpstr>Алгоритм построения:</vt:lpstr>
      <vt:lpstr>PowerPoint Presentation</vt:lpstr>
      <vt:lpstr>PowerPoint Presentation</vt:lpstr>
      <vt:lpstr>PowerPoint Presentation</vt:lpstr>
      <vt:lpstr>Message Passing Neural Networks</vt:lpstr>
      <vt:lpstr>Massage Passing этап. Сбор информации с соседних узлов</vt:lpstr>
      <vt:lpstr>Massage Passing этап. Обновление информации текущего узла</vt:lpstr>
      <vt:lpstr>Massage Passing этап. Обновление происходит до гиперпараметра T</vt:lpstr>
      <vt:lpstr>ReadOut этап.</vt:lpstr>
      <vt:lpstr>Average Error Ratio. Average Loss </vt:lpstr>
      <vt:lpstr>Генерация молекул(пока в 2d формате)</vt:lpstr>
      <vt:lpstr>Stack-RNN (Обучение)</vt:lpstr>
      <vt:lpstr>Stack-RNN (Генерация)</vt:lpstr>
      <vt:lpstr>Предсказание свойств молекул (на основе только SMILES)</vt:lpstr>
      <vt:lpstr>Объединяем генератор и предиктор для получения молекул с заданным свойством: </vt:lpstr>
      <vt:lpstr>Результаты: сгенерированные молекулы и их энтальпия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свойств молекул и создание молекул с заданными свойствами</dc:title>
  <dc:creator>Ринат Курбанов</dc:creator>
  <cp:lastModifiedBy>Ринат Курбанов</cp:lastModifiedBy>
  <cp:revision>14</cp:revision>
  <dcterms:created xsi:type="dcterms:W3CDTF">2019-12-21T15:35:00Z</dcterms:created>
  <dcterms:modified xsi:type="dcterms:W3CDTF">2019-12-23T15:35:34Z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0x01010031F4DF4FC3B0744E9DFD5E26D96BBDD8</vt:lpwstr>
  </property>
</Properties>
</file>