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70" r:id="rId5"/>
    <p:sldId id="261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64" r:id="rId15"/>
    <p:sldId id="279" r:id="rId16"/>
    <p:sldId id="269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0A09"/>
    <a:srgbClr val="E7E5E8"/>
    <a:srgbClr val="2E2E2E"/>
    <a:srgbClr val="D90A00"/>
    <a:srgbClr val="E93F28"/>
    <a:srgbClr val="EA5F4C"/>
    <a:srgbClr val="B91909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454" autoAdjust="0"/>
  </p:normalViewPr>
  <p:slideViewPr>
    <p:cSldViewPr>
      <p:cViewPr varScale="1">
        <p:scale>
          <a:sx n="75" d="100"/>
          <a:sy n="75" d="100"/>
        </p:scale>
        <p:origin x="144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859E-5A5A-443D-90EB-19380D96BCEB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AB98-9C16-422B-A746-5F08E245B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0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834638" y="1142678"/>
            <a:ext cx="3600000" cy="3600000"/>
          </a:xfrm>
          <a:prstGeom prst="ellipse">
            <a:avLst/>
          </a:prstGeom>
          <a:solidFill>
            <a:srgbClr val="D90A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4297" y="2412560"/>
            <a:ext cx="360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3BB01E-9A04-4A1B-9B9A-216AC67FC2BB}"/>
              </a:ext>
            </a:extLst>
          </p:cNvPr>
          <p:cNvSpPr txBox="1"/>
          <p:nvPr/>
        </p:nvSpPr>
        <p:spPr>
          <a:xfrm>
            <a:off x="6111246" y="4724744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/>
              <a:t>项目汇报</a:t>
            </a:r>
            <a:endParaRPr lang="en-US" altLang="zh-CN" sz="4000" dirty="0"/>
          </a:p>
          <a:p>
            <a:pPr algn="r"/>
            <a:r>
              <a:rPr lang="en-US" altLang="zh-CN" sz="4000" dirty="0"/>
              <a:t>2017.07.10</a:t>
            </a:r>
          </a:p>
          <a:p>
            <a:pPr algn="r"/>
            <a:r>
              <a:rPr lang="zh-CN" altLang="en-US" sz="4000" dirty="0"/>
              <a:t>汇报人：赵婷婷</a:t>
            </a:r>
            <a:endParaRPr lang="en-US" altLang="zh-CN" sz="4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FB753F-3CEE-4993-8FB3-B60D7A4C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32195"/>
            <a:ext cx="5851206" cy="29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563488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ANALYSIS-</a:t>
            </a:r>
            <a:r>
              <a:rPr lang="zh-CN" altLang="en-US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活动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665891C-515A-44CE-B5DF-31DD05F7C7B6}"/>
              </a:ext>
            </a:extLst>
          </p:cNvPr>
          <p:cNvGrpSpPr/>
          <p:nvPr/>
        </p:nvGrpSpPr>
        <p:grpSpPr>
          <a:xfrm>
            <a:off x="767408" y="2397472"/>
            <a:ext cx="10801199" cy="896521"/>
            <a:chOff x="767408" y="2028422"/>
            <a:chExt cx="10801199" cy="896521"/>
          </a:xfrm>
        </p:grpSpPr>
        <p:sp>
          <p:nvSpPr>
            <p:cNvPr id="8" name="矩形 7"/>
            <p:cNvSpPr/>
            <p:nvPr/>
          </p:nvSpPr>
          <p:spPr>
            <a:xfrm>
              <a:off x="767408" y="2028422"/>
              <a:ext cx="10801199" cy="896521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926350" y="2154089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1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）消灭水果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4DDB987-26BB-482C-8A6D-41ED5821712C}"/>
              </a:ext>
            </a:extLst>
          </p:cNvPr>
          <p:cNvGrpSpPr/>
          <p:nvPr/>
        </p:nvGrpSpPr>
        <p:grpSpPr>
          <a:xfrm>
            <a:off x="767408" y="4437112"/>
            <a:ext cx="10801199" cy="876395"/>
            <a:chOff x="767408" y="2028422"/>
            <a:chExt cx="10801199" cy="87639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E7B774-8A57-4541-900C-9444FB9D66AA}"/>
                </a:ext>
              </a:extLst>
            </p:cNvPr>
            <p:cNvSpPr/>
            <p:nvPr/>
          </p:nvSpPr>
          <p:spPr>
            <a:xfrm>
              <a:off x="767408" y="2028422"/>
              <a:ext cx="10801199" cy="876395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8" name="Rectangle 1">
              <a:extLst>
                <a:ext uri="{FF2B5EF4-FFF2-40B4-BE49-F238E27FC236}">
                  <a16:creationId xmlns:a16="http://schemas.microsoft.com/office/drawing/2014/main" id="{A6D20C53-C90B-4CCA-AE2A-4AD193AC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50" y="2151160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2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）七夕情人节专场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81E628EF-8090-41BE-A98E-85702B6797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1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56348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ANALYSIS-</a:t>
            </a:r>
            <a:r>
              <a:rPr lang="zh-CN" altLang="en-US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消灭水果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9183F4-B3CB-430A-A73B-2EBD564DA32D}"/>
              </a:ext>
            </a:extLst>
          </p:cNvPr>
          <p:cNvSpPr txBox="1"/>
          <p:nvPr/>
        </p:nvSpPr>
        <p:spPr>
          <a:xfrm>
            <a:off x="695400" y="1844824"/>
            <a:ext cx="5976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积分换礼包，刺激消费；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童心娱乐，全民覆盖，拓宽市场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F10056-FEA9-4AB6-98BC-584140520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D77739-FB7E-4B9D-BA87-F14543B51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20"/>
          <a:stretch/>
        </p:blipFill>
        <p:spPr>
          <a:xfrm>
            <a:off x="8184232" y="1499221"/>
            <a:ext cx="2785209" cy="45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56348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ANALYSIS-</a:t>
            </a:r>
            <a:r>
              <a:rPr lang="zh-CN" altLang="en-US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七夕专场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9183F4-B3CB-430A-A73B-2EBD564DA32D}"/>
              </a:ext>
            </a:extLst>
          </p:cNvPr>
          <p:cNvSpPr txBox="1"/>
          <p:nvPr/>
        </p:nvSpPr>
        <p:spPr>
          <a:xfrm>
            <a:off x="1496772" y="494022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专属三行情书生成；</a:t>
            </a: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3BC4C9-A906-4799-B459-4A01950AA8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C20E99-D22D-45E0-98E3-0FD95DDE32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9856" y="1988840"/>
            <a:ext cx="4545788" cy="40100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5FCDC1-B99E-469B-8F23-9CF3C25B8596}"/>
              </a:ext>
            </a:extLst>
          </p:cNvPr>
          <p:cNvSpPr txBox="1"/>
          <p:nvPr/>
        </p:nvSpPr>
        <p:spPr>
          <a:xfrm>
            <a:off x="1564138" y="287975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/>
              <a:t>环保</a:t>
            </a:r>
            <a:r>
              <a:rPr lang="en-US" altLang="zh-CN" dirty="0"/>
              <a:t>+</a:t>
            </a:r>
            <a:r>
              <a:rPr lang="zh-CN" altLang="en-US" dirty="0"/>
              <a:t>实力走心</a:t>
            </a:r>
          </a:p>
        </p:txBody>
      </p:sp>
    </p:spTree>
    <p:extLst>
      <p:ext uri="{BB962C8B-B14F-4D97-AF65-F5344CB8AC3E}">
        <p14:creationId xmlns:p14="http://schemas.microsoft.com/office/powerpoint/2010/main" val="14148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366305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ANALYSIS-</a:t>
            </a:r>
            <a:r>
              <a:rPr lang="zh-CN" altLang="en-US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改进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665891C-515A-44CE-B5DF-31DD05F7C7B6}"/>
              </a:ext>
            </a:extLst>
          </p:cNvPr>
          <p:cNvGrpSpPr/>
          <p:nvPr/>
        </p:nvGrpSpPr>
        <p:grpSpPr>
          <a:xfrm>
            <a:off x="713682" y="1621959"/>
            <a:ext cx="10801199" cy="896521"/>
            <a:chOff x="767408" y="2028422"/>
            <a:chExt cx="10801199" cy="896521"/>
          </a:xfrm>
        </p:grpSpPr>
        <p:sp>
          <p:nvSpPr>
            <p:cNvPr id="8" name="矩形 7"/>
            <p:cNvSpPr/>
            <p:nvPr/>
          </p:nvSpPr>
          <p:spPr>
            <a:xfrm>
              <a:off x="767408" y="2028422"/>
              <a:ext cx="10801199" cy="896521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926350" y="2154089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1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）完善数据库数据及时更新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4DDB987-26BB-482C-8A6D-41ED5821712C}"/>
              </a:ext>
            </a:extLst>
          </p:cNvPr>
          <p:cNvGrpSpPr/>
          <p:nvPr/>
        </p:nvGrpSpPr>
        <p:grpSpPr>
          <a:xfrm>
            <a:off x="713681" y="4303395"/>
            <a:ext cx="10801199" cy="876395"/>
            <a:chOff x="767408" y="2028422"/>
            <a:chExt cx="10801199" cy="87639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E7B774-8A57-4541-900C-9444FB9D66AA}"/>
                </a:ext>
              </a:extLst>
            </p:cNvPr>
            <p:cNvSpPr/>
            <p:nvPr/>
          </p:nvSpPr>
          <p:spPr>
            <a:xfrm>
              <a:off x="767408" y="2028422"/>
              <a:ext cx="10801199" cy="876395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8" name="Rectangle 1">
              <a:extLst>
                <a:ext uri="{FF2B5EF4-FFF2-40B4-BE49-F238E27FC236}">
                  <a16:creationId xmlns:a16="http://schemas.microsoft.com/office/drawing/2014/main" id="{A6D20C53-C90B-4CCA-AE2A-4AD193AC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50" y="2151160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3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）增加卖家管理页面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A365E6-0921-4BEB-8B9A-7B0AD0707520}"/>
              </a:ext>
            </a:extLst>
          </p:cNvPr>
          <p:cNvGrpSpPr/>
          <p:nvPr/>
        </p:nvGrpSpPr>
        <p:grpSpPr>
          <a:xfrm>
            <a:off x="713681" y="3012051"/>
            <a:ext cx="10801199" cy="876395"/>
            <a:chOff x="767392" y="1820947"/>
            <a:chExt cx="10801199" cy="87639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02B290C-469C-4E81-9BCC-C1FB8F70C3DB}"/>
                </a:ext>
              </a:extLst>
            </p:cNvPr>
            <p:cNvSpPr/>
            <p:nvPr/>
          </p:nvSpPr>
          <p:spPr>
            <a:xfrm>
              <a:off x="767392" y="1820947"/>
              <a:ext cx="10801199" cy="876395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B9D73DB5-B723-4FC9-8D1A-CADB46D1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33" y="2025542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2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）增加购物车结算支付功能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FFE5477F-A54F-4981-A75C-A634AAF31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9E3A3F-F1F8-4061-9D3F-EF7E1029C836}"/>
              </a:ext>
            </a:extLst>
          </p:cNvPr>
          <p:cNvGrpSpPr/>
          <p:nvPr/>
        </p:nvGrpSpPr>
        <p:grpSpPr>
          <a:xfrm>
            <a:off x="713681" y="5594739"/>
            <a:ext cx="10801199" cy="876395"/>
            <a:chOff x="767408" y="2028422"/>
            <a:chExt cx="10801199" cy="87639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B4E8E51-236C-40E5-A4DC-ECBADE800627}"/>
                </a:ext>
              </a:extLst>
            </p:cNvPr>
            <p:cNvSpPr/>
            <p:nvPr/>
          </p:nvSpPr>
          <p:spPr>
            <a:xfrm>
              <a:off x="767408" y="2028422"/>
              <a:ext cx="10801199" cy="876395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59CCE3EF-4DEC-40E1-89DE-DDDD637D4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50" y="2151160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4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）实现收藏功能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69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563488"/>
            <a:ext cx="48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SOLUTIONS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8112" y="2715542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7712" y="1780139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84833" y="1757975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7D54D7-02F3-4DE6-A9F1-19F8617A8639}"/>
              </a:ext>
            </a:extLst>
          </p:cNvPr>
          <p:cNvGrpSpPr/>
          <p:nvPr/>
        </p:nvGrpSpPr>
        <p:grpSpPr>
          <a:xfrm>
            <a:off x="377923" y="3543191"/>
            <a:ext cx="1800000" cy="1800000"/>
            <a:chOff x="1056040" y="1704389"/>
            <a:chExt cx="1800000" cy="1800000"/>
          </a:xfrm>
        </p:grpSpPr>
        <p:sp>
          <p:nvSpPr>
            <p:cNvPr id="3" name="椭圆 2"/>
            <p:cNvSpPr/>
            <p:nvPr/>
          </p:nvSpPr>
          <p:spPr>
            <a:xfrm>
              <a:off x="1056040" y="1704389"/>
              <a:ext cx="1800000" cy="1800000"/>
            </a:xfrm>
            <a:prstGeom prst="ellipse">
              <a:avLst/>
            </a:prstGeom>
            <a:solidFill>
              <a:srgbClr val="D90A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97644" y="2312002"/>
              <a:ext cx="16770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HTML5</a:t>
              </a:r>
              <a:endParaRPr lang="zh-CN" altLang="en-US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CD2F0AD-4ED1-4DCF-A791-6E459F75D459}"/>
              </a:ext>
            </a:extLst>
          </p:cNvPr>
          <p:cNvGrpSpPr/>
          <p:nvPr/>
        </p:nvGrpSpPr>
        <p:grpSpPr>
          <a:xfrm>
            <a:off x="2177923" y="1735167"/>
            <a:ext cx="1800000" cy="1800000"/>
            <a:chOff x="3768208" y="1704389"/>
            <a:chExt cx="1800000" cy="1800000"/>
          </a:xfrm>
        </p:grpSpPr>
        <p:sp>
          <p:nvSpPr>
            <p:cNvPr id="4" name="椭圆 3"/>
            <p:cNvSpPr/>
            <p:nvPr/>
          </p:nvSpPr>
          <p:spPr>
            <a:xfrm>
              <a:off x="3768208" y="1704389"/>
              <a:ext cx="1800000" cy="1800000"/>
            </a:xfrm>
            <a:prstGeom prst="ellipse">
              <a:avLst/>
            </a:prstGeom>
            <a:solidFill>
              <a:srgbClr val="D90A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3738" y="2312002"/>
              <a:ext cx="13292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CSS 3</a:t>
              </a:r>
              <a:endParaRPr lang="zh-CN" altLang="en-US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6F43AE-D760-43AF-84F9-2C5DA7FE764C}"/>
              </a:ext>
            </a:extLst>
          </p:cNvPr>
          <p:cNvGrpSpPr/>
          <p:nvPr/>
        </p:nvGrpSpPr>
        <p:grpSpPr>
          <a:xfrm>
            <a:off x="4994141" y="1482409"/>
            <a:ext cx="2012731" cy="1800000"/>
            <a:chOff x="6374011" y="1704389"/>
            <a:chExt cx="2012731" cy="1800000"/>
          </a:xfrm>
        </p:grpSpPr>
        <p:sp>
          <p:nvSpPr>
            <p:cNvPr id="5" name="椭圆 4"/>
            <p:cNvSpPr/>
            <p:nvPr/>
          </p:nvSpPr>
          <p:spPr>
            <a:xfrm>
              <a:off x="6480376" y="1704389"/>
              <a:ext cx="1800000" cy="1800000"/>
            </a:xfrm>
            <a:prstGeom prst="ellipse">
              <a:avLst/>
            </a:prstGeom>
            <a:solidFill>
              <a:srgbClr val="D90A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74011" y="2373557"/>
              <a:ext cx="2012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JavaScript</a:t>
              </a:r>
              <a:endParaRPr lang="zh-CN" altLang="en-US" sz="28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541FF08-C5B0-4186-8FD2-CDFE5E498255}"/>
              </a:ext>
            </a:extLst>
          </p:cNvPr>
          <p:cNvGrpSpPr/>
          <p:nvPr/>
        </p:nvGrpSpPr>
        <p:grpSpPr>
          <a:xfrm>
            <a:off x="7915077" y="1735167"/>
            <a:ext cx="1800000" cy="1800000"/>
            <a:chOff x="9192544" y="1704389"/>
            <a:chExt cx="1800000" cy="1800000"/>
          </a:xfrm>
        </p:grpSpPr>
        <p:sp>
          <p:nvSpPr>
            <p:cNvPr id="6" name="椭圆 5"/>
            <p:cNvSpPr/>
            <p:nvPr/>
          </p:nvSpPr>
          <p:spPr>
            <a:xfrm>
              <a:off x="9192544" y="1704389"/>
              <a:ext cx="1800000" cy="1800000"/>
            </a:xfrm>
            <a:prstGeom prst="ellipse">
              <a:avLst/>
            </a:prstGeom>
            <a:solidFill>
              <a:srgbClr val="D90A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227126" y="2312002"/>
              <a:ext cx="16911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Tomcat</a:t>
              </a:r>
              <a:endParaRPr lang="zh-CN" altLang="en-US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 rot="5400000">
            <a:off x="5731920" y="3594613"/>
            <a:ext cx="648071" cy="944185"/>
          </a:xfrm>
          <a:prstGeom prst="rightArrow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60096" y="4725144"/>
            <a:ext cx="1800000" cy="1800000"/>
          </a:xfrm>
          <a:prstGeom prst="ellipse">
            <a:avLst/>
          </a:prstGeom>
          <a:solidFill>
            <a:srgbClr val="2E2E2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27161" y="5332757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完成项目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3538182-E7B3-4A3A-9CFD-D717F2112D51}"/>
              </a:ext>
            </a:extLst>
          </p:cNvPr>
          <p:cNvGrpSpPr/>
          <p:nvPr/>
        </p:nvGrpSpPr>
        <p:grpSpPr>
          <a:xfrm>
            <a:off x="9537205" y="3538202"/>
            <a:ext cx="1800000" cy="1800000"/>
            <a:chOff x="9192544" y="1704389"/>
            <a:chExt cx="1800000" cy="1800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E3D1474-7F0A-41C9-9713-11B5361FD18E}"/>
                </a:ext>
              </a:extLst>
            </p:cNvPr>
            <p:cNvSpPr/>
            <p:nvPr/>
          </p:nvSpPr>
          <p:spPr>
            <a:xfrm>
              <a:off x="9192544" y="1704389"/>
              <a:ext cx="1800000" cy="1800000"/>
            </a:xfrm>
            <a:prstGeom prst="ellipse">
              <a:avLst/>
            </a:prstGeom>
            <a:solidFill>
              <a:srgbClr val="D90A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CC4FA7B-4324-4D65-A3E4-A9B4CC1DADDE}"/>
                </a:ext>
              </a:extLst>
            </p:cNvPr>
            <p:cNvSpPr/>
            <p:nvPr/>
          </p:nvSpPr>
          <p:spPr>
            <a:xfrm>
              <a:off x="9626081" y="2312002"/>
              <a:ext cx="8931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JSP</a:t>
              </a:r>
              <a:endParaRPr lang="zh-CN" altLang="en-US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EB24B8E6-7636-4C13-947D-B94263807B5D}"/>
              </a:ext>
            </a:extLst>
          </p:cNvPr>
          <p:cNvSpPr txBox="1"/>
          <p:nvPr/>
        </p:nvSpPr>
        <p:spPr>
          <a:xfrm>
            <a:off x="8831907" y="2852562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589C869-78B5-4E87-A484-541896021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56728" y="590440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TRY IT YOURSELF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589C869-78B5-4E87-A484-541896021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8A909DD-6255-40F8-BB79-8F91A5B09091}"/>
              </a:ext>
            </a:extLst>
          </p:cNvPr>
          <p:cNvSpPr txBox="1"/>
          <p:nvPr/>
        </p:nvSpPr>
        <p:spPr>
          <a:xfrm>
            <a:off x="551384" y="1988840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A27B17C-D3D3-4869-998B-0F3D426F28D0}"/>
              </a:ext>
            </a:extLst>
          </p:cNvPr>
          <p:cNvGrpSpPr/>
          <p:nvPr/>
        </p:nvGrpSpPr>
        <p:grpSpPr>
          <a:xfrm>
            <a:off x="767408" y="2397472"/>
            <a:ext cx="10801199" cy="896521"/>
            <a:chOff x="767408" y="2028422"/>
            <a:chExt cx="10801199" cy="89652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636DE78-ECAC-48D1-98EE-C09DCDE40241}"/>
                </a:ext>
              </a:extLst>
            </p:cNvPr>
            <p:cNvSpPr/>
            <p:nvPr/>
          </p:nvSpPr>
          <p:spPr>
            <a:xfrm>
              <a:off x="767408" y="2028422"/>
              <a:ext cx="10801199" cy="896521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29" name="Rectangle 1">
              <a:extLst>
                <a:ext uri="{FF2B5EF4-FFF2-40B4-BE49-F238E27FC236}">
                  <a16:creationId xmlns:a16="http://schemas.microsoft.com/office/drawing/2014/main" id="{E2B45C8D-ABBE-41D5-B3C8-4CDACB81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50" y="2154089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1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</a:t>
              </a: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WIFI : 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饱了么网站          密码 </a:t>
              </a: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: baoleme1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69F37E-CB1B-4017-9CEA-D14AAB74ECC7}"/>
              </a:ext>
            </a:extLst>
          </p:cNvPr>
          <p:cNvGrpSpPr/>
          <p:nvPr/>
        </p:nvGrpSpPr>
        <p:grpSpPr>
          <a:xfrm>
            <a:off x="741159" y="4192244"/>
            <a:ext cx="10801199" cy="896521"/>
            <a:chOff x="767408" y="2028422"/>
            <a:chExt cx="10801199" cy="89652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0FBD33-319A-4B0F-8938-74B416120200}"/>
                </a:ext>
              </a:extLst>
            </p:cNvPr>
            <p:cNvSpPr/>
            <p:nvPr/>
          </p:nvSpPr>
          <p:spPr>
            <a:xfrm>
              <a:off x="767408" y="2028422"/>
              <a:ext cx="10801199" cy="896521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CE60BCD3-A62F-4E9E-895E-73644B632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50" y="2154089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2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）浏览器</a:t>
              </a: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 : 192.168.43.234:8080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A7AB4691-3B81-4935-B098-F3DE08BEE52B}"/>
              </a:ext>
            </a:extLst>
          </p:cNvPr>
          <p:cNvSpPr/>
          <p:nvPr/>
        </p:nvSpPr>
        <p:spPr>
          <a:xfrm>
            <a:off x="944227" y="5926008"/>
            <a:ext cx="359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* 由于设备限制，网络可能不稳定</a:t>
            </a:r>
            <a:endParaRPr lang="zh-CN" altLang="zh-CN" i="1" dirty="0">
              <a:solidFill>
                <a:schemeClr val="bg1">
                  <a:lumMod val="50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13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3DE98C4-60C5-41BE-B907-CB9C9509BD6C}"/>
              </a:ext>
            </a:extLst>
          </p:cNvPr>
          <p:cNvGrpSpPr/>
          <p:nvPr/>
        </p:nvGrpSpPr>
        <p:grpSpPr>
          <a:xfrm>
            <a:off x="2207568" y="620688"/>
            <a:ext cx="7776864" cy="4953466"/>
            <a:chOff x="2279576" y="1168291"/>
            <a:chExt cx="7776864" cy="4953466"/>
          </a:xfrm>
        </p:grpSpPr>
        <p:sp>
          <p:nvSpPr>
            <p:cNvPr id="4" name="文本框 3"/>
            <p:cNvSpPr txBox="1"/>
            <p:nvPr/>
          </p:nvSpPr>
          <p:spPr>
            <a:xfrm>
              <a:off x="2279576" y="1168291"/>
              <a:ext cx="3312368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0" dirty="0">
                  <a:latin typeface="Berlin Sans FB Demi" panose="020E0802020502020306" pitchFamily="34" charset="0"/>
                </a:rPr>
                <a:t>Q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176120" y="1412776"/>
              <a:ext cx="288032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0" dirty="0">
                  <a:latin typeface="Berlin Sans FB Demi" panose="020E0802020502020306" pitchFamily="34" charset="0"/>
                </a:rPr>
                <a:t>A</a:t>
              </a:r>
              <a:endParaRPr lang="zh-CN" altLang="en-US" sz="300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159896" y="2610201"/>
              <a:ext cx="198022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dirty="0">
                  <a:solidFill>
                    <a:srgbClr val="D90A09"/>
                  </a:solidFill>
                  <a:latin typeface="Berlin Sans FB Demi" panose="020E0802020502020306" pitchFamily="34" charset="0"/>
                </a:rPr>
                <a:t>&amp;</a:t>
              </a:r>
              <a:endParaRPr lang="zh-CN" altLang="en-US" sz="20000" dirty="0">
                <a:solidFill>
                  <a:srgbClr val="D90A09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00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83632" y="1988840"/>
            <a:ext cx="6858972" cy="2387667"/>
            <a:chOff x="767408" y="1736992"/>
            <a:chExt cx="4896544" cy="1620000"/>
          </a:xfrm>
        </p:grpSpPr>
        <p:grpSp>
          <p:nvGrpSpPr>
            <p:cNvPr id="4" name="组合 3"/>
            <p:cNvGrpSpPr/>
            <p:nvPr/>
          </p:nvGrpSpPr>
          <p:grpSpPr>
            <a:xfrm>
              <a:off x="767408" y="1736992"/>
              <a:ext cx="4896544" cy="1620000"/>
              <a:chOff x="839416" y="1772816"/>
              <a:chExt cx="3744416" cy="136815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39416" y="2060848"/>
                <a:ext cx="3744416" cy="792088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4295800" y="177281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39416" y="2852936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883221" y="1769137"/>
              <a:ext cx="4515855" cy="155570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THANK </a:t>
              </a:r>
              <a:r>
                <a:rPr lang="en-US" altLang="zh-CN" sz="7200" b="1" dirty="0">
                  <a:solidFill>
                    <a:schemeClr val="bg1">
                      <a:lumMod val="50000"/>
                    </a:schemeClr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YOU</a:t>
              </a:r>
              <a:endParaRPr lang="zh-CN" altLang="zh-CN" sz="7200" b="1" dirty="0">
                <a:solidFill>
                  <a:schemeClr val="bg1">
                    <a:lumMod val="50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00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526E1E8-0831-49C6-95BB-9B08CC0D8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240" y="2147037"/>
            <a:ext cx="2160000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AC19F3-3714-4A99-90DB-C3A2CC01F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38450" r="57931" b="49071"/>
          <a:stretch/>
        </p:blipFill>
        <p:spPr>
          <a:xfrm>
            <a:off x="3342651" y="2098887"/>
            <a:ext cx="2160000" cy="34859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8F8F0C-B57D-461B-B6E9-464CA06C51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6" y="2137536"/>
            <a:ext cx="2160000" cy="356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352" y="56348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ABOUT US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4655" y="1824147"/>
            <a:ext cx="2554986" cy="4256234"/>
            <a:chOff x="1028303" y="1981078"/>
            <a:chExt cx="2554986" cy="4256234"/>
          </a:xfrm>
        </p:grpSpPr>
        <p:sp>
          <p:nvSpPr>
            <p:cNvPr id="13" name="等腰三角形 12"/>
            <p:cNvSpPr/>
            <p:nvPr/>
          </p:nvSpPr>
          <p:spPr>
            <a:xfrm rot="10800000" flipH="1" flipV="1">
              <a:off x="2955810" y="1981078"/>
              <a:ext cx="270000" cy="23483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58544" y="5157192"/>
              <a:ext cx="2157136" cy="864096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059752" y="6021288"/>
              <a:ext cx="270161" cy="21602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058544" y="2248094"/>
              <a:ext cx="2156400" cy="0"/>
            </a:xfrm>
            <a:prstGeom prst="line">
              <a:avLst/>
            </a:prstGeom>
            <a:ln w="76200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028303" y="5587503"/>
              <a:ext cx="25549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造字工房悦黑体验版纤细体"/>
                </a:rPr>
                <a:t>JavaScript</a:t>
              </a:r>
              <a:r>
                <a:rPr lang="zh-CN" altLang="en-US" sz="1600" b="1" dirty="0">
                  <a:solidFill>
                    <a:schemeClr val="bg1"/>
                  </a:solidFill>
                  <a:ea typeface="造字工房悦黑体验版纤细体"/>
                </a:rPr>
                <a:t>网页特效设计</a:t>
              </a:r>
              <a:endParaRPr lang="en-US" altLang="zh-CN" sz="1600" b="1" dirty="0">
                <a:solidFill>
                  <a:schemeClr val="bg1"/>
                </a:solidFill>
                <a:ea typeface="造字工房悦黑体验版纤细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705265" y="523595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赵婷婷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63123" y="1806365"/>
            <a:ext cx="2592288" cy="4256234"/>
            <a:chOff x="871914" y="1981078"/>
            <a:chExt cx="2592288" cy="4256234"/>
          </a:xfrm>
        </p:grpSpPr>
        <p:sp>
          <p:nvSpPr>
            <p:cNvPr id="18" name="等腰三角形 17"/>
            <p:cNvSpPr/>
            <p:nvPr/>
          </p:nvSpPr>
          <p:spPr>
            <a:xfrm rot="10800000" flipH="1" flipV="1">
              <a:off x="2955810" y="1981078"/>
              <a:ext cx="270000" cy="23483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544" y="5157192"/>
              <a:ext cx="2157136" cy="864096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0800000">
              <a:off x="1059752" y="6021288"/>
              <a:ext cx="270161" cy="21602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058544" y="2248094"/>
              <a:ext cx="2156400" cy="0"/>
            </a:xfrm>
            <a:prstGeom prst="line">
              <a:avLst/>
            </a:prstGeom>
            <a:ln w="76200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71914" y="5590612"/>
              <a:ext cx="25922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数据库</a:t>
              </a:r>
              <a:r>
                <a:rPr lang="en-US" altLang="zh-CN" sz="16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&amp;</a:t>
              </a:r>
              <a:r>
                <a:rPr lang="zh-CN" altLang="en-US" sz="16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网站开发</a:t>
              </a:r>
              <a:r>
                <a:rPr lang="en-US" altLang="zh-CN" sz="16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&amp;</a:t>
              </a:r>
              <a:r>
                <a:rPr lang="zh-CN" altLang="en-US" sz="16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维护</a:t>
              </a:r>
              <a:endParaRPr lang="zh-CN" altLang="en-US" sz="16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05263" y="523595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  <a:ea typeface="造字工房悦黑体验版纤细体" pitchFamily="50" charset="-122"/>
                </a:rPr>
                <a:t>蒋金宇</a:t>
              </a:r>
              <a:endParaRPr lang="en-US" altLang="zh-CN" b="1" dirty="0">
                <a:solidFill>
                  <a:srgbClr val="FFC000"/>
                </a:solidFill>
                <a:ea typeface="造字工房悦黑体验版纤细体" pitchFamily="5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17591" y="1824147"/>
            <a:ext cx="2167266" cy="4256234"/>
            <a:chOff x="1058544" y="1981078"/>
            <a:chExt cx="2167266" cy="4256234"/>
          </a:xfrm>
        </p:grpSpPr>
        <p:sp>
          <p:nvSpPr>
            <p:cNvPr id="26" name="等腰三角形 25"/>
            <p:cNvSpPr/>
            <p:nvPr/>
          </p:nvSpPr>
          <p:spPr>
            <a:xfrm rot="10800000" flipH="1" flipV="1">
              <a:off x="2955810" y="1981078"/>
              <a:ext cx="270000" cy="23483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58544" y="5157192"/>
              <a:ext cx="2157136" cy="864096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1059752" y="6021288"/>
              <a:ext cx="270161" cy="21602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58544" y="2248094"/>
              <a:ext cx="2156400" cy="0"/>
            </a:xfrm>
            <a:prstGeom prst="line">
              <a:avLst/>
            </a:prstGeom>
            <a:ln w="76200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070699" y="5600273"/>
              <a:ext cx="21436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820678" y="523595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  <a:ea typeface="造字工房悦黑体验版纤细体" pitchFamily="50" charset="-122"/>
                </a:rPr>
                <a:t>徐杰</a:t>
              </a:r>
              <a:endParaRPr lang="en-US" altLang="zh-CN" b="1" dirty="0">
                <a:solidFill>
                  <a:srgbClr val="FFC000"/>
                </a:solidFill>
                <a:ea typeface="造字工房悦黑体验版纤细体" pitchFamily="50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80125A-4FBB-444A-BB40-5BB5B85090CC}"/>
              </a:ext>
            </a:extLst>
          </p:cNvPr>
          <p:cNvGrpSpPr/>
          <p:nvPr/>
        </p:nvGrpSpPr>
        <p:grpSpPr>
          <a:xfrm>
            <a:off x="6136478" y="1824146"/>
            <a:ext cx="2167266" cy="4256234"/>
            <a:chOff x="1058544" y="1981078"/>
            <a:chExt cx="2167266" cy="4256234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02160CFE-7D15-4DBA-9A37-D56D022EDAE0}"/>
                </a:ext>
              </a:extLst>
            </p:cNvPr>
            <p:cNvSpPr/>
            <p:nvPr/>
          </p:nvSpPr>
          <p:spPr>
            <a:xfrm rot="10800000" flipH="1" flipV="1">
              <a:off x="2955810" y="1981078"/>
              <a:ext cx="270000" cy="23483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C6E65B2-3BF2-49A8-B491-DB6431A91EFF}"/>
                </a:ext>
              </a:extLst>
            </p:cNvPr>
            <p:cNvSpPr/>
            <p:nvPr/>
          </p:nvSpPr>
          <p:spPr>
            <a:xfrm>
              <a:off x="1058544" y="5157192"/>
              <a:ext cx="2157136" cy="864096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943D2B16-1CD3-48F2-A2B6-424795C72D0C}"/>
                </a:ext>
              </a:extLst>
            </p:cNvPr>
            <p:cNvSpPr/>
            <p:nvPr/>
          </p:nvSpPr>
          <p:spPr>
            <a:xfrm rot="10800000">
              <a:off x="1059752" y="6021288"/>
              <a:ext cx="270161" cy="21602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C5257CE-3376-409D-B54D-02133EE5B4BA}"/>
                </a:ext>
              </a:extLst>
            </p:cNvPr>
            <p:cNvCxnSpPr/>
            <p:nvPr/>
          </p:nvCxnSpPr>
          <p:spPr>
            <a:xfrm>
              <a:off x="1058544" y="2248094"/>
              <a:ext cx="2156400" cy="0"/>
            </a:xfrm>
            <a:prstGeom prst="line">
              <a:avLst/>
            </a:prstGeom>
            <a:ln w="76200">
              <a:solidFill>
                <a:srgbClr val="2323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9B08E40-5CAA-4203-8FA9-3D8649D541D9}"/>
                </a:ext>
              </a:extLst>
            </p:cNvPr>
            <p:cNvSpPr/>
            <p:nvPr/>
          </p:nvSpPr>
          <p:spPr>
            <a:xfrm>
              <a:off x="1070699" y="5600273"/>
              <a:ext cx="21436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网页结构</a:t>
              </a:r>
              <a:r>
                <a:rPr lang="en-US" altLang="zh-CN" sz="16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&amp;</a:t>
              </a:r>
              <a:r>
                <a:rPr lang="zh-CN" altLang="en-US" sz="16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页面设计</a:t>
              </a:r>
              <a:endParaRPr lang="zh-CN" altLang="en-US" sz="1600" b="1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4854326-69E8-49F2-90BA-6B1D9561A0A8}"/>
                </a:ext>
              </a:extLst>
            </p:cNvPr>
            <p:cNvSpPr/>
            <p:nvPr/>
          </p:nvSpPr>
          <p:spPr>
            <a:xfrm>
              <a:off x="1705263" y="523595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  <a:ea typeface="造字工房悦黑体验版纤细体" pitchFamily="50" charset="-122"/>
                </a:rPr>
                <a:t>张锐捷</a:t>
              </a:r>
              <a:endParaRPr lang="en-US" altLang="zh-CN" b="1" dirty="0">
                <a:solidFill>
                  <a:srgbClr val="FFC000"/>
                </a:solidFill>
                <a:ea typeface="造字工房悦黑体验版纤细体" pitchFamily="50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42B03BD-A66C-4E4A-910A-F1C8477747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14"/>
          <a:stretch/>
        </p:blipFill>
        <p:spPr>
          <a:xfrm>
            <a:off x="8915791" y="2155083"/>
            <a:ext cx="2160000" cy="213801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635D5596-4F65-4DC7-9A09-159437FC38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AB34EAD-8DB7-4B2B-9E90-536E48D6BFDD}"/>
              </a:ext>
            </a:extLst>
          </p:cNvPr>
          <p:cNvSpPr/>
          <p:nvPr/>
        </p:nvSpPr>
        <p:spPr>
          <a:xfrm>
            <a:off x="8915791" y="5462087"/>
            <a:ext cx="2143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网页测试维护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6397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19336" y="435565"/>
            <a:ext cx="5909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BACKGROUND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035476-DBDC-4F50-8065-F143B1C59C43}"/>
              </a:ext>
            </a:extLst>
          </p:cNvPr>
          <p:cNvSpPr txBox="1"/>
          <p:nvPr/>
        </p:nvSpPr>
        <p:spPr>
          <a:xfrm>
            <a:off x="839416" y="2276872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1.</a:t>
            </a:r>
            <a:r>
              <a:rPr lang="zh-CN" altLang="en-US" sz="3600" b="1" dirty="0"/>
              <a:t>足不出户购买商品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DAEC7F-07D7-4237-A168-7292949BEFAE}"/>
              </a:ext>
            </a:extLst>
          </p:cNvPr>
          <p:cNvSpPr txBox="1"/>
          <p:nvPr/>
        </p:nvSpPr>
        <p:spPr>
          <a:xfrm>
            <a:off x="848544" y="332147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2.</a:t>
            </a:r>
            <a:r>
              <a:rPr lang="zh-CN" altLang="en-US" sz="3600" b="1" dirty="0"/>
              <a:t>构建买卖双方交易平台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9A03B8A-ACD9-4CFB-AD57-D8302003B83E}"/>
              </a:ext>
            </a:extLst>
          </p:cNvPr>
          <p:cNvSpPr txBox="1"/>
          <p:nvPr/>
        </p:nvSpPr>
        <p:spPr>
          <a:xfrm>
            <a:off x="848544" y="4365484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3.</a:t>
            </a:r>
            <a:r>
              <a:rPr lang="zh-CN" altLang="en-US" sz="3600" b="1" dirty="0"/>
              <a:t>电子商务的开放性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E78B9D-BD02-4999-AD05-6EEA366B0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7EDB10-D04C-439D-BAED-261167243896}"/>
              </a:ext>
            </a:extLst>
          </p:cNvPr>
          <p:cNvSpPr txBox="1"/>
          <p:nvPr/>
        </p:nvSpPr>
        <p:spPr>
          <a:xfrm>
            <a:off x="881361" y="5409490"/>
            <a:ext cx="531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4.</a:t>
            </a:r>
            <a:r>
              <a:rPr lang="zh-CN" altLang="en-US" sz="3600" b="1" dirty="0"/>
              <a:t>物流行业的崛起</a:t>
            </a:r>
          </a:p>
        </p:txBody>
      </p:sp>
    </p:spTree>
    <p:extLst>
      <p:ext uri="{BB962C8B-B14F-4D97-AF65-F5344CB8AC3E}">
        <p14:creationId xmlns:p14="http://schemas.microsoft.com/office/powerpoint/2010/main" val="201124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75320" y="2996952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3792" y="305534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9816" y="1484784"/>
            <a:ext cx="3455984" cy="1800000"/>
            <a:chOff x="839816" y="1484784"/>
            <a:chExt cx="3455984" cy="1800000"/>
          </a:xfrm>
        </p:grpSpPr>
        <p:sp>
          <p:nvSpPr>
            <p:cNvPr id="3" name="椭圆 2"/>
            <p:cNvSpPr/>
            <p:nvPr/>
          </p:nvSpPr>
          <p:spPr>
            <a:xfrm>
              <a:off x="839816" y="1484784"/>
              <a:ext cx="1800000" cy="1800000"/>
            </a:xfrm>
            <a:prstGeom prst="ellipse">
              <a:avLst/>
            </a:prstGeom>
            <a:solidFill>
              <a:srgbClr val="D90A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2495800" y="1484784"/>
              <a:ext cx="1800000" cy="1800000"/>
            </a:xfrm>
            <a:prstGeom prst="ellipse">
              <a:avLst/>
            </a:prstGeom>
            <a:solidFill>
              <a:srgbClr val="23232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9816" y="4149280"/>
            <a:ext cx="3455984" cy="1800000"/>
            <a:chOff x="839816" y="1484784"/>
            <a:chExt cx="3455984" cy="1800000"/>
          </a:xfrm>
        </p:grpSpPr>
        <p:sp>
          <p:nvSpPr>
            <p:cNvPr id="17" name="椭圆 16"/>
            <p:cNvSpPr/>
            <p:nvPr/>
          </p:nvSpPr>
          <p:spPr>
            <a:xfrm>
              <a:off x="839816" y="1484784"/>
              <a:ext cx="1800000" cy="1800000"/>
            </a:xfrm>
            <a:prstGeom prst="ellipse">
              <a:avLst/>
            </a:prstGeom>
            <a:solidFill>
              <a:srgbClr val="D90A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495800" y="1484784"/>
              <a:ext cx="1800000" cy="1800000"/>
            </a:xfrm>
            <a:prstGeom prst="ellipse">
              <a:avLst/>
            </a:prstGeom>
            <a:solidFill>
              <a:srgbClr val="23232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83325" y="2293313"/>
            <a:ext cx="5556971" cy="2880000"/>
            <a:chOff x="6083325" y="2293313"/>
            <a:chExt cx="5556971" cy="2880000"/>
          </a:xfrm>
        </p:grpSpPr>
        <p:sp>
          <p:nvSpPr>
            <p:cNvPr id="22" name="椭圆 21"/>
            <p:cNvSpPr/>
            <p:nvPr/>
          </p:nvSpPr>
          <p:spPr>
            <a:xfrm>
              <a:off x="6083325" y="2293313"/>
              <a:ext cx="2880000" cy="2880000"/>
            </a:xfrm>
            <a:prstGeom prst="ellipse">
              <a:avLst/>
            </a:prstGeom>
            <a:solidFill>
              <a:srgbClr val="D90A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760296" y="2293313"/>
              <a:ext cx="2880000" cy="2880000"/>
            </a:xfrm>
            <a:prstGeom prst="ellipse">
              <a:avLst/>
            </a:prstGeom>
            <a:solidFill>
              <a:srgbClr val="23232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22138" y="328319"/>
            <a:ext cx="3701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MISSION</a:t>
            </a:r>
            <a:endParaRPr lang="zh-CN" altLang="en-US" sz="60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A527E8-3BB9-471C-BCC6-7EBABCD8BBEC}"/>
              </a:ext>
            </a:extLst>
          </p:cNvPr>
          <p:cNvSpPr txBox="1"/>
          <p:nvPr/>
        </p:nvSpPr>
        <p:spPr>
          <a:xfrm>
            <a:off x="1215308" y="2031426"/>
            <a:ext cx="276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B2C</a:t>
            </a:r>
            <a:r>
              <a:rPr lang="zh-CN" altLang="en-US" sz="3600" b="1" dirty="0">
                <a:solidFill>
                  <a:schemeClr val="bg1"/>
                </a:solidFill>
              </a:rPr>
              <a:t>电子商务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897343C-46DC-4C10-953C-95374EC960F0}"/>
              </a:ext>
            </a:extLst>
          </p:cNvPr>
          <p:cNvSpPr txBox="1"/>
          <p:nvPr/>
        </p:nvSpPr>
        <p:spPr>
          <a:xfrm>
            <a:off x="1120640" y="472611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特色活动专栏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2A6FC0-2366-4048-8760-40D1E03FD00E}"/>
              </a:ext>
            </a:extLst>
          </p:cNvPr>
          <p:cNvSpPr txBox="1"/>
          <p:nvPr/>
        </p:nvSpPr>
        <p:spPr>
          <a:xfrm>
            <a:off x="6888288" y="3225481"/>
            <a:ext cx="439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饱了么网站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3D2B626-259D-44E9-88CA-22AEB639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926350" y="2033445"/>
            <a:ext cx="735006" cy="24128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www.1ppt.com/kejian/lishi/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3352" y="563488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ANALYSIS-</a:t>
            </a:r>
            <a:r>
              <a:rPr lang="zh-CN" altLang="en-US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功能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665891C-515A-44CE-B5DF-31DD05F7C7B6}"/>
              </a:ext>
            </a:extLst>
          </p:cNvPr>
          <p:cNvGrpSpPr/>
          <p:nvPr/>
        </p:nvGrpSpPr>
        <p:grpSpPr>
          <a:xfrm>
            <a:off x="767408" y="2028422"/>
            <a:ext cx="10801199" cy="896521"/>
            <a:chOff x="767408" y="2028422"/>
            <a:chExt cx="10801199" cy="896521"/>
          </a:xfrm>
        </p:grpSpPr>
        <p:sp>
          <p:nvSpPr>
            <p:cNvPr id="8" name="矩形 7"/>
            <p:cNvSpPr/>
            <p:nvPr/>
          </p:nvSpPr>
          <p:spPr>
            <a:xfrm>
              <a:off x="767408" y="2028422"/>
              <a:ext cx="10801199" cy="896521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926350" y="2154089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1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）登录</a:t>
              </a: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/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注册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4DDB987-26BB-482C-8A6D-41ED5821712C}"/>
              </a:ext>
            </a:extLst>
          </p:cNvPr>
          <p:cNvGrpSpPr/>
          <p:nvPr/>
        </p:nvGrpSpPr>
        <p:grpSpPr>
          <a:xfrm>
            <a:off x="767408" y="3170167"/>
            <a:ext cx="10801199" cy="876395"/>
            <a:chOff x="767408" y="2028422"/>
            <a:chExt cx="10801199" cy="87639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E7B774-8A57-4541-900C-9444FB9D66AA}"/>
                </a:ext>
              </a:extLst>
            </p:cNvPr>
            <p:cNvSpPr/>
            <p:nvPr/>
          </p:nvSpPr>
          <p:spPr>
            <a:xfrm>
              <a:off x="767408" y="2028422"/>
              <a:ext cx="10801199" cy="876395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8" name="Rectangle 1">
              <a:extLst>
                <a:ext uri="{FF2B5EF4-FFF2-40B4-BE49-F238E27FC236}">
                  <a16:creationId xmlns:a16="http://schemas.microsoft.com/office/drawing/2014/main" id="{A6D20C53-C90B-4CCA-AE2A-4AD193AC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50" y="2151160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2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）首页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DD9E93E-FF0B-4B6E-A165-911621969BD8}"/>
              </a:ext>
            </a:extLst>
          </p:cNvPr>
          <p:cNvGrpSpPr/>
          <p:nvPr/>
        </p:nvGrpSpPr>
        <p:grpSpPr>
          <a:xfrm>
            <a:off x="767408" y="4307165"/>
            <a:ext cx="10801199" cy="922299"/>
            <a:chOff x="767408" y="2028422"/>
            <a:chExt cx="10801199" cy="92229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53AB5EC-FA62-4A97-AC3F-AFA192E98B3C}"/>
                </a:ext>
              </a:extLst>
            </p:cNvPr>
            <p:cNvSpPr/>
            <p:nvPr/>
          </p:nvSpPr>
          <p:spPr>
            <a:xfrm>
              <a:off x="767408" y="2028422"/>
              <a:ext cx="10801199" cy="922299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F8A9DCC4-A71F-4AB8-A2D4-0D7C2E7B9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50" y="2179235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3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）商品页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8840B77-03C4-446A-9D63-2BAC8027A450}"/>
              </a:ext>
            </a:extLst>
          </p:cNvPr>
          <p:cNvGrpSpPr/>
          <p:nvPr/>
        </p:nvGrpSpPr>
        <p:grpSpPr>
          <a:xfrm>
            <a:off x="767408" y="5469942"/>
            <a:ext cx="10801199" cy="983394"/>
            <a:chOff x="767408" y="2028423"/>
            <a:chExt cx="10801199" cy="720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EBEFEB9-DEE8-46C1-AE4B-8166A32FFF33}"/>
                </a:ext>
              </a:extLst>
            </p:cNvPr>
            <p:cNvSpPr/>
            <p:nvPr/>
          </p:nvSpPr>
          <p:spPr>
            <a:xfrm>
              <a:off x="767408" y="2028423"/>
              <a:ext cx="10801199" cy="720000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54" name="Rectangle 1">
              <a:extLst>
                <a:ext uri="{FF2B5EF4-FFF2-40B4-BE49-F238E27FC236}">
                  <a16:creationId xmlns:a16="http://schemas.microsoft.com/office/drawing/2014/main" id="{2C506F2B-72DF-4B8E-AEA0-151FFCA1B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50" y="2072964"/>
              <a:ext cx="10430819" cy="6309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7617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4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）商品详情</a:t>
              </a:r>
              <a:r>
                <a:rPr lang="en-US" altLang="zh-CN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+</a:t>
              </a:r>
              <a:r>
                <a:rPr lang="zh-CN" altLang="en-US" sz="36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购物车</a:t>
              </a:r>
              <a:endParaRPr lang="zh-CN" altLang="zh-CN" sz="36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D2E144D-2C74-49B5-AE7E-EE15AE9CE6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56348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ANALYSIS-</a:t>
            </a:r>
            <a:r>
              <a:rPr lang="zh-CN" altLang="en-US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登录</a:t>
            </a:r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/</a:t>
            </a:r>
            <a:r>
              <a:rPr lang="zh-CN" altLang="en-US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注册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9183F4-B3CB-430A-A73B-2EBD564DA32D}"/>
              </a:ext>
            </a:extLst>
          </p:cNvPr>
          <p:cNvSpPr txBox="1"/>
          <p:nvPr/>
        </p:nvSpPr>
        <p:spPr>
          <a:xfrm>
            <a:off x="1271464" y="2266563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多用户同时登陆；</a:t>
            </a:r>
            <a:endParaRPr lang="en-US" altLang="zh-CN" sz="3200" dirty="0"/>
          </a:p>
          <a:p>
            <a:r>
              <a:rPr lang="zh-CN" altLang="en-US" sz="3200" dirty="0"/>
              <a:t>注册登录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/>
              <a:t>动态验证码</a:t>
            </a:r>
            <a:endParaRPr lang="en-US" altLang="zh-CN" sz="3200" dirty="0"/>
          </a:p>
          <a:p>
            <a:r>
              <a:rPr lang="zh-CN" altLang="en-US" sz="3200" dirty="0"/>
              <a:t>数据库存储用户信息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80A44E3-226A-45AC-886A-CFF95B5CC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055805-5977-4FA1-B794-7966EE3B82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A49A80"/>
              </a:clrFrom>
              <a:clrTo>
                <a:srgbClr val="A49A8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1839" y="1916832"/>
            <a:ext cx="4464945" cy="45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56348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ANALYSIS-</a:t>
            </a:r>
            <a:r>
              <a:rPr lang="zh-CN" altLang="en-US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首页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9183F4-B3CB-430A-A73B-2EBD564DA32D}"/>
              </a:ext>
            </a:extLst>
          </p:cNvPr>
          <p:cNvSpPr txBox="1"/>
          <p:nvPr/>
        </p:nvSpPr>
        <p:spPr>
          <a:xfrm>
            <a:off x="623392" y="1710463"/>
            <a:ext cx="48965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Logo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r>
              <a:rPr lang="zh-CN" altLang="en-US" sz="3200" dirty="0"/>
              <a:t>搜索框；</a:t>
            </a:r>
            <a:endParaRPr lang="en-US" altLang="zh-CN" sz="3200" dirty="0"/>
          </a:p>
          <a:p>
            <a:r>
              <a:rPr lang="zh-CN" altLang="en-US" sz="3200" dirty="0"/>
              <a:t>热卖商品推荐；</a:t>
            </a:r>
            <a:endParaRPr lang="en-US" altLang="zh-CN" sz="3200" dirty="0"/>
          </a:p>
          <a:p>
            <a:r>
              <a:rPr lang="zh-CN" altLang="en-US" sz="3200" dirty="0"/>
              <a:t>商品菜单分类；</a:t>
            </a:r>
            <a:endParaRPr lang="en-US" altLang="zh-CN" sz="3200" dirty="0"/>
          </a:p>
          <a:p>
            <a:r>
              <a:rPr lang="zh-CN" altLang="en-US" sz="3200" dirty="0"/>
              <a:t>轮播图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</a:p>
          <a:p>
            <a:r>
              <a:rPr lang="zh-CN" altLang="en-US" sz="3200" dirty="0"/>
              <a:t>显示当前商品</a:t>
            </a:r>
            <a:r>
              <a:rPr lang="en-US" altLang="zh-CN" sz="3200" dirty="0"/>
              <a:t>/</a:t>
            </a:r>
            <a:r>
              <a:rPr lang="zh-CN" altLang="en-US" sz="3200" dirty="0"/>
              <a:t>（活动）；</a:t>
            </a:r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789A1A-07CF-41CD-BE64-CBCCB7F51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33D940B-C496-4B94-8058-AE60A94D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844824"/>
            <a:ext cx="6056035" cy="2933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4396F5-E5BA-40C1-A111-AAC9C8D1B2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48" y="5218699"/>
            <a:ext cx="6493092" cy="10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1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56348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ANALYSIS-</a:t>
            </a:r>
            <a:r>
              <a:rPr lang="zh-CN" altLang="en-US" sz="6000" b="1" dirty="0">
                <a:latin typeface="造字工房悦黑体验版纤细体" pitchFamily="50" charset="-122"/>
                <a:ea typeface="造字工房悦黑体验版纤细体" pitchFamily="50" charset="-122"/>
              </a:rPr>
              <a:t>商品页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9183F4-B3CB-430A-A73B-2EBD564DA32D}"/>
              </a:ext>
            </a:extLst>
          </p:cNvPr>
          <p:cNvSpPr txBox="1"/>
          <p:nvPr/>
        </p:nvSpPr>
        <p:spPr>
          <a:xfrm>
            <a:off x="911424" y="2060848"/>
            <a:ext cx="6336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商品搜索；</a:t>
            </a:r>
            <a:endParaRPr lang="en-US" altLang="zh-CN" sz="3200" dirty="0"/>
          </a:p>
          <a:p>
            <a:r>
              <a:rPr lang="zh-CN" altLang="en-US" sz="3200" dirty="0"/>
              <a:t>标签查询；</a:t>
            </a:r>
            <a:endParaRPr lang="en-US" altLang="zh-CN" sz="3200" dirty="0"/>
          </a:p>
          <a:p>
            <a:r>
              <a:rPr lang="zh-CN" altLang="en-US" sz="3200" dirty="0"/>
              <a:t>根据用户需要排序，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例如</a:t>
            </a:r>
            <a:r>
              <a:rPr lang="en-US" altLang="zh-CN" sz="3200" dirty="0"/>
              <a:t>:</a:t>
            </a:r>
            <a:r>
              <a:rPr lang="zh-CN" altLang="en-US" sz="3200" dirty="0"/>
              <a:t>价格、热销、新品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3B920-81D6-4D57-A474-51E8A2D48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D29CC6-511D-4464-A674-111F6E46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437112"/>
            <a:ext cx="11380980" cy="11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56348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造字工房悦黑体验版纤细体" pitchFamily="50" charset="-122"/>
                <a:ea typeface="造字工房悦黑体验版纤细体" pitchFamily="50" charset="-122"/>
              </a:rPr>
              <a:t>ANALYSIS-</a:t>
            </a:r>
            <a:r>
              <a:rPr lang="zh-CN" altLang="en-US" sz="4800" b="1" dirty="0">
                <a:latin typeface="造字工房悦黑体验版纤细体" pitchFamily="50" charset="-122"/>
                <a:ea typeface="造字工房悦黑体验版纤细体" pitchFamily="50" charset="-122"/>
              </a:rPr>
              <a:t>商品详情</a:t>
            </a:r>
            <a:r>
              <a:rPr lang="en-US" altLang="zh-CN" sz="4800" b="1" dirty="0">
                <a:latin typeface="造字工房悦黑体验版纤细体" pitchFamily="50" charset="-122"/>
                <a:ea typeface="造字工房悦黑体验版纤细体" pitchFamily="50" charset="-122"/>
              </a:rPr>
              <a:t>+</a:t>
            </a:r>
            <a:r>
              <a:rPr lang="zh-CN" altLang="en-US" sz="4800" b="1" dirty="0">
                <a:latin typeface="造字工房悦黑体验版纤细体" pitchFamily="50" charset="-122"/>
                <a:ea typeface="造字工房悦黑体验版纤细体" pitchFamily="50" charset="-122"/>
              </a:rPr>
              <a:t>购物车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9183F4-B3CB-430A-A73B-2EBD564DA32D}"/>
              </a:ext>
            </a:extLst>
          </p:cNvPr>
          <p:cNvSpPr txBox="1"/>
          <p:nvPr/>
        </p:nvSpPr>
        <p:spPr>
          <a:xfrm>
            <a:off x="551384" y="2002976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数据库存储商品详情信息；</a:t>
            </a:r>
            <a:endParaRPr lang="en-US" altLang="zh-CN" sz="3200" dirty="0"/>
          </a:p>
          <a:p>
            <a:r>
              <a:rPr lang="zh-CN" altLang="en-US" sz="3200" dirty="0"/>
              <a:t>模板化商品详情页；</a:t>
            </a:r>
            <a:endParaRPr lang="en-US" altLang="zh-CN" sz="3200" dirty="0"/>
          </a:p>
          <a:p>
            <a:r>
              <a:rPr lang="zh-CN" altLang="en-US" sz="3200" dirty="0"/>
              <a:t>增减</a:t>
            </a:r>
            <a:r>
              <a:rPr lang="en-US" altLang="zh-CN" sz="3200" dirty="0"/>
              <a:t>/</a:t>
            </a:r>
            <a:r>
              <a:rPr lang="zh-CN" altLang="en-US" sz="3200" dirty="0"/>
              <a:t>确认商品数量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EE37BD-11BE-460C-BA43-6030BCAAB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00" y="-8329"/>
            <a:ext cx="3015101" cy="15075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46011FC-5AA2-488E-802C-3D8B9FA4A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443"/>
          <a:stretch/>
        </p:blipFill>
        <p:spPr>
          <a:xfrm>
            <a:off x="5375920" y="1509043"/>
            <a:ext cx="6456702" cy="26400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288718-C551-4F34-B94B-684EED7EE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7095"/>
          <a:stretch/>
        </p:blipFill>
        <p:spPr>
          <a:xfrm>
            <a:off x="1379476" y="4437112"/>
            <a:ext cx="6408712" cy="2020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61119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555</Words>
  <Application>Microsoft Office PowerPoint</Application>
  <PresentationFormat>宽屏</PresentationFormat>
  <Paragraphs>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微软雅黑</vt:lpstr>
      <vt:lpstr>造字工房悦黑体验版纤细体</vt:lpstr>
      <vt:lpstr>Arial</vt:lpstr>
      <vt:lpstr>Berlin Sans FB Demi</vt:lpstr>
      <vt:lpstr>Calibri</vt:lpstr>
      <vt:lpstr>Verdana</vt:lpstr>
      <vt:lpstr>Wingdings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蒋金宇</cp:lastModifiedBy>
  <cp:revision>119</cp:revision>
  <dcterms:created xsi:type="dcterms:W3CDTF">2013-10-13T07:49:27Z</dcterms:created>
  <dcterms:modified xsi:type="dcterms:W3CDTF">2017-07-10T14:59:39Z</dcterms:modified>
</cp:coreProperties>
</file>