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404"/>
    <a:srgbClr val="0490C8"/>
    <a:srgbClr val="1EBAFB"/>
    <a:srgbClr val="FAC00E"/>
    <a:srgbClr val="2CC237"/>
    <a:srgbClr val="5FDB69"/>
    <a:srgbClr val="FB6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2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1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68DA-9C27-46FB-BB80-316A4CCDCC6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0AA1-F39B-4520-A7DE-0F29E2906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474237" y="1191365"/>
            <a:ext cx="10717763" cy="5153842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1707391" y="2590570"/>
            <a:ext cx="8017386" cy="2118006"/>
            <a:chOff x="2136710" y="2701898"/>
            <a:chExt cx="8017386" cy="2118006"/>
          </a:xfrm>
        </p:grpSpPr>
        <p:sp>
          <p:nvSpPr>
            <p:cNvPr id="33" name="직사각형 32"/>
            <p:cNvSpPr/>
            <p:nvPr/>
          </p:nvSpPr>
          <p:spPr>
            <a:xfrm>
              <a:off x="2136710" y="2701898"/>
              <a:ext cx="5565864" cy="9610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영화로 여행하자</a:t>
              </a:r>
              <a:r>
                <a:rPr lang="en-US" altLang="ko-KR" sz="54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1955" y="3561457"/>
              <a:ext cx="6462141" cy="1258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2CC2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Travel with Movie</a:t>
              </a:r>
              <a:endParaRPr lang="ko-KR" altLang="en-US" sz="60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" y="299258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SSAFY</a:t>
            </a:r>
            <a:endParaRPr lang="ko-KR" altLang="en-US" b="1" dirty="0">
              <a:solidFill>
                <a:srgbClr val="5FDB6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34291"/>
            <a:ext cx="128847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b="1" dirty="0">
              <a:solidFill>
                <a:srgbClr val="5FDB6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2497" y="1208715"/>
            <a:ext cx="121721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FDB69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</a:t>
            </a:r>
            <a:endParaRPr lang="ko-KR" altLang="en-US" b="1" dirty="0">
              <a:solidFill>
                <a:srgbClr val="5FDB69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9" y="4514916"/>
            <a:ext cx="2311301" cy="231130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7845447" y="4626740"/>
            <a:ext cx="2355205" cy="20864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26" y="2470030"/>
            <a:ext cx="1102189" cy="8272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97" y="2780957"/>
            <a:ext cx="1023102" cy="76789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9383083" y="5354446"/>
            <a:ext cx="864915" cy="130080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57" y="5432345"/>
            <a:ext cx="1253080" cy="12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1EBAFB"/>
                </a:solidFill>
              </a:rPr>
              <a:t>04</a:t>
            </a:r>
            <a:endParaRPr lang="ko-KR" altLang="en-US" sz="2400" b="1" dirty="0">
              <a:solidFill>
                <a:srgbClr val="1EBAFB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9057" y="920145"/>
            <a:ext cx="2935106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490C8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추후 개발 계획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08</a:t>
            </a:r>
            <a:endParaRPr lang="ko-KR" altLang="en-US" sz="4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F58655-E91D-A8E7-AE3E-5F8EFBD953B4}"/>
              </a:ext>
            </a:extLst>
          </p:cNvPr>
          <p:cNvGrpSpPr/>
          <p:nvPr/>
        </p:nvGrpSpPr>
        <p:grpSpPr>
          <a:xfrm>
            <a:off x="1720929" y="1894701"/>
            <a:ext cx="6889489" cy="1217291"/>
            <a:chOff x="1425600" y="2374328"/>
            <a:chExt cx="6889489" cy="12172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F6D4EA-2471-21F5-C9FC-FC658638BA81}"/>
                </a:ext>
              </a:extLst>
            </p:cNvPr>
            <p:cNvSpPr txBox="1"/>
            <p:nvPr/>
          </p:nvSpPr>
          <p:spPr>
            <a:xfrm>
              <a:off x="1425600" y="2374328"/>
              <a:ext cx="3380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 추가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3EEE2-D6B7-A418-3734-6CDC883E26C3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사용자가 비밀번호를 잊어버릴 경우</a:t>
              </a:r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비밀번호 재설정 기능을 추가하여 비밀번호를 재설정할 수 있도록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032449-045F-0F5C-3BD4-5E7715B1D47C}"/>
              </a:ext>
            </a:extLst>
          </p:cNvPr>
          <p:cNvGrpSpPr/>
          <p:nvPr/>
        </p:nvGrpSpPr>
        <p:grpSpPr>
          <a:xfrm>
            <a:off x="1720929" y="3233186"/>
            <a:ext cx="6889489" cy="847959"/>
            <a:chOff x="1425600" y="2374328"/>
            <a:chExt cx="6889489" cy="8479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B15F5-FD0D-9F7F-52A9-29C4874BA945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좋아요 순으로 나열 기능 추가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FF09C7-8C1E-29D8-5F47-E00D73403940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좋아요 개수 순으로 게시글을 나열하는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3E21E8-402A-1F83-051C-A03E4910EF25}"/>
              </a:ext>
            </a:extLst>
          </p:cNvPr>
          <p:cNvGrpSpPr/>
          <p:nvPr/>
        </p:nvGrpSpPr>
        <p:grpSpPr>
          <a:xfrm>
            <a:off x="1720929" y="4229430"/>
            <a:ext cx="6889489" cy="847959"/>
            <a:chOff x="1425600" y="2374328"/>
            <a:chExt cx="6889489" cy="8479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E2FE-E235-CD30-0E63-085CA6BCAD93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검색 기능 추가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AD93B7-2A62-C550-CD0E-625A21D2B371}"/>
                </a:ext>
              </a:extLst>
            </p:cNvPr>
            <p:cNvSpPr txBox="1"/>
            <p:nvPr/>
          </p:nvSpPr>
          <p:spPr>
            <a:xfrm>
              <a:off x="1858059" y="2800825"/>
              <a:ext cx="6457030" cy="421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영화 목록을 검색할 수 있는 기능 추가 예정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2A1F48-F2E2-F57A-FDDF-1543AD9C3991}"/>
              </a:ext>
            </a:extLst>
          </p:cNvPr>
          <p:cNvGrpSpPr/>
          <p:nvPr/>
        </p:nvGrpSpPr>
        <p:grpSpPr>
          <a:xfrm>
            <a:off x="1720929" y="5183726"/>
            <a:ext cx="6605920" cy="1209853"/>
            <a:chOff x="1425600" y="2374328"/>
            <a:chExt cx="6605920" cy="12098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9A12C7-FEB9-E726-AB46-2E21B68F5FB0}"/>
                </a:ext>
              </a:extLst>
            </p:cNvPr>
            <p:cNvSpPr txBox="1"/>
            <p:nvPr/>
          </p:nvSpPr>
          <p:spPr>
            <a:xfrm>
              <a:off x="1425600" y="2374328"/>
              <a:ext cx="37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UI/UX </a:t>
              </a: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1CA1D5-1DEC-C9C1-E40E-3240CEA4859B}"/>
                </a:ext>
              </a:extLst>
            </p:cNvPr>
            <p:cNvSpPr txBox="1"/>
            <p:nvPr/>
          </p:nvSpPr>
          <p:spPr>
            <a:xfrm>
              <a:off x="1858059" y="2800825"/>
              <a:ext cx="6173461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경험을 고려하여 인터페이스로 개선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애플리케이션을 더욱 효과적으로 활용할 수 있도록 디자인을 개선 예정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7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012DE-AC1E-9DAA-2605-40421A482032}"/>
              </a:ext>
            </a:extLst>
          </p:cNvPr>
          <p:cNvSpPr/>
          <p:nvPr/>
        </p:nvSpPr>
        <p:spPr>
          <a:xfrm>
            <a:off x="2151463" y="2673795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Thanks you!!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23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B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F9867-6016-4DFA-8EF4-7A13461ACF1B}"/>
              </a:ext>
            </a:extLst>
          </p:cNvPr>
          <p:cNvSpPr/>
          <p:nvPr/>
        </p:nvSpPr>
        <p:spPr>
          <a:xfrm>
            <a:off x="2067574" y="3084856"/>
            <a:ext cx="6916140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Question &amp; Answer</a:t>
            </a:r>
            <a:endParaRPr lang="ko-KR" altLang="en-US" sz="6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A35E37-DC80-9BEA-2783-6D9C631C0B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7" y="2555261"/>
            <a:ext cx="1814405" cy="1361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5474C0-C9F3-C0A3-F0AD-3552C4AA86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6" y="2135216"/>
            <a:ext cx="1814405" cy="13618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EB1DF73-BEBC-B3D2-B651-982C2937F3FE}"/>
              </a:ext>
            </a:extLst>
          </p:cNvPr>
          <p:cNvSpPr/>
          <p:nvPr/>
        </p:nvSpPr>
        <p:spPr>
          <a:xfrm>
            <a:off x="10602956" y="5308975"/>
            <a:ext cx="1247628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Travel with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B6101-CBC1-5E67-85DD-73ED388BFD77}"/>
              </a:ext>
            </a:extLst>
          </p:cNvPr>
          <p:cNvSpPr/>
          <p:nvPr/>
        </p:nvSpPr>
        <p:spPr>
          <a:xfrm>
            <a:off x="11152423" y="5530490"/>
            <a:ext cx="825992" cy="3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endParaRPr lang="ko-KR" altLang="en-US" sz="1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8046"/>
          <a:stretch/>
        </p:blipFill>
        <p:spPr>
          <a:xfrm>
            <a:off x="8791139" y="3760237"/>
            <a:ext cx="3191275" cy="282717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1143335" y="5010253"/>
            <a:ext cx="1048665" cy="157715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4523" y="538221"/>
            <a:ext cx="5296677" cy="1848243"/>
            <a:chOff x="494523" y="538222"/>
            <a:chExt cx="3872663" cy="1589592"/>
          </a:xfr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494523" y="538222"/>
              <a:ext cx="3862873" cy="1589592"/>
              <a:chOff x="1474237" y="1191365"/>
              <a:chExt cx="10717763" cy="5153842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474237" y="1191365"/>
                <a:ext cx="10717763" cy="5153842"/>
                <a:chOff x="1474237" y="1191365"/>
                <a:chExt cx="10717763" cy="5153842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1474237" y="1191365"/>
                  <a:ext cx="10717763" cy="5153842"/>
                  <a:chOff x="872835" y="1191365"/>
                  <a:chExt cx="11337827" cy="5153842"/>
                </a:xfrm>
              </p:grpSpPr>
              <p:sp>
                <p:nvSpPr>
                  <p:cNvPr id="4" name="양쪽 모서리가 잘린 사각형 3"/>
                  <p:cNvSpPr/>
                  <p:nvPr/>
                </p:nvSpPr>
                <p:spPr>
                  <a:xfrm rot="5400000">
                    <a:off x="3067058" y="-925454"/>
                    <a:ext cx="5040000" cy="9409784"/>
                  </a:xfrm>
                  <a:prstGeom prst="snip2SameRect">
                    <a:avLst>
                      <a:gd name="adj1" fmla="val 4261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양쪽 모서리가 잘린 사각형 4"/>
                  <p:cNvSpPr/>
                  <p:nvPr/>
                </p:nvSpPr>
                <p:spPr>
                  <a:xfrm rot="16200000" flipH="1">
                    <a:off x="8701481" y="2805880"/>
                    <a:ext cx="5080990" cy="1937373"/>
                  </a:xfrm>
                  <a:prstGeom prst="snip2SameRect">
                    <a:avLst>
                      <a:gd name="adj1" fmla="val 15356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882166" y="1191365"/>
                    <a:ext cx="11319165" cy="354096"/>
                    <a:chOff x="872835" y="1191365"/>
                    <a:chExt cx="11319165" cy="354096"/>
                  </a:xfrm>
                </p:grpSpPr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872835" y="1221969"/>
                      <a:ext cx="9210503" cy="46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 rot="2885671">
                      <a:off x="10014768" y="1345553"/>
                      <a:ext cx="354096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 rot="19085671">
                      <a:off x="10247115" y="1337542"/>
                      <a:ext cx="39704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10576692" y="1208641"/>
                      <a:ext cx="1615308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872835" y="6268260"/>
                    <a:ext cx="9210503" cy="46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 rot="2885671">
                    <a:off x="10246661" y="6166470"/>
                    <a:ext cx="311754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 rot="19085671">
                    <a:off x="10022784" y="6163891"/>
                    <a:ext cx="3377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0494025" y="6273725"/>
                    <a:ext cx="17161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 rot="16200000">
                    <a:off x="-1643721" y="3751705"/>
                    <a:ext cx="508098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10388574" y="1546481"/>
                  <a:ext cx="16805" cy="44157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" t="5445" r="-727" b="22252"/>
              <a:stretch/>
            </p:blipFill>
            <p:spPr>
              <a:xfrm rot="16200000">
                <a:off x="10304348" y="1991619"/>
                <a:ext cx="2577315" cy="1103781"/>
              </a:xfrm>
              <a:prstGeom prst="rect">
                <a:avLst/>
              </a:prstGeom>
            </p:spPr>
          </p:pic>
        </p:grpSp>
        <p:sp>
          <p:nvSpPr>
            <p:cNvPr id="37" name="직사각형 36"/>
            <p:cNvSpPr/>
            <p:nvPr/>
          </p:nvSpPr>
          <p:spPr>
            <a:xfrm rot="16200000">
              <a:off x="3572825" y="1324338"/>
              <a:ext cx="1567122" cy="2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51566" y="519499"/>
            <a:ext cx="1621987" cy="990728"/>
            <a:chOff x="8396797" y="2470030"/>
            <a:chExt cx="1635918" cy="1078818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526" y="2470030"/>
              <a:ext cx="1102189" cy="82725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797" y="2780957"/>
              <a:ext cx="1023102" cy="767891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865299" y="918662"/>
            <a:ext cx="3710134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sz="54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428" y="3218755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1716" y="3153438"/>
            <a:ext cx="2249544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소개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39455" y="3657457"/>
            <a:ext cx="2023083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프로젝트 설명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37098" y="5109885"/>
            <a:ext cx="3538667" cy="968953"/>
            <a:chOff x="759428" y="3153438"/>
            <a:chExt cx="3538667" cy="968953"/>
          </a:xfrm>
        </p:grpSpPr>
        <p:sp>
          <p:nvSpPr>
            <p:cNvPr id="46" name="직사각형 4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02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1716" y="3153438"/>
              <a:ext cx="221574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정보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86952" y="3599876"/>
              <a:ext cx="2011143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프로젝트 구조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58767" y="3153438"/>
            <a:ext cx="4052448" cy="1413533"/>
            <a:chOff x="759428" y="3153438"/>
            <a:chExt cx="4052448" cy="1413533"/>
          </a:xfrm>
        </p:grpSpPr>
        <p:sp>
          <p:nvSpPr>
            <p:cNvPr id="51" name="직사각형 50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03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01716" y="3153438"/>
              <a:ext cx="2546408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프로젝트 결과물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42769" y="3662707"/>
              <a:ext cx="256910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핵심 알고리즘 소개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59002" y="4044456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페이지 시현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258767" y="5114840"/>
            <a:ext cx="3668820" cy="1331641"/>
            <a:chOff x="759428" y="3153438"/>
            <a:chExt cx="3668820" cy="1331641"/>
          </a:xfrm>
        </p:grpSpPr>
        <p:sp>
          <p:nvSpPr>
            <p:cNvPr id="56" name="직사각형 55"/>
            <p:cNvSpPr/>
            <p:nvPr/>
          </p:nvSpPr>
          <p:spPr>
            <a:xfrm>
              <a:off x="759428" y="3218755"/>
              <a:ext cx="100584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solidFill>
                    <a:srgbClr val="5FDB69"/>
                  </a:solidFill>
                  <a:ea typeface="배달의민족 한나체 Pro" panose="020B0600000101010101" pitchFamily="50" charset="-127"/>
                </a:rPr>
                <a:t>04</a:t>
              </a:r>
              <a:endParaRPr lang="ko-KR" altLang="en-US" sz="2400" b="1" dirty="0">
                <a:solidFill>
                  <a:srgbClr val="5FDB69"/>
                </a:solidFill>
                <a:ea typeface="배달의민족 한나체 Pro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01716" y="3153438"/>
              <a:ext cx="1569272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기타 사항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242769" y="3662707"/>
              <a:ext cx="2185479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추후 개발 계획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59001" y="3962564"/>
              <a:ext cx="1682031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2. QNA</a:t>
              </a:r>
              <a:endPara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57FEC1-8A52-9EFB-5F67-5FEFD738EBF2}"/>
              </a:ext>
            </a:extLst>
          </p:cNvPr>
          <p:cNvSpPr/>
          <p:nvPr/>
        </p:nvSpPr>
        <p:spPr>
          <a:xfrm>
            <a:off x="2322677" y="3952659"/>
            <a:ext cx="2675051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스택 및 개발 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F6FDC-112B-3782-0565-2F6BC14D1BA2}"/>
              </a:ext>
            </a:extLst>
          </p:cNvPr>
          <p:cNvSpPr/>
          <p:nvPr/>
        </p:nvSpPr>
        <p:spPr>
          <a:xfrm>
            <a:off x="2331066" y="4257596"/>
            <a:ext cx="2948006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lang="ko-KR" altLang="en-US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팀원 구성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3117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3496" y="1254852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094378-5934-9BAE-A8B5-00F841674E8D}"/>
              </a:ext>
            </a:extLst>
          </p:cNvPr>
          <p:cNvGrpSpPr/>
          <p:nvPr/>
        </p:nvGrpSpPr>
        <p:grpSpPr>
          <a:xfrm>
            <a:off x="1425601" y="2374328"/>
            <a:ext cx="3618188" cy="369332"/>
            <a:chOff x="1425601" y="2374328"/>
            <a:chExt cx="361818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609" y="2405106"/>
              <a:ext cx="2600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TWM(Travel With Movie)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01</a:t>
            </a:r>
            <a:endParaRPr lang="ko-KR" altLang="en-US" sz="4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1C6E2-4344-FDD5-CAB3-A97FD5B93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2" y="1758803"/>
            <a:ext cx="3230367" cy="115733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18C58-E12E-8B07-E06F-18F0A79F2F05}"/>
              </a:ext>
            </a:extLst>
          </p:cNvPr>
          <p:cNvGrpSpPr/>
          <p:nvPr/>
        </p:nvGrpSpPr>
        <p:grpSpPr>
          <a:xfrm>
            <a:off x="1425601" y="2782878"/>
            <a:ext cx="3800740" cy="369332"/>
            <a:chOff x="1425601" y="2374328"/>
            <a:chExt cx="38007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995F59-646D-47CF-5824-BEC943FE90F8}"/>
                </a:ext>
              </a:extLst>
            </p:cNvPr>
            <p:cNvSpPr txBox="1"/>
            <p:nvPr/>
          </p:nvSpPr>
          <p:spPr>
            <a:xfrm>
              <a:off x="1425601" y="2374328"/>
              <a:ext cx="100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기간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187965-2E70-D2A8-9DF7-D854079B74E9}"/>
                </a:ext>
              </a:extLst>
            </p:cNvPr>
            <p:cNvSpPr txBox="1"/>
            <p:nvPr/>
          </p:nvSpPr>
          <p:spPr>
            <a:xfrm>
              <a:off x="2443609" y="2405106"/>
              <a:ext cx="2782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2024.05.08 ~ 2024.05.23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E337863-BF65-76AC-8852-2F1D404D431E}"/>
              </a:ext>
            </a:extLst>
          </p:cNvPr>
          <p:cNvGrpSpPr/>
          <p:nvPr/>
        </p:nvGrpSpPr>
        <p:grpSpPr>
          <a:xfrm>
            <a:off x="1419323" y="3193986"/>
            <a:ext cx="4361329" cy="715195"/>
            <a:chOff x="1425601" y="2374328"/>
            <a:chExt cx="4361329" cy="7151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11A748-DF7E-46B9-80D0-C266DEFF8323}"/>
                </a:ext>
              </a:extLst>
            </p:cNvPr>
            <p:cNvSpPr txBox="1"/>
            <p:nvPr/>
          </p:nvSpPr>
          <p:spPr>
            <a:xfrm>
              <a:off x="1425601" y="2374328"/>
              <a:ext cx="149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상세 설명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50D122-29A4-687E-7A59-7B8C3CBC282C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자체 개발한 알고리즘을 통해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FCF971-BE57-748D-A2E2-9716C3AF790C}"/>
              </a:ext>
            </a:extLst>
          </p:cNvPr>
          <p:cNvGrpSpPr/>
          <p:nvPr/>
        </p:nvGrpSpPr>
        <p:grpSpPr>
          <a:xfrm>
            <a:off x="1409887" y="3936608"/>
            <a:ext cx="4361330" cy="1898661"/>
            <a:chOff x="1425600" y="2374328"/>
            <a:chExt cx="4361330" cy="18986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4B2A97-FBA2-5068-A260-BD2B22040BB9}"/>
                </a:ext>
              </a:extLst>
            </p:cNvPr>
            <p:cNvSpPr txBox="1"/>
            <p:nvPr/>
          </p:nvSpPr>
          <p:spPr>
            <a:xfrm>
              <a:off x="1425600" y="2374328"/>
              <a:ext cx="232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주요 기능 및 목표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C4B5CF-7145-7BB1-E021-3EC7A13B9E71}"/>
                </a:ext>
              </a:extLst>
            </p:cNvPr>
            <p:cNvSpPr txBox="1"/>
            <p:nvPr/>
          </p:nvSpPr>
          <p:spPr>
            <a:xfrm>
              <a:off x="1850847" y="2750969"/>
              <a:ext cx="3936083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다양한 영화 추천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문화 이해 증진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여행 욕구 자극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맞춤형 알고리즘</a:t>
              </a:r>
              <a:endPara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8B356AE-60F9-4866-E0FE-8C68AB26C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33" y="3376973"/>
            <a:ext cx="4111524" cy="27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</a:rPr>
              <a:t>01</a:t>
            </a:r>
            <a:endParaRPr lang="ko-KR" altLang="en-US" sz="2400" b="1" dirty="0">
              <a:solidFill>
                <a:srgbClr val="5FDB6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02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66FE4F-0EEC-7A91-12AD-C01D58AF5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41" y="2838670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3B2A1D-F61E-7FF3-C3FB-97D25FF8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3" y="2888666"/>
            <a:ext cx="1080000" cy="10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1DB940-A58F-5460-F056-67D76E1A10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4" y="2838670"/>
            <a:ext cx="1080000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72D59-B6D7-4A26-9366-3714C8E815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0" y="2838670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20BECF-A9C0-8A53-3599-3C80116FA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01" y="4215041"/>
            <a:ext cx="1080000" cy="10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08A35EA-0832-F79D-78DF-6837765D46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3" y="4215041"/>
            <a:ext cx="1080000" cy="108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BEC8B7C-56DF-E45B-8FBF-E0B91EF004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9" y="4215041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7D25EC1-EA96-DE1D-FE63-947D6A7AFF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69" y="4166668"/>
            <a:ext cx="1080000" cy="10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03226EE-FAF2-3285-0652-3BF6AEF89D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21" y="2882406"/>
            <a:ext cx="1080000" cy="108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E0E766E-9047-44B4-FDCE-873393CCF4C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84" y="4186899"/>
            <a:ext cx="1080000" cy="10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15E4E35-515F-BA38-EE7B-959F6E9F5D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71" y="4219938"/>
            <a:ext cx="1080000" cy="108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D4C3B83-713D-6F08-475E-59DDFA6CD74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19" y="4186899"/>
            <a:ext cx="1080000" cy="10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9D89996-DBA2-9232-A133-C4867301EB2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58" y="2834496"/>
            <a:ext cx="1080000" cy="108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B1492-2658-5CBB-6833-4435464B9CA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0" y="2838670"/>
            <a:ext cx="1080000" cy="1080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A6DF83-33F7-29BE-E510-DC8F53F08C01}"/>
              </a:ext>
            </a:extLst>
          </p:cNvPr>
          <p:cNvSpPr/>
          <p:nvPr/>
        </p:nvSpPr>
        <p:spPr>
          <a:xfrm>
            <a:off x="1325941" y="1214133"/>
            <a:ext cx="392120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스택 및 개발 툴</a:t>
            </a:r>
          </a:p>
        </p:txBody>
      </p:sp>
    </p:spTree>
    <p:extLst>
      <p:ext uri="{BB962C8B-B14F-4D97-AF65-F5344CB8AC3E}">
        <p14:creationId xmlns:p14="http://schemas.microsoft.com/office/powerpoint/2010/main" val="30297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D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5FDB69"/>
                </a:solidFill>
                <a:ea typeface="배달의민족 한나체 Pro" panose="020B0600000101010101" pitchFamily="50" charset="-127"/>
              </a:rPr>
              <a:t>01</a:t>
            </a:r>
            <a:endParaRPr lang="ko-KR" altLang="en-US" sz="2400" b="1" dirty="0">
              <a:solidFill>
                <a:srgbClr val="5FDB69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59390" y="1254852"/>
            <a:ext cx="5015575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CC23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구성 및 역할 분담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9066" y="3342241"/>
            <a:ext cx="2698728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프로젝트 관리 및 팀 조율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기술 결정 및 코드 리뷰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Front-end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개발 및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UI/UX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 작업 및 사용자 경험 개선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동적 기능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README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 및 발표 자료 제작 및 발표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03</a:t>
            </a:r>
            <a:endParaRPr lang="ko-KR" altLang="en-US" sz="4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17E42D-D8EE-544F-C6C7-1298F1E13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5" y="2636099"/>
            <a:ext cx="2482388" cy="25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47A783-94C2-6E0D-F9B7-64A2621EE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55" y="2450178"/>
            <a:ext cx="2502439" cy="27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89867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팀장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김동현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8EA9-CB85-8DE4-A649-D20B819C85E4}"/>
              </a:ext>
            </a:extLst>
          </p:cNvPr>
          <p:cNvSpPr txBox="1"/>
          <p:nvPr/>
        </p:nvSpPr>
        <p:spPr>
          <a:xfrm>
            <a:off x="7804022" y="2943876"/>
            <a:ext cx="15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노재훈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2C62A-BC1A-5FAC-8448-9D65A594742F}"/>
              </a:ext>
            </a:extLst>
          </p:cNvPr>
          <p:cNvSpPr txBox="1"/>
          <p:nvPr/>
        </p:nvSpPr>
        <p:spPr>
          <a:xfrm>
            <a:off x="7915053" y="3318721"/>
            <a:ext cx="2305240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Back-end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담당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Vue.js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Django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통신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프로필 페이지 디자인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추천 알고리즘 개발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모델 설계 최적화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설계 및 구현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인증 및 권한 관리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5793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+mj-ea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04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59E061-1D99-84AE-8398-7F906F5A0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2" y="2242595"/>
            <a:ext cx="3625654" cy="2880000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91CA77-C9EB-F3B8-B2AC-BD321439F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5" y="2242595"/>
            <a:ext cx="4957010" cy="288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2F8C39-AEC7-76D4-F176-9CD664641E43}"/>
              </a:ext>
            </a:extLst>
          </p:cNvPr>
          <p:cNvSpPr txBox="1"/>
          <p:nvPr/>
        </p:nvSpPr>
        <p:spPr>
          <a:xfrm>
            <a:off x="1720930" y="5132557"/>
            <a:ext cx="229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Componet</a:t>
            </a:r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Structure&gt;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13694-D5EC-12FE-E8F4-22F418407CD4}"/>
              </a:ext>
            </a:extLst>
          </p:cNvPr>
          <p:cNvSpPr txBox="1"/>
          <p:nvPr/>
        </p:nvSpPr>
        <p:spPr>
          <a:xfrm>
            <a:off x="6096001" y="5122595"/>
            <a:ext cx="29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&lt;Entity Relationship Diagram&gt;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AC00E"/>
                </a:solidFill>
                <a:ea typeface="배달의민족 한나체 Pro" panose="020B0600000101010101" pitchFamily="50" charset="-127"/>
              </a:rPr>
              <a:t>02</a:t>
            </a:r>
            <a:endParaRPr lang="ko-KR" altLang="en-US" sz="2400" b="1" dirty="0">
              <a:solidFill>
                <a:srgbClr val="FAC00E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3289857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D6A40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05</a:t>
            </a:r>
            <a:endParaRPr lang="ko-KR" altLang="en-US" sz="4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4C63596-37D5-08DC-BAE7-B14FE898E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37" y="1920048"/>
            <a:ext cx="7390634" cy="4103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057C9-7608-3E42-B296-688C2B468B58}"/>
              </a:ext>
            </a:extLst>
          </p:cNvPr>
          <p:cNvSpPr txBox="1"/>
          <p:nvPr/>
        </p:nvSpPr>
        <p:spPr>
          <a:xfrm>
            <a:off x="4304682" y="6023630"/>
            <a:ext cx="288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2328"/>
                </a:solidFill>
                <a:highlight>
                  <a:srgbClr val="FFFFFF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&lt;Mook-up&gt;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66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</a:rPr>
              <a:t>03</a:t>
            </a:r>
            <a:endParaRPr lang="ko-KR" altLang="en-US" sz="2400" b="1" dirty="0">
              <a:solidFill>
                <a:srgbClr val="FB6C44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핵심 알고리즘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06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3BFC9-8FCF-B7F9-CC31-F55D1B49136B}"/>
              </a:ext>
            </a:extLst>
          </p:cNvPr>
          <p:cNvSpPr txBox="1"/>
          <p:nvPr/>
        </p:nvSpPr>
        <p:spPr>
          <a:xfrm>
            <a:off x="1203165" y="2081844"/>
            <a:ext cx="89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PPAP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(Pre Processing and After Processing Algorithm)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C0D82-0282-5F7A-4137-6CA3B078F185}"/>
              </a:ext>
            </a:extLst>
          </p:cNvPr>
          <p:cNvSpPr txBox="1"/>
          <p:nvPr/>
        </p:nvSpPr>
        <p:spPr>
          <a:xfrm>
            <a:off x="2050537" y="2675232"/>
            <a:ext cx="5025303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데이터 불러오기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목록 필터링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위시리스트와 본 영화 목록 관리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데이터 저장 방식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차 필터링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선호 장르 기반 추천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가중치 적용 및 영화 리스트 정리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 추천 영화 목록 구성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4540B4-C629-13A2-6EF5-4FECCB42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40" y="3531240"/>
            <a:ext cx="1792331" cy="17923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D63038-A32C-6294-59FB-C24BFBE2C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1" y="3952372"/>
            <a:ext cx="1512229" cy="15122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E5ADE4A-EAE6-CA0D-3585-2D7281F95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98" y="3702694"/>
            <a:ext cx="2238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764771" y="756458"/>
            <a:ext cx="11427229" cy="5898793"/>
            <a:chOff x="1474237" y="1191365"/>
            <a:chExt cx="10717763" cy="5153842"/>
          </a:xfrm>
        </p:grpSpPr>
        <p:grpSp>
          <p:nvGrpSpPr>
            <p:cNvPr id="32" name="그룹 31"/>
            <p:cNvGrpSpPr/>
            <p:nvPr/>
          </p:nvGrpSpPr>
          <p:grpSpPr>
            <a:xfrm>
              <a:off x="1474237" y="1191365"/>
              <a:ext cx="10717763" cy="5153842"/>
              <a:chOff x="872835" y="1191365"/>
              <a:chExt cx="11337827" cy="5153842"/>
            </a:xfrm>
          </p:grpSpPr>
          <p:sp>
            <p:nvSpPr>
              <p:cNvPr id="4" name="양쪽 모서리가 잘린 사각형 3"/>
              <p:cNvSpPr/>
              <p:nvPr/>
            </p:nvSpPr>
            <p:spPr>
              <a:xfrm rot="5400000">
                <a:off x="3067058" y="-925454"/>
                <a:ext cx="5040000" cy="9409784"/>
              </a:xfrm>
              <a:prstGeom prst="snip2SameRect">
                <a:avLst>
                  <a:gd name="adj1" fmla="val 426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양쪽 모서리가 잘린 사각형 4"/>
              <p:cNvSpPr/>
              <p:nvPr/>
            </p:nvSpPr>
            <p:spPr>
              <a:xfrm rot="16200000" flipH="1">
                <a:off x="8701481" y="2805880"/>
                <a:ext cx="5080990" cy="1937373"/>
              </a:xfrm>
              <a:prstGeom prst="snip2SameRect">
                <a:avLst>
                  <a:gd name="adj1" fmla="val 15356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82166" y="1191365"/>
                <a:ext cx="11319165" cy="354096"/>
                <a:chOff x="872835" y="1191365"/>
                <a:chExt cx="11319165" cy="354096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872835" y="1221969"/>
                  <a:ext cx="9210503" cy="4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 rot="2885671">
                  <a:off x="10014768" y="1345553"/>
                  <a:ext cx="354096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 rot="19085671">
                  <a:off x="10247115" y="1337542"/>
                  <a:ext cx="39704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576692" y="1208641"/>
                  <a:ext cx="161530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872835" y="6268260"/>
                <a:ext cx="9210503" cy="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885671">
                <a:off x="10246661" y="6166470"/>
                <a:ext cx="3117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9085671">
                <a:off x="10022784" y="6163891"/>
                <a:ext cx="3377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494025" y="6273725"/>
                <a:ext cx="171610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1643721" y="3751705"/>
                <a:ext cx="508098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10388575" y="1546482"/>
              <a:ext cx="16805" cy="4415778"/>
            </a:xfrm>
            <a:prstGeom prst="line">
              <a:avLst/>
            </a:prstGeom>
            <a:ln w="444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959" b="18046"/>
          <a:stretch/>
        </p:blipFill>
        <p:spPr>
          <a:xfrm>
            <a:off x="49875" y="4468357"/>
            <a:ext cx="2252749" cy="226981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5445" r="-727" b="22252"/>
          <a:stretch/>
        </p:blipFill>
        <p:spPr>
          <a:xfrm rot="16200000">
            <a:off x="10304348" y="1991619"/>
            <a:ext cx="2577315" cy="110378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8"/>
          <a:stretch/>
        </p:blipFill>
        <p:spPr>
          <a:xfrm>
            <a:off x="1288473" y="5464601"/>
            <a:ext cx="864915" cy="130080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249771"/>
            <a:ext cx="100584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>
                <a:solidFill>
                  <a:srgbClr val="FB6C44"/>
                </a:solidFill>
                <a:ea typeface="배달의민족 한나체 Pro" panose="020B0600000101010101" pitchFamily="50" charset="-127"/>
              </a:rPr>
              <a:t>03</a:t>
            </a:r>
            <a:endParaRPr lang="ko-KR" altLang="en-US" sz="2400" b="1" dirty="0">
              <a:solidFill>
                <a:srgbClr val="FB6C44"/>
              </a:solidFill>
              <a:ea typeface="배달의민족 한나체 Pro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1276" y="920145"/>
            <a:ext cx="4211859" cy="1084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시현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3600" y="5620788"/>
            <a:ext cx="8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/>
              <a:t>07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B5776-095E-D755-7A0E-877A4CBBB2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06" y="2004273"/>
            <a:ext cx="6529277" cy="36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1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351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동현 KImura</cp:lastModifiedBy>
  <cp:revision>42</cp:revision>
  <dcterms:created xsi:type="dcterms:W3CDTF">2024-05-23T00:26:50Z</dcterms:created>
  <dcterms:modified xsi:type="dcterms:W3CDTF">2024-05-23T16:05:48Z</dcterms:modified>
</cp:coreProperties>
</file>