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sz="3200" b="0"/>
          </a:pPr>
          <a:endParaRPr lang="uk-UA"/>
        </a:p>
      </c:txPr>
    </c:title>
    <c:autoTitleDeleted val="0"/>
    <c:plotArea>
      <c:layout>
        <c:manualLayout>
          <c:layoutTarget val="inner"/>
          <c:xMode val="edge"/>
          <c:yMode val="edge"/>
          <c:x val="4.3522335393810424E-2"/>
          <c:y val="0.20805842464487614"/>
          <c:w val="0.80283298016532056"/>
          <c:h val="0.68678310485489169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ринку</c:v>
                </c:pt>
              </c:strCache>
            </c:strRef>
          </c:tx>
          <c:dPt>
            <c:idx val="0"/>
            <c:bubble3D val="0"/>
            <c:explosion val="15"/>
            <c:extLst>
              <c:ext xmlns:c16="http://schemas.microsoft.com/office/drawing/2014/chart" uri="{C3380CC4-5D6E-409C-BE32-E72D297353CC}">
                <c16:uniqueId val="{00000000-1BEC-473A-AAF2-CE655B8CE1DF}"/>
              </c:ext>
            </c:extLst>
          </c:dPt>
          <c:cat>
            <c:strRef>
              <c:f>Лист1!$A$2:$A$5</c:f>
              <c:strCache>
                <c:ptCount val="4"/>
                <c:pt idx="0">
                  <c:v>МАУ</c:v>
                </c:pt>
                <c:pt idx="1">
                  <c:v>Азур</c:v>
                </c:pt>
                <c:pt idx="2">
                  <c:v>Роза</c:v>
                </c:pt>
                <c:pt idx="3">
                  <c:v>Янейр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7.7</c:v>
                </c:pt>
                <c:pt idx="1">
                  <c:v>0.70000000000000007</c:v>
                </c:pt>
                <c:pt idx="2">
                  <c:v>0.60000000000000009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C-473A-AAF2-CE655B8CE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2000"/>
          </a:pPr>
          <a:endParaRPr lang="uk-UA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061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262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7672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754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240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13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801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32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512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141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956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3CBDBB-2CBF-4E79-911B-A2666044CC29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30C1E9-5C63-4704-8819-5559F0EC98F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556792"/>
            <a:ext cx="8229600" cy="2764904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latin typeface="+mn-lt"/>
              </a:rPr>
              <a:t>АВІАТРАНСПОРТ. </a:t>
            </a:r>
            <a:br>
              <a:rPr lang="uk-UA" sz="4800" dirty="0">
                <a:latin typeface="+mn-lt"/>
              </a:rPr>
            </a:br>
            <a:r>
              <a:rPr lang="uk-UA" sz="4800" dirty="0">
                <a:latin typeface="+mn-lt"/>
              </a:rPr>
              <a:t>Аналіз </a:t>
            </a:r>
            <a:r>
              <a:rPr lang="uk-UA" sz="4800" dirty="0" err="1">
                <a:latin typeface="+mn-lt"/>
              </a:rPr>
              <a:t>мікромаркетингового</a:t>
            </a:r>
            <a:r>
              <a:rPr lang="uk-UA" sz="4800" dirty="0">
                <a:latin typeface="+mn-lt"/>
              </a:rPr>
              <a:t> середовища.</a:t>
            </a:r>
            <a:br>
              <a:rPr lang="uk-UA" sz="4800" dirty="0">
                <a:latin typeface="+mn-lt"/>
              </a:rPr>
            </a:br>
            <a:r>
              <a:rPr lang="uk-UA" sz="4800" dirty="0">
                <a:latin typeface="+mn-lt"/>
              </a:rPr>
              <a:t> Аналіз конкурентів</a:t>
            </a:r>
            <a:endParaRPr lang="ru-RU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6379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7069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uk-UA" sz="4400" dirty="0">
                <a:effectLst/>
                <a:latin typeface="+mn-lt"/>
              </a:rPr>
              <a:t>А</a:t>
            </a:r>
            <a:r>
              <a:rPr lang="ru-RU" sz="4400" dirty="0" err="1">
                <a:effectLst/>
                <a:latin typeface="+mn-lt"/>
              </a:rPr>
              <a:t>наліз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ринкової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влади</a:t>
            </a:r>
            <a:r>
              <a:rPr lang="ru-RU" sz="4400" dirty="0">
                <a:effectLst/>
                <a:latin typeface="+mn-lt"/>
              </a:rPr>
              <a:t> </a:t>
            </a:r>
            <a:r>
              <a:rPr lang="ru-RU" sz="4400" dirty="0" err="1">
                <a:effectLst/>
                <a:latin typeface="+mn-lt"/>
              </a:rPr>
              <a:t>постачальників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066365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Теперішній стан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2066365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Перспективи у майбутньому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7422" y="3717032"/>
            <a:ext cx="4355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Застаріла</a:t>
            </a:r>
            <a:r>
              <a:rPr lang="ru-RU" dirty="0"/>
              <a:t>  </a:t>
            </a:r>
            <a:r>
              <a:rPr lang="ru-RU" dirty="0" err="1"/>
              <a:t>аеродромна</a:t>
            </a:r>
            <a:r>
              <a:rPr lang="ru-RU" dirty="0"/>
              <a:t> </a:t>
            </a:r>
            <a:r>
              <a:rPr lang="ru-RU" dirty="0" err="1"/>
              <a:t>інфраструктура</a:t>
            </a:r>
            <a:endParaRPr lang="ru-RU" dirty="0"/>
          </a:p>
          <a:p>
            <a:r>
              <a:rPr lang="ru-RU" dirty="0"/>
              <a:t>•	</a:t>
            </a:r>
            <a:r>
              <a:rPr lang="ru-RU" dirty="0" err="1"/>
              <a:t>Авіакомпаній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 та </a:t>
            </a:r>
            <a:r>
              <a:rPr lang="ru-RU" dirty="0" err="1"/>
              <a:t>мобільний</a:t>
            </a:r>
            <a:r>
              <a:rPr lang="ru-RU" dirty="0"/>
              <a:t> </a:t>
            </a:r>
            <a:r>
              <a:rPr lang="ru-RU" dirty="0" err="1"/>
              <a:t>зв’язок</a:t>
            </a:r>
            <a:r>
              <a:rPr lang="ru-RU" dirty="0"/>
              <a:t> для </a:t>
            </a:r>
            <a:r>
              <a:rPr lang="ru-RU" dirty="0" err="1"/>
              <a:t>просування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endParaRPr lang="ru-RU" dirty="0"/>
          </a:p>
          <a:p>
            <a:r>
              <a:rPr lang="ru-RU" dirty="0"/>
              <a:t>•	</a:t>
            </a:r>
            <a:r>
              <a:rPr lang="ru-RU" dirty="0" err="1"/>
              <a:t>Недостатня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пілотів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75518" y="3717032"/>
            <a:ext cx="38332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Будівництво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аеродромів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Покращення</a:t>
            </a:r>
            <a:r>
              <a:rPr lang="ru-RU" dirty="0"/>
              <a:t> та </a:t>
            </a:r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в </a:t>
            </a:r>
            <a:r>
              <a:rPr lang="ru-RU" dirty="0" err="1"/>
              <a:t>Інтернеті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Постійне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літаків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ru-RU" dirty="0" err="1"/>
              <a:t>кадрів</a:t>
            </a:r>
            <a:r>
              <a:rPr lang="ru-RU" dirty="0"/>
              <a:t> для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літаків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1447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286604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Аналіз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ринкової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влади</a:t>
            </a:r>
            <a:r>
              <a:rPr lang="ru-RU" sz="4400" dirty="0">
                <a:effectLst/>
                <a:latin typeface="+mn-lt"/>
              </a:rPr>
              <a:t> </a:t>
            </a:r>
            <a:r>
              <a:rPr lang="ru-RU" sz="4400" dirty="0" err="1">
                <a:effectLst/>
                <a:latin typeface="+mn-lt"/>
              </a:rPr>
              <a:t>споживачів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00100" y="214972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Теперішній стан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51612" y="214972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Перспективи у майбутньому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714211"/>
            <a:ext cx="356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Низький</a:t>
            </a:r>
            <a:r>
              <a:rPr lang="ru-RU" dirty="0"/>
              <a:t> попит на </a:t>
            </a:r>
            <a:r>
              <a:rPr lang="ru-RU" dirty="0" err="1"/>
              <a:t>авіаперевезення</a:t>
            </a:r>
            <a:r>
              <a:rPr lang="ru-RU" dirty="0"/>
              <a:t> </a:t>
            </a:r>
            <a:r>
              <a:rPr lang="ru-RU" dirty="0" err="1"/>
              <a:t>серез</a:t>
            </a:r>
            <a:r>
              <a:rPr lang="ru-RU" dirty="0"/>
              <a:t> </a:t>
            </a:r>
            <a:r>
              <a:rPr lang="ru-RU" dirty="0" err="1"/>
              <a:t>громадян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Низька</a:t>
            </a:r>
            <a:r>
              <a:rPr lang="ru-RU" dirty="0"/>
              <a:t> </a:t>
            </a:r>
            <a:r>
              <a:rPr lang="ru-RU" dirty="0" err="1"/>
              <a:t>проінформованість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 про </a:t>
            </a:r>
            <a:r>
              <a:rPr lang="ru-RU" dirty="0" err="1"/>
              <a:t>наявні</a:t>
            </a:r>
            <a:r>
              <a:rPr lang="ru-RU" dirty="0"/>
              <a:t> </a:t>
            </a:r>
            <a:r>
              <a:rPr lang="ru-RU" dirty="0" err="1"/>
              <a:t>пропозиції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08104" y="3714211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Стимулювання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</a:t>
            </a:r>
            <a:r>
              <a:rPr lang="ru-RU" dirty="0" err="1"/>
              <a:t>авіаперевезення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6662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286604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Аналіз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загрози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появи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нових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гравців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87624" y="215113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Теперішній стан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215113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Перспективи у майбутньому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71703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Високі</a:t>
            </a:r>
            <a:r>
              <a:rPr lang="ru-RU" dirty="0"/>
              <a:t> </a:t>
            </a:r>
            <a:r>
              <a:rPr lang="ru-RU" dirty="0" err="1"/>
              <a:t>бар’єри</a:t>
            </a:r>
            <a:r>
              <a:rPr lang="ru-RU" dirty="0"/>
              <a:t> входу на </a:t>
            </a:r>
            <a:r>
              <a:rPr lang="ru-RU" dirty="0" err="1"/>
              <a:t>ринок</a:t>
            </a:r>
            <a:endParaRPr lang="ru-RU" dirty="0"/>
          </a:p>
          <a:p>
            <a:r>
              <a:rPr lang="ru-RU" dirty="0"/>
              <a:t>•	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конкуренція</a:t>
            </a:r>
            <a:r>
              <a:rPr lang="ru-RU" dirty="0"/>
              <a:t> на ринку</a:t>
            </a:r>
          </a:p>
        </p:txBody>
      </p:sp>
    </p:spTree>
    <p:extLst>
      <p:ext uri="{BB962C8B-B14F-4D97-AF65-F5344CB8AC3E}">
        <p14:creationId xmlns:p14="http://schemas.microsoft.com/office/powerpoint/2010/main" val="37996315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286604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Аналіз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загрози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появи</a:t>
            </a:r>
            <a:r>
              <a:rPr lang="ru-RU" sz="4400" dirty="0">
                <a:effectLst/>
                <a:latin typeface="+mn-lt"/>
              </a:rPr>
              <a:t> </a:t>
            </a:r>
            <a:r>
              <a:rPr lang="ru-RU" sz="4400" dirty="0" err="1">
                <a:effectLst/>
                <a:latin typeface="+mn-lt"/>
              </a:rPr>
              <a:t>продуктів-замінників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15113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Теперішній стан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8064" y="2151132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Перспективи у майбутньому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7787" y="3717031"/>
            <a:ext cx="3779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Основний</a:t>
            </a:r>
            <a:r>
              <a:rPr lang="ru-RU" dirty="0"/>
              <a:t> конкурент </a:t>
            </a:r>
            <a:r>
              <a:rPr lang="ru-RU" dirty="0" err="1"/>
              <a:t>повітряному</a:t>
            </a:r>
            <a:r>
              <a:rPr lang="ru-RU" dirty="0"/>
              <a:t> транспорту - ж / д </a:t>
            </a:r>
          </a:p>
          <a:p>
            <a:r>
              <a:rPr lang="ru-RU" dirty="0"/>
              <a:t>•	</a:t>
            </a:r>
            <a:r>
              <a:rPr lang="ru-RU" dirty="0" err="1"/>
              <a:t>Також</a:t>
            </a:r>
            <a:r>
              <a:rPr lang="ru-RU" dirty="0"/>
              <a:t> конкурентом є </a:t>
            </a:r>
            <a:r>
              <a:rPr lang="ru-RU" dirty="0" err="1"/>
              <a:t>автомобільний</a:t>
            </a:r>
            <a:r>
              <a:rPr lang="ru-RU" dirty="0"/>
              <a:t> транспорт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91566" y="3717031"/>
            <a:ext cx="4040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високошвидкісних</a:t>
            </a:r>
            <a:r>
              <a:rPr lang="ru-RU" dirty="0"/>
              <a:t> ж/д  </a:t>
            </a:r>
            <a:r>
              <a:rPr lang="ru-RU" dirty="0" err="1"/>
              <a:t>посилить</a:t>
            </a:r>
            <a:r>
              <a:rPr lang="ru-RU" dirty="0"/>
              <a:t> </a:t>
            </a:r>
            <a:r>
              <a:rPr lang="ru-RU" dirty="0" err="1"/>
              <a:t>конкуренцію</a:t>
            </a:r>
            <a:r>
              <a:rPr lang="ru-RU" dirty="0"/>
              <a:t> з </a:t>
            </a:r>
            <a:r>
              <a:rPr lang="ru-RU" dirty="0" err="1"/>
              <a:t>повітряним</a:t>
            </a:r>
            <a:endParaRPr lang="ru-RU" dirty="0"/>
          </a:p>
          <a:p>
            <a:r>
              <a:rPr lang="ru-RU" dirty="0"/>
              <a:t>транспортом</a:t>
            </a:r>
          </a:p>
          <a:p>
            <a:r>
              <a:rPr lang="ru-RU" dirty="0"/>
              <a:t>•	</a:t>
            </a:r>
            <a:r>
              <a:rPr lang="ru-RU" dirty="0" err="1"/>
              <a:t>Розширення</a:t>
            </a:r>
            <a:r>
              <a:rPr lang="ru-RU" dirty="0"/>
              <a:t> і </a:t>
            </a:r>
            <a:r>
              <a:rPr lang="ru-RU" dirty="0" err="1"/>
              <a:t>реконструкція</a:t>
            </a:r>
            <a:r>
              <a:rPr lang="ru-RU" dirty="0"/>
              <a:t> </a:t>
            </a:r>
            <a:r>
              <a:rPr lang="ru-RU" dirty="0" err="1"/>
              <a:t>дорожньої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1250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332656"/>
            <a:ext cx="7543800" cy="972657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Макроекономічні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фактори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132856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Стимулюють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8064" y="2132856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Стримують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501008"/>
            <a:ext cx="4375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економічне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особистого</a:t>
            </a:r>
            <a:r>
              <a:rPr lang="ru-RU" dirty="0"/>
              <a:t> доходу;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поява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сегментів</a:t>
            </a:r>
            <a:r>
              <a:rPr lang="ru-RU" dirty="0"/>
              <a:t> ринку;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пом’якшення</a:t>
            </a:r>
            <a:r>
              <a:rPr lang="ru-RU" dirty="0"/>
              <a:t> </a:t>
            </a:r>
            <a:r>
              <a:rPr lang="ru-RU" dirty="0" err="1"/>
              <a:t>валютних</a:t>
            </a:r>
            <a:r>
              <a:rPr lang="ru-RU" dirty="0"/>
              <a:t> </a:t>
            </a:r>
            <a:r>
              <a:rPr lang="ru-RU" dirty="0" err="1"/>
              <a:t>обмежень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демографічно</a:t>
            </a:r>
            <a:r>
              <a:rPr lang="ru-RU" dirty="0"/>
              <a:t> активного </a:t>
            </a:r>
            <a:r>
              <a:rPr lang="ru-RU" dirty="0" err="1"/>
              <a:t>населення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знижки</a:t>
            </a:r>
            <a:r>
              <a:rPr lang="ru-RU" dirty="0"/>
              <a:t> й реклама.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15190" y="3501008"/>
            <a:ext cx="357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спад </a:t>
            </a:r>
            <a:r>
              <a:rPr lang="ru-RU" dirty="0" err="1"/>
              <a:t>виробництва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девальвація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спад ВВП;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подорожей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4891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332656"/>
            <a:ext cx="7543800" cy="900649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Мікроекономічні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фактори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196125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Стимулюють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63678" y="2196125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Стримують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0377" y="3572409"/>
            <a:ext cx="3654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модернізація</a:t>
            </a:r>
            <a:r>
              <a:rPr lang="ru-RU" dirty="0"/>
              <a:t> ПС;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</a:t>
            </a:r>
            <a:r>
              <a:rPr lang="ru-RU" dirty="0" err="1"/>
              <a:t>пального</a:t>
            </a:r>
            <a:r>
              <a:rPr lang="ru-RU" dirty="0"/>
              <a:t> ПС;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здешевлення</a:t>
            </a:r>
            <a:r>
              <a:rPr lang="ru-RU" dirty="0"/>
              <a:t> </a:t>
            </a:r>
            <a:r>
              <a:rPr lang="ru-RU" dirty="0" err="1"/>
              <a:t>капіталу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собівартості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поліпшення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35173" y="3572409"/>
            <a:ext cx="4049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 для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експлуатаційні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перевищують</a:t>
            </a:r>
            <a:r>
              <a:rPr lang="ru-RU" dirty="0"/>
              <a:t> </a:t>
            </a:r>
            <a:r>
              <a:rPr lang="ru-RU" dirty="0" err="1"/>
              <a:t>інфляцію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витрати</a:t>
            </a:r>
            <a:r>
              <a:rPr lang="ru-RU" dirty="0"/>
              <a:t> на контроль, шуми й </a:t>
            </a:r>
            <a:r>
              <a:rPr lang="ru-RU" dirty="0" err="1"/>
              <a:t>емісію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недостача </a:t>
            </a:r>
            <a:r>
              <a:rPr lang="ru-RU" dirty="0" err="1"/>
              <a:t>капіталу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4361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548680"/>
            <a:ext cx="7543800" cy="756633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Експлуатаційні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фактори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420888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Стимулюють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2420888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Стримують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397" y="3941795"/>
            <a:ext cx="3447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ПЛ;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аеропорти</a:t>
            </a:r>
            <a:r>
              <a:rPr lang="ru-RU" dirty="0"/>
              <a:t> та </a:t>
            </a:r>
            <a:r>
              <a:rPr lang="ru-RU" dirty="0" err="1"/>
              <a:t>термінали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лібералізація</a:t>
            </a:r>
            <a:r>
              <a:rPr lang="ru-RU" dirty="0"/>
              <a:t> ринку.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73869" y="3956071"/>
            <a:ext cx="3572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держрегулювання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перенавантаження</a:t>
            </a:r>
            <a:r>
              <a:rPr lang="ru-RU" dirty="0"/>
              <a:t> </a:t>
            </a:r>
            <a:r>
              <a:rPr lang="ru-RU" dirty="0" err="1"/>
              <a:t>аеропортів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погані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401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476672"/>
            <a:ext cx="7543800" cy="82864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effectLst/>
                <a:latin typeface="+mn-lt"/>
              </a:rPr>
              <a:t>Сильні</a:t>
            </a:r>
            <a:r>
              <a:rPr lang="en-US" sz="4400" dirty="0">
                <a:effectLst/>
                <a:latin typeface="+mn-lt"/>
              </a:rPr>
              <a:t> </a:t>
            </a:r>
            <a:r>
              <a:rPr lang="en-US" sz="4400" dirty="0" err="1">
                <a:effectLst/>
                <a:latin typeface="+mn-lt"/>
              </a:rPr>
              <a:t>сторони</a:t>
            </a:r>
            <a:endParaRPr lang="ru-RU" sz="4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19677" y="2276872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Велика </a:t>
            </a:r>
            <a:r>
              <a:rPr lang="ru-RU" sz="2400" dirty="0" err="1"/>
              <a:t>кількість</a:t>
            </a:r>
            <a:r>
              <a:rPr lang="ru-RU" sz="2400" dirty="0"/>
              <a:t> </a:t>
            </a:r>
            <a:r>
              <a:rPr lang="ru-RU" sz="2400" dirty="0" err="1"/>
              <a:t>українських</a:t>
            </a:r>
            <a:r>
              <a:rPr lang="ru-RU" sz="2400" dirty="0"/>
              <a:t> </a:t>
            </a:r>
            <a:r>
              <a:rPr lang="ru-RU" sz="2400" dirty="0" err="1"/>
              <a:t>авіакомпаній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Наявні</a:t>
            </a:r>
            <a:r>
              <a:rPr lang="ru-RU" sz="2400" dirty="0"/>
              <a:t> </a:t>
            </a:r>
            <a:r>
              <a:rPr lang="ru-RU" sz="2400" dirty="0" err="1"/>
              <a:t>можливості</a:t>
            </a:r>
            <a:r>
              <a:rPr lang="ru-RU" sz="2400" dirty="0"/>
              <a:t> для </a:t>
            </a:r>
            <a:r>
              <a:rPr lang="ru-RU" sz="2400" dirty="0" err="1"/>
              <a:t>розширення</a:t>
            </a:r>
            <a:r>
              <a:rPr lang="ru-RU" sz="2400" dirty="0"/>
              <a:t> </a:t>
            </a:r>
            <a:r>
              <a:rPr lang="ru-RU" sz="2400" dirty="0" err="1"/>
              <a:t>інфраструктури</a:t>
            </a:r>
            <a:r>
              <a:rPr lang="ru-RU" sz="2400" dirty="0"/>
              <a:t> без </a:t>
            </a:r>
            <a:r>
              <a:rPr lang="ru-RU" sz="2400" dirty="0" err="1"/>
              <a:t>суттєвих</a:t>
            </a:r>
            <a:r>
              <a:rPr lang="ru-RU" sz="2400" dirty="0"/>
              <a:t> </a:t>
            </a:r>
            <a:r>
              <a:rPr lang="ru-RU" sz="2400" dirty="0" err="1"/>
              <a:t>додаткових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Велика </a:t>
            </a: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міжнародних</a:t>
            </a:r>
            <a:r>
              <a:rPr lang="ru-RU" sz="2400" dirty="0"/>
              <a:t> </a:t>
            </a:r>
            <a:r>
              <a:rPr lang="ru-RU" sz="2400" dirty="0" err="1"/>
              <a:t>авіаперевезень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Наявність</a:t>
            </a:r>
            <a:r>
              <a:rPr lang="ru-RU" sz="2400" dirty="0"/>
              <a:t> </a:t>
            </a:r>
            <a:r>
              <a:rPr lang="ru-RU" sz="2400" dirty="0" err="1"/>
              <a:t>мережі</a:t>
            </a:r>
            <a:r>
              <a:rPr lang="ru-RU" sz="2400" dirty="0"/>
              <a:t> </a:t>
            </a:r>
            <a:r>
              <a:rPr lang="ru-RU" sz="2400" dirty="0" err="1"/>
              <a:t>трансконтинентальних</a:t>
            </a:r>
            <a:r>
              <a:rPr lang="ru-RU" sz="2400" dirty="0"/>
              <a:t> </a:t>
            </a:r>
            <a:r>
              <a:rPr lang="ru-RU" sz="2400" dirty="0" err="1"/>
              <a:t>рейсів</a:t>
            </a:r>
            <a:r>
              <a:rPr lang="ru-RU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Високі</a:t>
            </a:r>
            <a:r>
              <a:rPr lang="ru-RU" sz="2400" dirty="0"/>
              <a:t> </a:t>
            </a:r>
            <a:r>
              <a:rPr lang="ru-RU" sz="2400" dirty="0" err="1"/>
              <a:t>темпи</a:t>
            </a:r>
            <a:r>
              <a:rPr lang="ru-RU" sz="2400" dirty="0"/>
              <a:t> </a:t>
            </a:r>
            <a:r>
              <a:rPr lang="ru-RU" sz="2400" dirty="0" err="1"/>
              <a:t>зростання</a:t>
            </a:r>
            <a:r>
              <a:rPr lang="ru-RU" sz="2400" dirty="0"/>
              <a:t> </a:t>
            </a:r>
            <a:r>
              <a:rPr lang="ru-RU" sz="2400" dirty="0" err="1"/>
              <a:t>частки</a:t>
            </a:r>
            <a:r>
              <a:rPr lang="ru-RU" sz="2400" dirty="0"/>
              <a:t> </a:t>
            </a:r>
            <a:r>
              <a:rPr lang="ru-RU" sz="2400" dirty="0" err="1"/>
              <a:t>перевезень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4425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82864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effectLst/>
                <a:latin typeface="+mn-lt"/>
              </a:rPr>
              <a:t>Слабкі</a:t>
            </a:r>
            <a:r>
              <a:rPr lang="en-US" sz="4400" dirty="0">
                <a:effectLst/>
                <a:latin typeface="+mn-lt"/>
              </a:rPr>
              <a:t> </a:t>
            </a:r>
            <a:r>
              <a:rPr lang="en-US" sz="4400" dirty="0" err="1">
                <a:effectLst/>
                <a:latin typeface="+mn-lt"/>
              </a:rPr>
              <a:t>сторони</a:t>
            </a:r>
            <a:endParaRPr lang="ru-RU" sz="4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5810" y="2204864"/>
            <a:ext cx="8092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Високий</a:t>
            </a:r>
            <a:r>
              <a:rPr lang="ru-RU" sz="2400" dirty="0"/>
              <a:t> </a:t>
            </a:r>
            <a:r>
              <a:rPr lang="ru-RU" sz="2400" dirty="0" err="1"/>
              <a:t>рівень</a:t>
            </a:r>
            <a:r>
              <a:rPr lang="ru-RU" sz="2400" dirty="0"/>
              <a:t> формальностей при </a:t>
            </a:r>
            <a:r>
              <a:rPr lang="ru-RU" sz="2400" dirty="0" err="1"/>
              <a:t>перетині</a:t>
            </a:r>
            <a:r>
              <a:rPr lang="ru-RU" sz="2400" dirty="0"/>
              <a:t> Державного кордону (</a:t>
            </a:r>
            <a:r>
              <a:rPr lang="ru-RU" sz="2400" dirty="0" err="1"/>
              <a:t>прикордонна</a:t>
            </a:r>
            <a:r>
              <a:rPr lang="ru-RU" sz="2400" dirty="0"/>
              <a:t> та </a:t>
            </a:r>
            <a:r>
              <a:rPr lang="ru-RU" sz="2400" dirty="0" err="1"/>
              <a:t>митна</a:t>
            </a:r>
            <a:r>
              <a:rPr lang="ru-RU" sz="2400" dirty="0"/>
              <a:t> </a:t>
            </a:r>
            <a:r>
              <a:rPr lang="ru-RU" sz="2400" dirty="0" err="1"/>
              <a:t>служби</a:t>
            </a:r>
            <a:r>
              <a:rPr lang="ru-RU" sz="2400" dirty="0"/>
              <a:t>),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перешкоджає</a:t>
            </a:r>
            <a:r>
              <a:rPr lang="ru-RU" sz="2400" dirty="0"/>
              <a:t> </a:t>
            </a:r>
            <a:r>
              <a:rPr lang="ru-RU" sz="2400" dirty="0" err="1"/>
              <a:t>збільшенню</a:t>
            </a:r>
            <a:r>
              <a:rPr lang="ru-RU" sz="2400" dirty="0"/>
              <a:t> трансферного </a:t>
            </a:r>
            <a:r>
              <a:rPr lang="ru-RU" sz="2400" dirty="0" err="1"/>
              <a:t>пасажиропотоку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Недостатньо</a:t>
            </a:r>
            <a:r>
              <a:rPr lang="ru-RU" sz="2400" dirty="0"/>
              <a:t> </a:t>
            </a:r>
            <a:r>
              <a:rPr lang="ru-RU" sz="2400" dirty="0" err="1"/>
              <a:t>розвинена</a:t>
            </a:r>
            <a:r>
              <a:rPr lang="ru-RU" sz="2400" dirty="0"/>
              <a:t> </a:t>
            </a:r>
            <a:r>
              <a:rPr lang="ru-RU" sz="2400" dirty="0" err="1"/>
              <a:t>трансферна</a:t>
            </a:r>
            <a:r>
              <a:rPr lang="ru-RU" sz="2400" dirty="0"/>
              <a:t> </a:t>
            </a:r>
            <a:r>
              <a:rPr lang="ru-RU" sz="2400" dirty="0" err="1"/>
              <a:t>інфраструктура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Відносно</a:t>
            </a:r>
            <a:r>
              <a:rPr lang="ru-RU" sz="2400" dirty="0"/>
              <a:t> </a:t>
            </a:r>
            <a:r>
              <a:rPr lang="ru-RU" sz="2400" dirty="0" err="1"/>
              <a:t>висока</a:t>
            </a:r>
            <a:r>
              <a:rPr lang="ru-RU" sz="2400" dirty="0"/>
              <a:t> </a:t>
            </a:r>
            <a:r>
              <a:rPr lang="ru-RU" sz="2400" dirty="0" err="1"/>
              <a:t>собівартість</a:t>
            </a:r>
            <a:r>
              <a:rPr lang="ru-RU" sz="2400" dirty="0"/>
              <a:t> </a:t>
            </a:r>
            <a:r>
              <a:rPr lang="ru-RU" sz="2400" dirty="0" err="1"/>
              <a:t>послуг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надаються</a:t>
            </a:r>
            <a:r>
              <a:rPr lang="ru-RU" sz="2400" dirty="0"/>
              <a:t> </a:t>
            </a:r>
            <a:r>
              <a:rPr lang="ru-RU" sz="2400" dirty="0" err="1"/>
              <a:t>аеропортами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Недостатній</a:t>
            </a:r>
            <a:r>
              <a:rPr lang="ru-RU" sz="2400" dirty="0"/>
              <a:t> </a:t>
            </a:r>
            <a:r>
              <a:rPr lang="ru-RU" sz="2400" dirty="0" err="1"/>
              <a:t>розвиток</a:t>
            </a:r>
            <a:r>
              <a:rPr lang="ru-RU" sz="2400" dirty="0"/>
              <a:t> </a:t>
            </a:r>
            <a:r>
              <a:rPr lang="ru-RU" sz="2400" dirty="0" err="1"/>
              <a:t>доступної</a:t>
            </a:r>
            <a:r>
              <a:rPr lang="ru-RU" sz="2400" dirty="0"/>
              <a:t> </a:t>
            </a:r>
            <a:r>
              <a:rPr lang="ru-RU" sz="2400" dirty="0" err="1"/>
              <a:t>комерційної</a:t>
            </a:r>
            <a:r>
              <a:rPr lang="ru-RU" sz="2400" dirty="0"/>
              <a:t> </a:t>
            </a:r>
            <a:r>
              <a:rPr lang="ru-RU" sz="2400" dirty="0" err="1"/>
              <a:t>інфраструктури</a:t>
            </a:r>
            <a:r>
              <a:rPr lang="ru-RU" sz="2400" dirty="0"/>
              <a:t> (</a:t>
            </a:r>
            <a:r>
              <a:rPr lang="ru-RU" sz="2400" dirty="0" err="1"/>
              <a:t>магазини</a:t>
            </a:r>
            <a:r>
              <a:rPr lang="ru-RU" sz="2400" dirty="0"/>
              <a:t>, </a:t>
            </a:r>
            <a:r>
              <a:rPr lang="ru-RU" sz="2400" dirty="0" err="1"/>
              <a:t>пункти</a:t>
            </a:r>
            <a:r>
              <a:rPr lang="ru-RU" sz="2400" dirty="0"/>
              <a:t> </a:t>
            </a:r>
            <a:r>
              <a:rPr lang="ru-RU" sz="2400" dirty="0" err="1"/>
              <a:t>харчування</a:t>
            </a:r>
            <a:r>
              <a:rPr lang="ru-RU" sz="2400" dirty="0"/>
              <a:t>, транспорт)</a:t>
            </a:r>
          </a:p>
        </p:txBody>
      </p:sp>
    </p:spTree>
    <p:extLst>
      <p:ext uri="{BB962C8B-B14F-4D97-AF65-F5344CB8AC3E}">
        <p14:creationId xmlns:p14="http://schemas.microsoft.com/office/powerpoint/2010/main" val="8034375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108" y="404664"/>
            <a:ext cx="7543800" cy="90064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effectLst/>
                <a:latin typeface="+mn-lt"/>
              </a:rPr>
              <a:t>Можливості</a:t>
            </a:r>
            <a:endParaRPr lang="ru-RU" sz="4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2108" y="2132856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Географічне</a:t>
            </a:r>
            <a:r>
              <a:rPr lang="ru-RU" sz="2400" dirty="0"/>
              <a:t> </a:t>
            </a:r>
            <a:r>
              <a:rPr lang="ru-RU" sz="2400" dirty="0" err="1"/>
              <a:t>положення</a:t>
            </a:r>
            <a:r>
              <a:rPr lang="ru-RU" sz="2400" dirty="0"/>
              <a:t> на </a:t>
            </a:r>
            <a:r>
              <a:rPr lang="ru-RU" sz="2400" dirty="0" err="1"/>
              <a:t>міжнародній</a:t>
            </a:r>
            <a:r>
              <a:rPr lang="ru-RU" sz="2400" dirty="0"/>
              <a:t> </a:t>
            </a:r>
            <a:r>
              <a:rPr lang="ru-RU" sz="2400" dirty="0" err="1"/>
              <a:t>арені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сприяє</a:t>
            </a:r>
            <a:r>
              <a:rPr lang="ru-RU" sz="2400" dirty="0"/>
              <a:t> </a:t>
            </a:r>
            <a:r>
              <a:rPr lang="ru-RU" sz="2400" dirty="0" err="1"/>
              <a:t>розвитку</a:t>
            </a:r>
            <a:r>
              <a:rPr lang="ru-RU" sz="2400" dirty="0"/>
              <a:t> </a:t>
            </a:r>
            <a:r>
              <a:rPr lang="ru-RU" sz="2400" dirty="0" err="1"/>
              <a:t>мережі</a:t>
            </a:r>
            <a:r>
              <a:rPr lang="ru-RU" sz="2400" dirty="0"/>
              <a:t> </a:t>
            </a:r>
            <a:r>
              <a:rPr lang="ru-RU" sz="2400" dirty="0" err="1"/>
              <a:t>маршрутів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Розширення</a:t>
            </a:r>
            <a:r>
              <a:rPr lang="ru-RU" sz="2400" dirty="0"/>
              <a:t> </a:t>
            </a:r>
            <a:r>
              <a:rPr lang="ru-RU" sz="2400" dirty="0" err="1"/>
              <a:t>обсягів</a:t>
            </a:r>
            <a:r>
              <a:rPr lang="ru-RU" sz="2400" dirty="0"/>
              <a:t> </a:t>
            </a:r>
            <a:r>
              <a:rPr lang="ru-RU" sz="2400" dirty="0" err="1"/>
              <a:t>міжнародних</a:t>
            </a:r>
            <a:r>
              <a:rPr lang="ru-RU" sz="2400" dirty="0"/>
              <a:t> </a:t>
            </a:r>
            <a:r>
              <a:rPr lang="ru-RU" sz="2400" dirty="0" err="1"/>
              <a:t>перевезень</a:t>
            </a:r>
            <a:r>
              <a:rPr lang="ru-RU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Можливе</a:t>
            </a:r>
            <a:r>
              <a:rPr lang="ru-RU" sz="2400" dirty="0"/>
              <a:t> </a:t>
            </a:r>
            <a:r>
              <a:rPr lang="ru-RU" sz="2400" dirty="0" err="1"/>
              <a:t>скасування</a:t>
            </a:r>
            <a:r>
              <a:rPr lang="ru-RU" sz="2400" dirty="0"/>
              <a:t> </a:t>
            </a:r>
            <a:r>
              <a:rPr lang="ru-RU" sz="2400" dirty="0" err="1"/>
              <a:t>візового</a:t>
            </a:r>
            <a:r>
              <a:rPr lang="ru-RU" sz="2400" dirty="0"/>
              <a:t> режиму з </a:t>
            </a:r>
            <a:r>
              <a:rPr lang="ru-RU" sz="2400" dirty="0" err="1"/>
              <a:t>країнами</a:t>
            </a:r>
            <a:r>
              <a:rPr lang="ru-RU" sz="2400" dirty="0"/>
              <a:t> </a:t>
            </a:r>
            <a:r>
              <a:rPr lang="ru-RU" sz="2400" dirty="0" err="1"/>
              <a:t>Євросоюзу</a:t>
            </a:r>
            <a:r>
              <a:rPr lang="ru-RU" sz="2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Відкладений</a:t>
            </a:r>
            <a:r>
              <a:rPr lang="ru-RU" sz="2400" dirty="0"/>
              <a:t> попит на </a:t>
            </a:r>
            <a:r>
              <a:rPr lang="ru-RU" sz="2400" dirty="0" err="1"/>
              <a:t>авіаперевезення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буде </a:t>
            </a:r>
            <a:r>
              <a:rPr lang="ru-RU" sz="2400" dirty="0" err="1"/>
              <a:t>задоволений</a:t>
            </a:r>
            <a:r>
              <a:rPr lang="ru-RU" sz="2400" dirty="0"/>
              <a:t>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err="1"/>
              <a:t>стабілізації</a:t>
            </a:r>
            <a:r>
              <a:rPr lang="ru-RU" sz="2400" dirty="0"/>
              <a:t> </a:t>
            </a:r>
            <a:r>
              <a:rPr lang="ru-RU" sz="2400" dirty="0" err="1"/>
              <a:t>ситуації</a:t>
            </a:r>
            <a:r>
              <a:rPr lang="ru-RU" sz="2400" dirty="0"/>
              <a:t> в </a:t>
            </a:r>
            <a:r>
              <a:rPr lang="ru-RU" sz="2400" dirty="0" err="1"/>
              <a:t>країні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5301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690763"/>
            <a:ext cx="7543800" cy="756633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>
                <a:effectLst/>
                <a:latin typeface="+mn-lt"/>
              </a:rPr>
              <a:t>Кількість</a:t>
            </a:r>
            <a:r>
              <a:rPr lang="ru-RU" sz="4400" dirty="0">
                <a:effectLst/>
                <a:latin typeface="+mn-lt"/>
              </a:rPr>
              <a:t> </a:t>
            </a:r>
            <a:r>
              <a:rPr lang="ru-RU" sz="4400" dirty="0" err="1">
                <a:effectLst/>
                <a:latin typeface="+mn-lt"/>
              </a:rPr>
              <a:t>авіакомпаній</a:t>
            </a:r>
            <a:endParaRPr lang="ru-RU" sz="4400" dirty="0">
              <a:latin typeface="+mn-lt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367644" y="2060848"/>
            <a:ext cx="6408712" cy="4069447"/>
            <a:chOff x="899592" y="1772816"/>
            <a:chExt cx="6408712" cy="406944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899592" y="1772816"/>
              <a:ext cx="2664296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29 компаній</a:t>
              </a:r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644008" y="1772816"/>
              <a:ext cx="2664296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19 іноземних</a:t>
              </a:r>
              <a:endParaRPr lang="ru-RU" dirty="0"/>
            </a:p>
          </p:txBody>
        </p:sp>
        <p:sp>
          <p:nvSpPr>
            <p:cNvPr id="5" name="Стрелка вниз 4"/>
            <p:cNvSpPr/>
            <p:nvPr/>
          </p:nvSpPr>
          <p:spPr>
            <a:xfrm>
              <a:off x="1907704" y="3356603"/>
              <a:ext cx="648072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низ 8"/>
            <p:cNvSpPr/>
            <p:nvPr/>
          </p:nvSpPr>
          <p:spPr>
            <a:xfrm>
              <a:off x="5652120" y="3356992"/>
              <a:ext cx="648072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115616" y="4546119"/>
              <a:ext cx="2232248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uk-UA" dirty="0"/>
                <a:t>Вантажні – 10</a:t>
              </a:r>
              <a:endParaRPr lang="ru-RU" dirty="0"/>
            </a:p>
            <a:p>
              <a:pPr lvl="0"/>
              <a:r>
                <a:rPr lang="uk-UA" dirty="0"/>
                <a:t>Пасажирські - 19</a:t>
              </a:r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4860032" y="4546119"/>
              <a:ext cx="2232248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uk-UA" dirty="0"/>
                <a:t>Вантажні - 8</a:t>
              </a:r>
              <a:endParaRPr lang="ru-RU" dirty="0"/>
            </a:p>
            <a:p>
              <a:pPr lvl="0"/>
              <a:r>
                <a:rPr lang="uk-UA" dirty="0"/>
                <a:t>Пасажирські - 11 </a:t>
              </a:r>
              <a:endParaRPr lang="ru-RU" dirty="0"/>
            </a:p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9940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43800" cy="90064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effectLst/>
                <a:latin typeface="+mn-lt"/>
              </a:rPr>
              <a:t>Загрози</a:t>
            </a:r>
            <a:endParaRPr lang="ru-RU" sz="4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132856"/>
            <a:ext cx="76749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Падіння</a:t>
            </a:r>
            <a:r>
              <a:rPr lang="ru-RU" sz="2400" dirty="0"/>
              <a:t> </a:t>
            </a:r>
            <a:r>
              <a:rPr lang="ru-RU" sz="2400" dirty="0" err="1"/>
              <a:t>привабливості</a:t>
            </a:r>
            <a:r>
              <a:rPr lang="ru-RU" sz="2400" dirty="0"/>
              <a:t> </a:t>
            </a:r>
            <a:r>
              <a:rPr lang="ru-RU" sz="2400" dirty="0" err="1"/>
              <a:t>України</a:t>
            </a:r>
            <a:r>
              <a:rPr lang="ru-RU" sz="2400" dirty="0"/>
              <a:t> для </a:t>
            </a:r>
            <a:r>
              <a:rPr lang="ru-RU" sz="2400" dirty="0" err="1"/>
              <a:t>потенційних</a:t>
            </a:r>
            <a:r>
              <a:rPr lang="ru-RU" sz="2400" dirty="0"/>
              <a:t> </a:t>
            </a:r>
            <a:r>
              <a:rPr lang="ru-RU" sz="2400" dirty="0" err="1"/>
              <a:t>пасажирів</a:t>
            </a:r>
            <a:r>
              <a:rPr lang="ru-RU" sz="2400" dirty="0"/>
              <a:t> </a:t>
            </a:r>
            <a:r>
              <a:rPr lang="ru-RU" sz="2400" dirty="0" err="1"/>
              <a:t>внаслідок</a:t>
            </a:r>
            <a:r>
              <a:rPr lang="ru-RU" sz="2400" dirty="0"/>
              <a:t> </a:t>
            </a:r>
            <a:r>
              <a:rPr lang="ru-RU" sz="2400" dirty="0" err="1"/>
              <a:t>ведення</a:t>
            </a:r>
            <a:r>
              <a:rPr lang="ru-RU" sz="2400" dirty="0"/>
              <a:t> </a:t>
            </a:r>
            <a:r>
              <a:rPr lang="ru-RU" sz="2400" dirty="0" err="1"/>
              <a:t>бойових</a:t>
            </a:r>
            <a:r>
              <a:rPr lang="ru-RU" sz="2400" dirty="0"/>
              <a:t> </a:t>
            </a:r>
            <a:r>
              <a:rPr lang="ru-RU" sz="2400" dirty="0" err="1"/>
              <a:t>дій</a:t>
            </a:r>
            <a:r>
              <a:rPr lang="ru-RU" sz="2400" dirty="0"/>
              <a:t>, складна </a:t>
            </a:r>
            <a:r>
              <a:rPr lang="ru-RU" sz="2400" dirty="0" err="1"/>
              <a:t>соціально-політична</a:t>
            </a:r>
            <a:r>
              <a:rPr lang="ru-RU" sz="2400" dirty="0"/>
              <a:t> </a:t>
            </a:r>
            <a:r>
              <a:rPr lang="ru-RU" sz="2400" dirty="0" err="1"/>
              <a:t>ситуація</a:t>
            </a:r>
            <a:r>
              <a:rPr lang="ru-RU" sz="2400" dirty="0"/>
              <a:t> в </a:t>
            </a:r>
            <a:r>
              <a:rPr lang="ru-RU" sz="2400" dirty="0" err="1"/>
              <a:t>країні</a:t>
            </a:r>
            <a:r>
              <a:rPr lang="ru-RU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Економічна</a:t>
            </a:r>
            <a:r>
              <a:rPr lang="ru-RU" sz="2400" dirty="0"/>
              <a:t> криза, </a:t>
            </a:r>
            <a:r>
              <a:rPr lang="ru-RU" sz="2400" dirty="0" err="1"/>
              <a:t>падіння</a:t>
            </a:r>
            <a:r>
              <a:rPr lang="ru-RU" sz="2400" dirty="0"/>
              <a:t> </a:t>
            </a:r>
            <a:r>
              <a:rPr lang="ru-RU" sz="2400" dirty="0" err="1"/>
              <a:t>купівельної</a:t>
            </a:r>
            <a:r>
              <a:rPr lang="ru-RU" sz="2400" dirty="0"/>
              <a:t> </a:t>
            </a:r>
            <a:r>
              <a:rPr lang="ru-RU" sz="2400" dirty="0" err="1"/>
              <a:t>спроможності</a:t>
            </a:r>
            <a:r>
              <a:rPr lang="ru-RU" sz="2400" dirty="0"/>
              <a:t> </a:t>
            </a:r>
            <a:r>
              <a:rPr lang="ru-RU" sz="2400" dirty="0" err="1"/>
              <a:t>населення</a:t>
            </a:r>
            <a:r>
              <a:rPr lang="ru-RU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Успішний</a:t>
            </a:r>
            <a:r>
              <a:rPr lang="ru-RU" sz="2400" dirty="0"/>
              <a:t> </a:t>
            </a:r>
            <a:r>
              <a:rPr lang="ru-RU" sz="2400" dirty="0" err="1"/>
              <a:t>розвиток</a:t>
            </a:r>
            <a:r>
              <a:rPr lang="ru-RU" sz="2400" dirty="0"/>
              <a:t> </a:t>
            </a:r>
            <a:r>
              <a:rPr lang="ru-RU" sz="2400" dirty="0" err="1"/>
              <a:t>іноземних</a:t>
            </a:r>
            <a:r>
              <a:rPr lang="ru-RU" sz="2400" dirty="0"/>
              <a:t> </a:t>
            </a:r>
            <a:r>
              <a:rPr lang="ru-RU" sz="2400" dirty="0" err="1"/>
              <a:t>авіакомпаній</a:t>
            </a:r>
            <a:r>
              <a:rPr lang="ru-RU" sz="2400" dirty="0"/>
              <a:t> </a:t>
            </a:r>
            <a:r>
              <a:rPr lang="ru-RU" sz="2400" dirty="0" err="1"/>
              <a:t>конкурентів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1785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5504" cy="1450757"/>
          </a:xfrm>
        </p:spPr>
        <p:txBody>
          <a:bodyPr>
            <a:noAutofit/>
          </a:bodyPr>
          <a:lstStyle/>
          <a:p>
            <a:pPr algn="ctr"/>
            <a:r>
              <a:rPr lang="uk-UA" sz="4400" dirty="0">
                <a:effectLst/>
                <a:latin typeface="+mn-lt"/>
              </a:rPr>
              <a:t>Лідери пасажирських авіаперевезень на ринку України</a:t>
            </a:r>
            <a:endParaRPr lang="ru-RU" sz="4400" dirty="0">
              <a:latin typeface="+mn-lt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549338417"/>
              </p:ext>
            </p:extLst>
          </p:nvPr>
        </p:nvGraphicFramePr>
        <p:xfrm>
          <a:off x="1331640" y="1747522"/>
          <a:ext cx="6192688" cy="449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6621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00649"/>
          </a:xfrm>
        </p:spPr>
        <p:txBody>
          <a:bodyPr/>
          <a:lstStyle/>
          <a:p>
            <a:pPr algn="ctr"/>
            <a:r>
              <a:rPr lang="uk-UA" dirty="0">
                <a:effectLst/>
                <a:latin typeface="+mn-lt"/>
              </a:rPr>
              <a:t>Тенденції зростання</a:t>
            </a:r>
            <a:endParaRPr lang="ru-RU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99624"/>
            <a:ext cx="7543800" cy="424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7206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593427"/>
            <a:ext cx="7543800" cy="900649"/>
          </a:xfrm>
        </p:spPr>
        <p:txBody>
          <a:bodyPr/>
          <a:lstStyle/>
          <a:p>
            <a:pPr algn="ctr"/>
            <a:r>
              <a:rPr lang="uk-UA" dirty="0">
                <a:effectLst/>
              </a:rPr>
              <a:t>Конкурентна боротьба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492896"/>
            <a:ext cx="7564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Головні</a:t>
            </a:r>
            <a:r>
              <a:rPr lang="ru-RU" sz="2400" dirty="0"/>
              <a:t> </a:t>
            </a:r>
            <a:r>
              <a:rPr lang="ru-RU" sz="2400" dirty="0" err="1"/>
              <a:t>чинники</a:t>
            </a:r>
            <a:r>
              <a:rPr lang="ru-RU" sz="2400" dirty="0"/>
              <a:t> </a:t>
            </a:r>
            <a:r>
              <a:rPr lang="ru-RU" sz="2400" dirty="0" err="1"/>
              <a:t>конкурентоспроможності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Вік</a:t>
            </a:r>
            <a:r>
              <a:rPr lang="ru-RU" sz="2400" dirty="0"/>
              <a:t> </a:t>
            </a:r>
            <a:r>
              <a:rPr lang="ru-RU" sz="2400" dirty="0" err="1"/>
              <a:t>літаків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Якість обслуговування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Точність відправки та доставки пасажирів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59799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" y="476672"/>
            <a:ext cx="7986498" cy="53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170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3581"/>
            <a:ext cx="8229600" cy="854348"/>
          </a:xfrm>
        </p:spPr>
        <p:txBody>
          <a:bodyPr/>
          <a:lstStyle/>
          <a:p>
            <a:pPr algn="ctr"/>
            <a:r>
              <a:rPr lang="uk-UA" dirty="0">
                <a:effectLst/>
              </a:rPr>
              <a:t>Загальна картина ринку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041218"/>
            <a:ext cx="6570730" cy="511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059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3212976"/>
            <a:ext cx="7543800" cy="1040128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/>
              <a:t>Аналіз</a:t>
            </a:r>
            <a:r>
              <a:rPr lang="ru-RU" sz="4800" dirty="0"/>
              <a:t> </a:t>
            </a:r>
            <a:r>
              <a:rPr lang="ru-RU" sz="4800" dirty="0" err="1"/>
              <a:t>п'яти</a:t>
            </a:r>
            <a:r>
              <a:rPr lang="ru-RU" sz="4800" dirty="0"/>
              <a:t> сил Портера</a:t>
            </a:r>
          </a:p>
        </p:txBody>
      </p:sp>
    </p:spTree>
    <p:extLst>
      <p:ext uri="{BB962C8B-B14F-4D97-AF65-F5344CB8AC3E}">
        <p14:creationId xmlns:p14="http://schemas.microsoft.com/office/powerpoint/2010/main" val="26022189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err="1">
                <a:latin typeface="+mn-lt"/>
              </a:rPr>
              <a:t>Аналіз</a:t>
            </a:r>
            <a:r>
              <a:rPr lang="ru-RU" sz="4400" dirty="0">
                <a:latin typeface="+mn-lt"/>
              </a:rPr>
              <a:t> </a:t>
            </a:r>
            <a:r>
              <a:rPr lang="ru-RU" sz="4400" dirty="0" err="1">
                <a:latin typeface="+mn-lt"/>
              </a:rPr>
              <a:t>рівня</a:t>
            </a:r>
            <a:r>
              <a:rPr lang="ru-RU" sz="4400" dirty="0">
                <a:latin typeface="+mn-lt"/>
              </a:rPr>
              <a:t> </a:t>
            </a:r>
            <a:r>
              <a:rPr lang="ru-RU" sz="4400" dirty="0" err="1">
                <a:latin typeface="+mn-lt"/>
              </a:rPr>
              <a:t>конкурентної</a:t>
            </a:r>
            <a:r>
              <a:rPr lang="ru-RU" sz="4400" dirty="0">
                <a:latin typeface="+mn-lt"/>
              </a:rPr>
              <a:t> </a:t>
            </a:r>
            <a:r>
              <a:rPr lang="ru-RU" sz="4400" dirty="0" err="1">
                <a:latin typeface="+mn-lt"/>
              </a:rPr>
              <a:t>боротьби</a:t>
            </a:r>
            <a:endParaRPr lang="ru-RU" sz="4400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2096081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Теперішній стан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8064" y="2096081"/>
            <a:ext cx="259228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Перспективи у майбутньому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040" y="3560486"/>
            <a:ext cx="38674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	48 </a:t>
            </a:r>
            <a:r>
              <a:rPr lang="ru-RU" sz="1600" dirty="0" err="1"/>
              <a:t>авіакомпаній</a:t>
            </a:r>
            <a:r>
              <a:rPr lang="ru-RU" sz="1600" dirty="0"/>
              <a:t> 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здійснюють</a:t>
            </a:r>
            <a:r>
              <a:rPr lang="ru-RU" sz="1600" dirty="0"/>
              <a:t> </a:t>
            </a:r>
            <a:r>
              <a:rPr lang="ru-RU" sz="1600" dirty="0" err="1"/>
              <a:t>авіаперевезення</a:t>
            </a:r>
            <a:r>
              <a:rPr lang="ru-RU" sz="1600" dirty="0"/>
              <a:t> по </a:t>
            </a:r>
            <a:r>
              <a:rPr lang="ru-RU" sz="1600" dirty="0" err="1"/>
              <a:t>всьому</a:t>
            </a:r>
            <a:r>
              <a:rPr lang="ru-RU" sz="1600" dirty="0"/>
              <a:t> </a:t>
            </a:r>
            <a:r>
              <a:rPr lang="ru-RU" sz="1600" dirty="0" err="1"/>
              <a:t>світу</a:t>
            </a:r>
            <a:r>
              <a:rPr lang="ru-RU" sz="1600" dirty="0"/>
              <a:t>.</a:t>
            </a:r>
          </a:p>
          <a:p>
            <a:r>
              <a:rPr lang="ru-RU" sz="1600" dirty="0"/>
              <a:t>•	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перевезених</a:t>
            </a:r>
            <a:r>
              <a:rPr lang="ru-RU" sz="1600" dirty="0"/>
              <a:t> </a:t>
            </a:r>
            <a:r>
              <a:rPr lang="ru-RU" sz="1600" dirty="0" err="1"/>
              <a:t>пасажирів</a:t>
            </a:r>
            <a:r>
              <a:rPr lang="ru-RU" sz="1600" dirty="0"/>
              <a:t> </a:t>
            </a:r>
            <a:r>
              <a:rPr lang="ru-RU" sz="1600" dirty="0" err="1"/>
              <a:t>збільшилась</a:t>
            </a:r>
            <a:r>
              <a:rPr lang="ru-RU" sz="1600" dirty="0"/>
              <a:t> </a:t>
            </a:r>
            <a:r>
              <a:rPr lang="ru-RU" sz="1600" dirty="0" err="1"/>
              <a:t>порівняно</a:t>
            </a:r>
            <a:r>
              <a:rPr lang="ru-RU" sz="1600" dirty="0"/>
              <a:t> з </a:t>
            </a:r>
            <a:r>
              <a:rPr lang="ru-RU" sz="1600" dirty="0" err="1"/>
              <a:t>попереднім</a:t>
            </a:r>
            <a:r>
              <a:rPr lang="ru-RU" sz="1600" dirty="0"/>
              <a:t> роком на 31,3 </a:t>
            </a:r>
            <a:r>
              <a:rPr lang="ru-RU" sz="1600" dirty="0" err="1"/>
              <a:t>відсотка</a:t>
            </a:r>
            <a:r>
              <a:rPr lang="ru-RU" sz="1600" dirty="0"/>
              <a:t> та </a:t>
            </a:r>
            <a:r>
              <a:rPr lang="ru-RU" sz="1600" dirty="0" err="1"/>
              <a:t>склала</a:t>
            </a:r>
            <a:r>
              <a:rPr lang="ru-RU" sz="1600" dirty="0"/>
              <a:t> 8277,9 тис. </a:t>
            </a:r>
            <a:r>
              <a:rPr lang="ru-RU" sz="1600" dirty="0" err="1"/>
              <a:t>чоловік</a:t>
            </a:r>
            <a:r>
              <a:rPr lang="ru-RU" sz="1600" dirty="0"/>
              <a:t> в межах </a:t>
            </a:r>
            <a:r>
              <a:rPr lang="ru-RU" sz="1600" dirty="0" err="1"/>
              <a:t>України</a:t>
            </a:r>
            <a:r>
              <a:rPr lang="ru-RU" sz="1600" dirty="0"/>
              <a:t>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73407" y="3560486"/>
            <a:ext cx="4141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	Тренд на </a:t>
            </a:r>
            <a:r>
              <a:rPr lang="ru-RU" sz="1600" dirty="0" err="1"/>
              <a:t>укріплення</a:t>
            </a:r>
            <a:r>
              <a:rPr lang="ru-RU" sz="1600" dirty="0"/>
              <a:t> </a:t>
            </a:r>
            <a:r>
              <a:rPr lang="ru-RU" sz="1600" dirty="0" err="1"/>
              <a:t>авіакомпаній</a:t>
            </a:r>
            <a:r>
              <a:rPr lang="ru-RU" sz="1600" dirty="0"/>
              <a:t> і </a:t>
            </a:r>
            <a:r>
              <a:rPr lang="ru-RU" sz="1600" dirty="0" err="1"/>
              <a:t>концентрації</a:t>
            </a:r>
            <a:r>
              <a:rPr lang="ru-RU" sz="1600" dirty="0"/>
              <a:t> </a:t>
            </a:r>
            <a:r>
              <a:rPr lang="ru-RU" sz="1600" dirty="0" err="1"/>
              <a:t>авіаперевезень</a:t>
            </a:r>
            <a:r>
              <a:rPr lang="ru-RU" sz="1600" dirty="0"/>
              <a:t> у 5ти </a:t>
            </a:r>
            <a:r>
              <a:rPr lang="ru-RU" sz="1600" dirty="0" err="1"/>
              <a:t>найбільших</a:t>
            </a:r>
            <a:r>
              <a:rPr lang="ru-RU" sz="1600" dirty="0"/>
              <a:t> </a:t>
            </a:r>
            <a:r>
              <a:rPr lang="ru-RU" sz="1600" dirty="0" err="1"/>
              <a:t>лідерів</a:t>
            </a:r>
            <a:r>
              <a:rPr lang="ru-RU" sz="1600" dirty="0"/>
              <a:t> </a:t>
            </a:r>
            <a:r>
              <a:rPr lang="ru-RU" sz="1600" dirty="0" err="1"/>
              <a:t>пасажирообігу</a:t>
            </a:r>
            <a:endParaRPr lang="ru-RU" sz="1600" dirty="0"/>
          </a:p>
          <a:p>
            <a:r>
              <a:rPr lang="ru-RU" sz="1600" dirty="0"/>
              <a:t>•	Прогноз на </a:t>
            </a:r>
            <a:r>
              <a:rPr lang="ru-RU" sz="1600" dirty="0" err="1"/>
              <a:t>збільшення</a:t>
            </a:r>
            <a:r>
              <a:rPr lang="ru-RU" sz="1600" dirty="0"/>
              <a:t> </a:t>
            </a:r>
            <a:r>
              <a:rPr lang="ru-RU" sz="1600" dirty="0" err="1"/>
              <a:t>попиту</a:t>
            </a:r>
            <a:r>
              <a:rPr lang="ru-RU" sz="1600" dirty="0"/>
              <a:t> </a:t>
            </a:r>
            <a:r>
              <a:rPr lang="ru-RU" sz="1600" dirty="0" err="1"/>
              <a:t>протягом</a:t>
            </a:r>
            <a:r>
              <a:rPr lang="ru-RU" sz="1600" dirty="0"/>
              <a:t>  10 </a:t>
            </a:r>
            <a:r>
              <a:rPr lang="ru-RU" sz="1600" dirty="0" err="1"/>
              <a:t>років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600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375</Words>
  <Application>Microsoft Office PowerPoint</Application>
  <PresentationFormat>Экран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Ретро</vt:lpstr>
      <vt:lpstr>АВІАТРАНСПОРТ.  Аналіз мікромаркетингового середовища.  Аналіз конкурентів</vt:lpstr>
      <vt:lpstr>Кількість авіакомпаній</vt:lpstr>
      <vt:lpstr>Лідери пасажирських авіаперевезень на ринку України</vt:lpstr>
      <vt:lpstr>Тенденції зростання</vt:lpstr>
      <vt:lpstr>Конкурентна боротьба</vt:lpstr>
      <vt:lpstr>Презентация PowerPoint</vt:lpstr>
      <vt:lpstr>Загальна картина ринку</vt:lpstr>
      <vt:lpstr>Аналіз п'яти сил Портера</vt:lpstr>
      <vt:lpstr>Аналіз рівня конкурентної боротьби</vt:lpstr>
      <vt:lpstr>Аналіз ринкової влади постачальників</vt:lpstr>
      <vt:lpstr>Аналіз ринкової влади споживачів</vt:lpstr>
      <vt:lpstr>Аналіз загрози появи нових гравців</vt:lpstr>
      <vt:lpstr>Аналіз загрози появи продуктів-замінників</vt:lpstr>
      <vt:lpstr>Макроекономічні фактори</vt:lpstr>
      <vt:lpstr>Мікроекономічні фактори</vt:lpstr>
      <vt:lpstr>Експлуатаційні фактори</vt:lpstr>
      <vt:lpstr>Сильні сторони</vt:lpstr>
      <vt:lpstr>Слабкі сторони</vt:lpstr>
      <vt:lpstr>Можливості</vt:lpstr>
      <vt:lpstr>Загрози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АВІАТРАНСПОРТ.  Аналіз мікромаркетингового середовища.  Аналіз конкурентів</dc:title>
  <dc:creator>Dima</dc:creator>
  <cp:lastModifiedBy>Стас Козак</cp:lastModifiedBy>
  <cp:revision>9</cp:revision>
  <dcterms:created xsi:type="dcterms:W3CDTF">2017-02-23T21:07:11Z</dcterms:created>
  <dcterms:modified xsi:type="dcterms:W3CDTF">2017-03-22T19:10:12Z</dcterms:modified>
</cp:coreProperties>
</file>