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147378998" r:id="rId5"/>
    <p:sldId id="2147378971" r:id="rId6"/>
    <p:sldId id="2147378970" r:id="rId7"/>
    <p:sldId id="2147378972" r:id="rId8"/>
    <p:sldId id="2147378973" r:id="rId9"/>
    <p:sldId id="2147378974" r:id="rId10"/>
    <p:sldId id="2147378975" r:id="rId11"/>
    <p:sldId id="2147378976" r:id="rId12"/>
    <p:sldId id="2147378977" r:id="rId13"/>
    <p:sldId id="2147378978" r:id="rId14"/>
    <p:sldId id="2147378979" r:id="rId15"/>
    <p:sldId id="2147378980" r:id="rId16"/>
    <p:sldId id="2147378981" r:id="rId17"/>
    <p:sldId id="2147378990" r:id="rId18"/>
    <p:sldId id="2147378991" r:id="rId19"/>
    <p:sldId id="2147378982" r:id="rId20"/>
    <p:sldId id="2147378983" r:id="rId21"/>
    <p:sldId id="2147378986" r:id="rId22"/>
    <p:sldId id="2147378987" r:id="rId23"/>
    <p:sldId id="2147378988" r:id="rId24"/>
    <p:sldId id="2147378989" r:id="rId25"/>
    <p:sldId id="2147378992" r:id="rId26"/>
    <p:sldId id="2147378993" r:id="rId27"/>
    <p:sldId id="2147378994" r:id="rId28"/>
    <p:sldId id="2147378995" r:id="rId29"/>
    <p:sldId id="2147378996" r:id="rId30"/>
    <p:sldId id="2147378997" r:id="rId31"/>
  </p:sldIdLst>
  <p:sldSz cx="12192000" cy="6858000"/>
  <p:notesSz cx="6797675" cy="9926638"/>
  <p:custDataLst>
    <p:tags r:id="rId3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Renouard" initials="OR" lastIdx="118" clrIdx="0">
    <p:extLst>
      <p:ext uri="{19B8F6BF-5375-455C-9EA6-DF929625EA0E}">
        <p15:presenceInfo xmlns:p15="http://schemas.microsoft.com/office/powerpoint/2012/main" userId="b27a86f0450e1bf5" providerId="Windows Live"/>
      </p:ext>
    </p:extLst>
  </p:cmAuthor>
  <p:cmAuthor id="2" name="kyaker" initials="ky" lastIdx="30" clrIdx="1">
    <p:extLst>
      <p:ext uri="{19B8F6BF-5375-455C-9EA6-DF929625EA0E}">
        <p15:presenceInfo xmlns:p15="http://schemas.microsoft.com/office/powerpoint/2012/main" userId="S::kyaker_hotmail.fr#ext#@totalworkplace.onmicrosoft.com::a74d7d34-eb82-4706-91d9-c5a878a45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FF"/>
    <a:srgbClr val="00A13A"/>
    <a:srgbClr val="5795B1"/>
    <a:srgbClr val="444444"/>
    <a:srgbClr val="000000"/>
    <a:srgbClr val="4529DD"/>
    <a:srgbClr val="0679BD"/>
    <a:srgbClr val="414141"/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67457" autoAdjust="0"/>
  </p:normalViewPr>
  <p:slideViewPr>
    <p:cSldViewPr snapToGrid="0">
      <p:cViewPr varScale="1">
        <p:scale>
          <a:sx n="86" d="100"/>
          <a:sy n="86" d="100"/>
        </p:scale>
        <p:origin x="175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2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614CAE6-BFFC-44D9-B589-0D037404D9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8E2BC-021C-40B7-90F3-4B68AD2B7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EC88-F953-4BD6-A688-3279E9A6E67A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619B7-E80F-4357-A079-8385235264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27D7F4-CEC4-4BC4-A31D-0DEAAFB98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B5C3-2E1E-4008-9B77-C67FFE77B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4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9E9D-AF7B-45D0-B389-3AE92F6B3F8A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change mask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E3DE-59D0-436E-9643-2C33BA404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144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6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DE3DE-59D0-436E-9643-2C33BA4042B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5687"/>
            <a:ext cx="2788867" cy="181680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39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9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15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946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80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Modifiez</a:t>
            </a:r>
            <a:r>
              <a:rPr lang="en-GB" noProof="0" dirty="0"/>
              <a:t>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extLst>
      <p:ext uri="{BB962C8B-B14F-4D97-AF65-F5344CB8AC3E}">
        <p14:creationId xmlns:p14="http://schemas.microsoft.com/office/powerpoint/2010/main" val="4215575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300" y="120615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6300" y="209535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5C393-2F91-E1E6-9F84-7F5CA0FA07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58696"/>
            <a:ext cx="1104163" cy="720001"/>
          </a:xfrm>
          <a:prstGeom prst="rect">
            <a:avLst/>
          </a:prstGeom>
          <a:ln>
            <a:noFill/>
          </a:ln>
        </p:spPr>
      </p:pic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6C6E86D-35AC-6E48-45A0-AFFC6795BA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7" y="6158696"/>
            <a:ext cx="699304" cy="699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846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49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59816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56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/>
              <a:t>Deuxième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2"/>
            <a:ext cx="6093760" cy="589597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5243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41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104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7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4862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486275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1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82678"/>
            <a:ext cx="1067386" cy="696020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4835603" y="6437592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Modify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544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Modify mask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69879" y="6361992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9/23/2025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7811" y="6349639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2025-02-13 - AI, Data Management and Digital Transformation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9033" y="6363156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3E65A50A-BC25-0E70-1518-9F3A17116DA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6" y="6160991"/>
            <a:ext cx="697009" cy="697009"/>
          </a:xfrm>
          <a:prstGeom prst="rect">
            <a:avLst/>
          </a:prstGeom>
        </p:spPr>
      </p:pic>
    </p:spTree>
    <p:custDataLst>
      <p:tags r:id="rId16"/>
    </p:custDataLst>
    <p:extLst>
      <p:ext uri="{BB962C8B-B14F-4D97-AF65-F5344CB8AC3E}">
        <p14:creationId xmlns:p14="http://schemas.microsoft.com/office/powerpoint/2010/main" val="350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6" r:id="rId6"/>
    <p:sldLayoutId id="2147483680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index.html#user-gui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umpy.org/doc/2.3/user/absolute_beginner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keras.io/guides/sequential_model" TargetMode="External"/><Relationship Id="rId5" Type="http://schemas.openxmlformats.org/officeDocument/2006/relationships/hyperlink" Target="https://scikit-learn.org/0.21/user_guide.html" TargetMode="External"/><Relationship Id="rId4" Type="http://schemas.openxmlformats.org/officeDocument/2006/relationships/hyperlink" Target="https://pandas.pydata.org/Pandas_Cheat_Sheet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KNeighborsClassifier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keras/sequential_model?hl=en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7ECF6-787E-52EF-8B89-14043193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1593527"/>
            <a:ext cx="11160000" cy="1440000"/>
          </a:xfrm>
        </p:spPr>
        <p:txBody>
          <a:bodyPr/>
          <a:lstStyle/>
          <a:p>
            <a:r>
              <a:rPr lang="fr-FR" sz="5400" dirty="0"/>
              <a:t>Machine Learning </a:t>
            </a:r>
            <a:br>
              <a:rPr lang="fr-FR" sz="5400" dirty="0"/>
            </a:br>
            <a:r>
              <a:rPr lang="fr-FR" sz="5400" dirty="0" err="1"/>
              <a:t>with</a:t>
            </a:r>
            <a:r>
              <a:rPr lang="fr-FR" sz="5400" dirty="0"/>
              <a:t> Python</a:t>
            </a:r>
            <a:br>
              <a:rPr lang="fr-FR" sz="5400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D0ECE2-3685-59B2-3C5C-FEE1A9610B05}"/>
              </a:ext>
            </a:extLst>
          </p:cNvPr>
          <p:cNvSpPr txBox="1"/>
          <p:nvPr/>
        </p:nvSpPr>
        <p:spPr>
          <a:xfrm>
            <a:off x="1978430" y="4217324"/>
            <a:ext cx="78662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282AFF"/>
                </a:solidFill>
              </a:rPr>
              <a:t>For more information on the functions, see the documentation for: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Numpy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https://numpy.org/doc/2.3/user/absolute_beginners.html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Pandas (</a:t>
            </a:r>
            <a:r>
              <a:rPr lang="en-US" dirty="0">
                <a:hlinkClick r:id="rId3"/>
              </a:rPr>
              <a:t>https://pandas.pydata.org/docs/user_guide/index.html#user-guide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>
                <a:hlinkClick r:id="rId4"/>
              </a:rPr>
              <a:t>https://pandas.pydata.org/Pandas_Cheat_Sheet.pdf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Scikit-Learn (</a:t>
            </a:r>
            <a:r>
              <a:rPr lang="en-US" dirty="0">
                <a:hlinkClick r:id="rId5"/>
              </a:rPr>
              <a:t>https://scikit-learn.org/0.21/user_guide.html</a:t>
            </a:r>
            <a:r>
              <a:rPr lang="en-US" dirty="0"/>
              <a:t>)</a:t>
            </a:r>
          </a:p>
          <a:p>
            <a:pPr algn="l">
              <a:spcAft>
                <a:spcPts val="1200"/>
              </a:spcAft>
            </a:pP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https://keras.io/guides/sequential_model</a:t>
            </a:r>
            <a:r>
              <a:rPr lang="en-US" dirty="0"/>
              <a:t>)</a:t>
            </a:r>
          </a:p>
          <a:p>
            <a:pPr algn="l">
              <a:spcAft>
                <a:spcPts val="1200"/>
              </a:spcAft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B1B312-1F6E-90BA-254D-DF73D1C37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313" y="1340814"/>
            <a:ext cx="2143125" cy="21431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7758F41-AF43-8EEB-F7F3-16361910424E}"/>
              </a:ext>
            </a:extLst>
          </p:cNvPr>
          <p:cNvSpPr txBox="1">
            <a:spLocks/>
          </p:cNvSpPr>
          <p:nvPr/>
        </p:nvSpPr>
        <p:spPr>
          <a:xfrm>
            <a:off x="489742" y="3225338"/>
            <a:ext cx="11001816" cy="625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/>
              <a:t>Cheat</a:t>
            </a:r>
            <a:r>
              <a:rPr lang="fr-FR" sz="3200" dirty="0"/>
              <a:t> </a:t>
            </a:r>
            <a:r>
              <a:rPr lang="fr-FR" sz="3200" dirty="0" err="1"/>
              <a:t>Sheet</a:t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838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6FD7-E1BA-5E95-6578-C583039B7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>
                <a:extLst>
                  <a:ext uri="{FF2B5EF4-FFF2-40B4-BE49-F238E27FC236}">
                    <a16:creationId xmlns:a16="http://schemas.microsoft.com/office/drawing/2014/main" id="{F7EC4D8B-E440-6EDE-2791-AF9290B03E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What it is:</a:t>
                </a:r>
                <a:br>
                  <a:rPr lang="en-US" dirty="0"/>
                </a:br>
                <a:r>
                  <a:rPr lang="en-US" dirty="0"/>
                  <a:t>A method to predict a continuous variable (real number) as a straight line relationship between inputs and output.</a:t>
                </a:r>
              </a:p>
              <a:p>
                <a:pPr lvl="1"/>
                <a:r>
                  <a:rPr lang="fr-FR" b="1" dirty="0"/>
                  <a:t>Polynomial </a:t>
                </a:r>
                <a:r>
                  <a:rPr lang="fr-FR" b="1" dirty="0" err="1"/>
                  <a:t>features</a:t>
                </a:r>
                <a:br>
                  <a:rPr lang="fr-FR" dirty="0"/>
                </a:br>
                <a:r>
                  <a:rPr lang="fr-FR" dirty="0"/>
                  <a:t>You can </a:t>
                </a:r>
                <a:r>
                  <a:rPr lang="fr-FR" dirty="0" err="1"/>
                  <a:t>create</a:t>
                </a:r>
                <a:r>
                  <a:rPr lang="fr-FR" dirty="0"/>
                  <a:t> new </a:t>
                </a:r>
                <a:r>
                  <a:rPr lang="fr-FR" dirty="0" err="1"/>
                  <a:t>features</a:t>
                </a:r>
                <a:r>
                  <a:rPr lang="fr-FR" dirty="0"/>
                  <a:t>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fr-FR" dirty="0"/>
                  <a:t>etc. </a:t>
                </a:r>
                <a:r>
                  <a:rPr lang="fr-FR" dirty="0" err="1"/>
                  <a:t>Then</a:t>
                </a:r>
                <a:r>
                  <a:rPr lang="fr-FR" dirty="0"/>
                  <a:t> the model </a:t>
                </a:r>
                <a:r>
                  <a:rPr lang="fr-FR" dirty="0" err="1"/>
                  <a:t>becomes</a:t>
                </a:r>
                <a:r>
                  <a:rPr lang="fr-FR" dirty="0"/>
                  <a:t>: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fr-FR" dirty="0"/>
                </a:br>
                <a:r>
                  <a:rPr lang="fr-FR" dirty="0" err="1"/>
                  <a:t>Still</a:t>
                </a:r>
                <a:r>
                  <a:rPr lang="fr-FR" dirty="0"/>
                  <a:t> a </a:t>
                </a:r>
                <a:r>
                  <a:rPr lang="fr-FR" dirty="0" err="1"/>
                  <a:t>linear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:r>
                  <a:rPr lang="fr-FR" dirty="0" err="1"/>
                  <a:t>because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linear</a:t>
                </a:r>
                <a:r>
                  <a:rPr lang="fr-FR" dirty="0"/>
                  <a:t> in the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dirty="0"/>
                  <a:t>coefficients.</a:t>
                </a:r>
                <a:br>
                  <a:rPr lang="fr-FR" dirty="0"/>
                </a:br>
                <a:r>
                  <a:rPr lang="fr-FR" dirty="0"/>
                  <a:t>This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called</a:t>
                </a:r>
                <a:r>
                  <a:rPr lang="fr-FR" dirty="0"/>
                  <a:t> </a:t>
                </a:r>
                <a:r>
                  <a:rPr lang="fr-FR" b="1" dirty="0"/>
                  <a:t>polynomial </a:t>
                </a:r>
                <a:r>
                  <a:rPr lang="fr-FR" b="1" dirty="0" err="1"/>
                  <a:t>regression</a:t>
                </a:r>
                <a:r>
                  <a:rPr lang="fr-FR" dirty="0"/>
                  <a:t>,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just</a:t>
                </a:r>
                <a:r>
                  <a:rPr lang="fr-FR" dirty="0"/>
                  <a:t> </a:t>
                </a:r>
                <a:r>
                  <a:rPr lang="fr-FR" dirty="0" err="1"/>
                  <a:t>linear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on </a:t>
                </a:r>
                <a:r>
                  <a:rPr lang="fr-FR" b="1" dirty="0" err="1"/>
                  <a:t>transformed</a:t>
                </a:r>
                <a:r>
                  <a:rPr lang="fr-FR" b="1" dirty="0"/>
                  <a:t> </a:t>
                </a:r>
                <a:r>
                  <a:rPr lang="fr-FR" b="1" dirty="0" err="1"/>
                  <a:t>features</a:t>
                </a:r>
                <a:r>
                  <a:rPr lang="fr-FR" dirty="0"/>
                  <a:t>.</a:t>
                </a:r>
              </a:p>
              <a:p>
                <a:endParaRPr lang="en-US" dirty="0"/>
              </a:p>
              <a:p>
                <a:r>
                  <a:rPr lang="en-US" b="1"/>
                  <a:t>When </a:t>
                </a:r>
                <a:r>
                  <a:rPr lang="en-US" b="1" dirty="0"/>
                  <a:t>to use it:</a:t>
                </a:r>
                <a:br>
                  <a:rPr lang="en-US" dirty="0"/>
                </a:br>
                <a:r>
                  <a:rPr lang="en-US" dirty="0"/>
                  <a:t>When you want to estimate a numerical value, like house price or salary.</a:t>
                </a:r>
              </a:p>
              <a:p>
                <a:endParaRPr lang="en-US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Predicting house price from size and number of rooms.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Espace réservé du texte 1">
                <a:extLst>
                  <a:ext uri="{FF2B5EF4-FFF2-40B4-BE49-F238E27FC236}">
                    <a16:creationId xmlns:a16="http://schemas.microsoft.com/office/drawing/2014/main" id="{F7EC4D8B-E440-6EDE-2791-AF9290B03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87" t="-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3E414DBB-392F-3BA4-8BC1-D8327DA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46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651D-F533-C4A9-CE05-839179FD1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4EB024E-F3E3-2757-D76A-5E0E65C29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6424143" cy="30555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Regressionmodel</a:t>
            </a:r>
            <a:r>
              <a:rPr lang="fr-FR" dirty="0"/>
              <a:t> = </a:t>
            </a:r>
            <a:r>
              <a:rPr lang="fr-FR" dirty="0" err="1"/>
              <a:t>LinearRegression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09CF21-8342-F0C8-B041-488326DB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Linear Regression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D7FAF8-CB8D-35B8-0A0C-87C11DA6425D}"/>
              </a:ext>
            </a:extLst>
          </p:cNvPr>
          <p:cNvSpPr txBox="1"/>
          <p:nvPr/>
        </p:nvSpPr>
        <p:spPr>
          <a:xfrm>
            <a:off x="3435928" y="5485648"/>
            <a:ext cx="861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https://scikit-learn.org/stable/modules/generated/sklearn.linear_model.LinearRegression.html</a:t>
            </a:r>
            <a:endParaRPr lang="fr-FR" sz="1600" i="1" dirty="0">
              <a:solidFill>
                <a:schemeClr val="tx2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5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9C79-9269-EE3C-0E5D-64FF38AD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797226-9E07-C9EF-8A26-37D66C5B2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250845"/>
            <a:ext cx="11268000" cy="5607156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Despite the name, it’s for </a:t>
            </a:r>
            <a:r>
              <a:rPr lang="en-US" b="1" dirty="0"/>
              <a:t>classification</a:t>
            </a:r>
            <a:r>
              <a:rPr lang="en-US" dirty="0"/>
              <a:t>, not regression. It estimates the probability of belonging to a class.</a:t>
            </a:r>
          </a:p>
          <a:p>
            <a:endParaRPr lang="en-US" sz="700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the target is binary (yes/no, 0/1).</a:t>
            </a:r>
            <a:br>
              <a:rPr lang="en-US" dirty="0"/>
            </a:br>
            <a:r>
              <a:rPr lang="en-US" i="1" dirty="0"/>
              <a:t>Multinomial logistic regression</a:t>
            </a:r>
            <a:r>
              <a:rPr lang="en-US" dirty="0"/>
              <a:t>: generalizes to more than 2 categories:</a:t>
            </a:r>
          </a:p>
          <a:p>
            <a:pPr lvl="2"/>
            <a:r>
              <a:rPr lang="en-US" dirty="0"/>
              <a:t>It uses one of two strategies:</a:t>
            </a:r>
          </a:p>
          <a:p>
            <a:pPr lvl="2"/>
            <a:r>
              <a:rPr lang="en-US" b="1" dirty="0"/>
              <a:t>One-vs-Rest (</a:t>
            </a:r>
            <a:r>
              <a:rPr lang="en-US" b="1" dirty="0" err="1"/>
              <a:t>OvR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(default in scikit-learn)</a:t>
            </a:r>
            <a:endParaRPr lang="en-US" dirty="0"/>
          </a:p>
          <a:p>
            <a:pPr lvl="3"/>
            <a:r>
              <a:rPr lang="en-US" dirty="0"/>
              <a:t>Train 1 model per class vs. all other classes.</a:t>
            </a:r>
          </a:p>
          <a:p>
            <a:pPr lvl="3"/>
            <a:r>
              <a:rPr lang="en-US" dirty="0"/>
              <a:t>Choose the class with the highest probability.</a:t>
            </a:r>
          </a:p>
          <a:p>
            <a:pPr lvl="2"/>
            <a:r>
              <a:rPr lang="en-US" b="1" dirty="0"/>
              <a:t>Multinomial (</a:t>
            </a:r>
            <a:r>
              <a:rPr lang="en-US" b="1" dirty="0" err="1"/>
              <a:t>softmax</a:t>
            </a:r>
            <a:r>
              <a:rPr lang="en-US" b="1" dirty="0"/>
              <a:t> regression)</a:t>
            </a:r>
            <a:endParaRPr lang="en-US" dirty="0"/>
          </a:p>
          <a:p>
            <a:pPr lvl="3"/>
            <a:r>
              <a:rPr lang="en-US" dirty="0"/>
              <a:t>A single model that directly computes probabilities for all classes at once.</a:t>
            </a:r>
          </a:p>
          <a:p>
            <a:pPr lvl="3"/>
            <a:r>
              <a:rPr lang="en-US" dirty="0"/>
              <a:t>Often better when classes are not linearly separable.</a:t>
            </a:r>
          </a:p>
          <a:p>
            <a:pPr lvl="3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if an email is spam (1) or not spam (0).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38E1E0-1A20-FC79-D6AE-BC2AFD2A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67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1D2C-26B0-3E8A-8D1E-637BDEF2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C1C680-3576-6F5A-EE31-67B10CFE4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9976448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LogisticRegression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LogisticRegression</a:t>
            </a:r>
            <a:r>
              <a:rPr lang="fr-FR" dirty="0"/>
              <a:t>(</a:t>
            </a:r>
            <a:r>
              <a:rPr lang="fr-FR" dirty="0" err="1"/>
              <a:t>max_iter</a:t>
            </a:r>
            <a:r>
              <a:rPr lang="fr-FR" dirty="0"/>
              <a:t>=1000)</a:t>
            </a: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If more </a:t>
            </a:r>
            <a:r>
              <a:rPr lang="fr-FR" dirty="0" err="1">
                <a:solidFill>
                  <a:srgbClr val="00A13A"/>
                </a:solidFill>
              </a:rPr>
              <a:t>than</a:t>
            </a:r>
            <a:r>
              <a:rPr lang="fr-FR" dirty="0">
                <a:solidFill>
                  <a:srgbClr val="00A13A"/>
                </a:solidFill>
              </a:rPr>
              <a:t> 2 </a:t>
            </a:r>
            <a:r>
              <a:rPr lang="fr-FR" dirty="0" err="1">
                <a:solidFill>
                  <a:srgbClr val="00A13A"/>
                </a:solidFill>
              </a:rPr>
              <a:t>categories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model = </a:t>
            </a:r>
            <a:r>
              <a:rPr lang="fr-FR" dirty="0" err="1">
                <a:solidFill>
                  <a:srgbClr val="00A13A"/>
                </a:solidFill>
              </a:rPr>
              <a:t>LogisticRegression</a:t>
            </a:r>
            <a:r>
              <a:rPr lang="fr-FR" dirty="0">
                <a:solidFill>
                  <a:srgbClr val="00A13A"/>
                </a:solidFill>
              </a:rPr>
              <a:t>(</a:t>
            </a:r>
            <a:r>
              <a:rPr lang="fr-FR" dirty="0" err="1">
                <a:solidFill>
                  <a:srgbClr val="00A13A"/>
                </a:solidFill>
              </a:rPr>
              <a:t>multi_class</a:t>
            </a:r>
            <a:r>
              <a:rPr lang="fr-FR" dirty="0">
                <a:solidFill>
                  <a:srgbClr val="00A13A"/>
                </a:solidFill>
              </a:rPr>
              <a:t>="multinomial", solver="</a:t>
            </a:r>
            <a:r>
              <a:rPr lang="fr-FR" dirty="0" err="1">
                <a:solidFill>
                  <a:srgbClr val="00A13A"/>
                </a:solidFill>
              </a:rPr>
              <a:t>lbfgs</a:t>
            </a:r>
            <a:r>
              <a:rPr lang="fr-FR" dirty="0">
                <a:solidFill>
                  <a:srgbClr val="00A13A"/>
                </a:solidFill>
              </a:rPr>
              <a:t>", </a:t>
            </a:r>
            <a:r>
              <a:rPr lang="fr-FR" dirty="0" err="1">
                <a:solidFill>
                  <a:srgbClr val="00A13A"/>
                </a:solidFill>
              </a:rPr>
              <a:t>max_iter</a:t>
            </a:r>
            <a:r>
              <a:rPr lang="fr-FR" dirty="0">
                <a:solidFill>
                  <a:srgbClr val="00A13A"/>
                </a:solidFill>
              </a:rPr>
              <a:t>=200)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6991A4-396B-EECF-50FB-0BC983E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Logistic Regression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161D47-7CE3-A7B3-C9E9-0C2DA93B77FD}"/>
              </a:ext>
            </a:extLst>
          </p:cNvPr>
          <p:cNvSpPr txBox="1"/>
          <p:nvPr/>
        </p:nvSpPr>
        <p:spPr>
          <a:xfrm>
            <a:off x="2937165" y="5813366"/>
            <a:ext cx="873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https://scikit-learn.org/stable/modules/generated/sklearn.linear_model.LogisticRegression.html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6B010-D889-5351-BFA4-B10373AE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E5F959B-1B7A-3214-0EBE-B7CE6D046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11268000" cy="4784609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classification method that finds the “best boundary” (hyperplane) between classes.</a:t>
            </a:r>
            <a:br>
              <a:rPr lang="en-US" dirty="0"/>
            </a:br>
            <a:r>
              <a:rPr lang="en-US" dirty="0"/>
              <a:t>You can use different types of boundaries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Effective in small/medium datasets with clear separation.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Classifying images of cats vs. dogs.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508596-9A4D-A682-025D-9FF8FE6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FCE96A-C986-D6B2-C4F9-3FB50170717B}"/>
              </a:ext>
            </a:extLst>
          </p:cNvPr>
          <p:cNvGraphicFramePr>
            <a:graphicFrameLocks noGrp="1"/>
          </p:cNvGraphicFramePr>
          <p:nvPr/>
        </p:nvGraphicFramePr>
        <p:xfrm>
          <a:off x="680489" y="2458155"/>
          <a:ext cx="8092209" cy="1676400"/>
        </p:xfrm>
        <a:graphic>
          <a:graphicData uri="http://schemas.openxmlformats.org/drawingml/2006/table">
            <a:tbl>
              <a:tblPr/>
              <a:tblGrid>
                <a:gridCol w="1791162">
                  <a:extLst>
                    <a:ext uri="{9D8B030D-6E8A-4147-A177-3AD203B41FA5}">
                      <a16:colId xmlns:a16="http://schemas.microsoft.com/office/drawing/2014/main" val="1322050877"/>
                    </a:ext>
                  </a:extLst>
                </a:gridCol>
                <a:gridCol w="2820785">
                  <a:extLst>
                    <a:ext uri="{9D8B030D-6E8A-4147-A177-3AD203B41FA5}">
                      <a16:colId xmlns:a16="http://schemas.microsoft.com/office/drawing/2014/main" val="1850717067"/>
                    </a:ext>
                  </a:extLst>
                </a:gridCol>
                <a:gridCol w="3480262">
                  <a:extLst>
                    <a:ext uri="{9D8B030D-6E8A-4147-A177-3AD203B41FA5}">
                      <a16:colId xmlns:a16="http://schemas.microsoft.com/office/drawing/2014/main" val="160355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/>
                        <a:t>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 dirty="0"/>
                        <a:t>Shape of </a:t>
                      </a:r>
                      <a:r>
                        <a:rPr lang="fr-FR" sz="1600" b="1" dirty="0" err="1"/>
                        <a:t>Boundary</a:t>
                      </a:r>
                      <a:endParaRPr lang="fr-F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 dirty="0" err="1"/>
                        <a:t>When</a:t>
                      </a:r>
                      <a:r>
                        <a:rPr lang="fr-FR" sz="1600" b="1" dirty="0"/>
                        <a:t> to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78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Straight line / hyperplane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Data is linearly separable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Polynomial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Curved, polynomial-shaped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Data has feature interactions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1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RBF (Gaussian)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Flexible, curved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Default choice for most 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 dirty="0" err="1"/>
                        <a:t>Sigmoid</a:t>
                      </a:r>
                      <a:endParaRPr lang="fr-F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/>
                        <a:t>Neural network-like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/>
                        <a:t>Rare, </a:t>
                      </a:r>
                      <a:r>
                        <a:rPr lang="fr-FR" sz="1600" dirty="0" err="1"/>
                        <a:t>experimental</a:t>
                      </a:r>
                      <a:r>
                        <a:rPr lang="fr-FR" sz="1600" dirty="0"/>
                        <a:t>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59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97A7-5DC3-97C1-8F54-4F32C612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8A4B8F1-BF1B-4F1E-3E9D-49022EF16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6424143" cy="2750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sklearn.svm</a:t>
            </a:r>
            <a:r>
              <a:rPr lang="fr-FR" dirty="0"/>
              <a:t> import SVC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SVC(kernel="</a:t>
            </a:r>
            <a:r>
              <a:rPr lang="fr-FR" dirty="0" err="1"/>
              <a:t>rbf</a:t>
            </a:r>
            <a:r>
              <a:rPr lang="fr-FR" dirty="0"/>
              <a:t>")</a:t>
            </a:r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EAF0DD-3B0C-AD05-59F7-DEAFCF8B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</a:t>
            </a:r>
            <a:r>
              <a:rPr lang="en-US" dirty="0"/>
              <a:t>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ADBE5D-2A7E-44EF-DB32-207869F8C660}"/>
              </a:ext>
            </a:extLst>
          </p:cNvPr>
          <p:cNvSpPr txBox="1"/>
          <p:nvPr/>
        </p:nvSpPr>
        <p:spPr>
          <a:xfrm>
            <a:off x="2870664" y="5430981"/>
            <a:ext cx="6630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https://scikit-learn.org/stable/modules/generated/sklearn.svm.SVC.html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0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88AF-CFF1-1D3A-AA73-E8C177AB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4B034CF-DC88-CD06-A065-1262E5012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147157"/>
            <a:ext cx="11268000" cy="4770090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Classifies a point by looking at the labels of its nearest neighbors in the dataset.</a:t>
            </a:r>
            <a:br>
              <a:rPr lang="en-US" dirty="0"/>
            </a:br>
            <a:r>
              <a:rPr lang="en-US" dirty="0"/>
              <a:t>You can use different metric: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Good for simple classification problems with small datasets.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if a fruit is apple or orange based on size and color.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DBDF9F-2658-B871-A4AC-4AF6BB6F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</a:t>
            </a:r>
            <a:r>
              <a:rPr lang="fr-FR" dirty="0" err="1"/>
              <a:t>kNN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A2B22-6359-184F-9BD6-42E4E2F1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9" y="2153419"/>
            <a:ext cx="10009315" cy="21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FF52-F627-9798-B250-EA96635A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B52BB89-5B80-CB1C-BC06-4DD43EAE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8590994" cy="36042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sklearn.neighbors</a:t>
            </a:r>
            <a:r>
              <a:rPr lang="fr-FR" dirty="0"/>
              <a:t> import </a:t>
            </a:r>
            <a:r>
              <a:rPr lang="fr-FR" dirty="0" err="1"/>
              <a:t>KNeighborsClassifier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=5, metric="</a:t>
            </a:r>
            <a:r>
              <a:rPr lang="en-US" dirty="0" err="1"/>
              <a:t>minkowski</a:t>
            </a:r>
            <a:r>
              <a:rPr lang="en-US" dirty="0"/>
              <a:t>", p=2)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2F83D9-92EB-94EC-6036-F9E7919C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en-US" dirty="0"/>
              <a:t>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0ECBCC-D0DE-C090-7232-54FF111EE399}"/>
              </a:ext>
            </a:extLst>
          </p:cNvPr>
          <p:cNvSpPr txBox="1"/>
          <p:nvPr/>
        </p:nvSpPr>
        <p:spPr>
          <a:xfrm>
            <a:off x="3230883" y="5425440"/>
            <a:ext cx="8636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https://scikit-learn.org/stable/modules/generated/sklearn.neighbors.KNeighborsClassifier.html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2F254-A168-F934-BC96-4ED338B9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5A7115-ACFB-5FA5-CD24-615BC704E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model that splits data by asking questions (like a flowchart).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interpretability is important.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Deciding if someone should get a loan based on income and credit history.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34A5038-E6A0-1995-EC5A-4AA5931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07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75675-0DF2-1D70-45FE-E727063F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9A3D73-007E-D722-7554-BB86319E0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9566354" cy="36485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Classifiermodel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max_depth</a:t>
            </a:r>
            <a:r>
              <a:rPr lang="fr-FR" dirty="0"/>
              <a:t>=5,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E8FBC0-A9B9-91FC-80B5-0A887EB6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Decision Tree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971069-0190-418A-B648-A3404E92264E}"/>
              </a:ext>
            </a:extLst>
          </p:cNvPr>
          <p:cNvSpPr txBox="1"/>
          <p:nvPr/>
        </p:nvSpPr>
        <p:spPr>
          <a:xfrm>
            <a:off x="3230883" y="5425440"/>
            <a:ext cx="821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https://scikit-learn.org/stable/modules/generated/sklearn.tree.DecisionTreeClassifier.html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00F74-B54F-2830-48F8-26E8540C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59B51B-D930-4798-73C6-160E22A1B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first step in data analysis to understand the distribution of variables (mean, min, max, variance, correlations).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at the beginning of a project — to detect anomalies, missing values, and the relationships between variables.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Examining exam scores to see the average, spread, and whether two subjects are correlated.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CF19E-A7E4-2132-87C6-8BA056D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 of Numerical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56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481C-2B8F-AABF-7152-399BE549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C6A89A0-0225-F524-9CF0-78EE446F6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An ensemble of many decision trees, combining their predictions for better accuracy.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 strong default model for many classification/regression tasks.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customer churn in telecom data.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E6CB6F-D87F-5F57-6D49-8DF253AE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282884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E9CC7-B53A-09C3-F58D-AE086A43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6522BB-3648-B9F7-CC18-5857208D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8995546" cy="36042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CFF017-7958-12E3-A4CE-F9894624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Random Forest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4E4E40-0ED0-61AF-087F-E3005811A536}"/>
              </a:ext>
            </a:extLst>
          </p:cNvPr>
          <p:cNvSpPr txBox="1"/>
          <p:nvPr/>
        </p:nvSpPr>
        <p:spPr>
          <a:xfrm>
            <a:off x="2959334" y="5408815"/>
            <a:ext cx="8911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https://scikit-learn.org/stable/modules/generated/sklearn.ensemble.RandomForestClassifier.html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36FA-CEC2-F3D4-976E-537135AD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B3B5B-E897-A004-4E36-F95818FF7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Groups data into clusters without knowing labels.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you want to discover natural groupings in data.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Grouping customers into 3 market segments.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DC22298-5973-1EDD-CC86-2C4C17F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r>
              <a:rPr lang="fr-FR" dirty="0"/>
              <a:t> (</a:t>
            </a:r>
            <a:r>
              <a:rPr lang="fr-FR" dirty="0" err="1"/>
              <a:t>Unsupervised</a:t>
            </a:r>
            <a:r>
              <a:rPr lang="fr-FR" dirty="0"/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287593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3115-DD31-DAB7-BDF1-6F56E315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457264-CA97-F042-C58B-2E8F53E65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018088"/>
            <a:ext cx="7510339" cy="49227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sklearn.cluster</a:t>
            </a:r>
            <a:r>
              <a:rPr lang="fr-FR" dirty="0"/>
              <a:t> import </a:t>
            </a:r>
            <a:r>
              <a:rPr lang="fr-FR" dirty="0" err="1"/>
              <a:t>Kmeans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scipy.stats</a:t>
            </a:r>
            <a:r>
              <a:rPr lang="fr-FR" dirty="0"/>
              <a:t> import mode</a:t>
            </a:r>
          </a:p>
          <a:p>
            <a:pPr marL="0" indent="0">
              <a:buNone/>
            </a:pPr>
            <a:r>
              <a:rPr lang="fr-FR" dirty="0" err="1"/>
              <a:t>kmeans</a:t>
            </a:r>
            <a:r>
              <a:rPr lang="fr-FR" dirty="0"/>
              <a:t> = </a:t>
            </a:r>
            <a:r>
              <a:rPr lang="fr-FR" dirty="0" err="1"/>
              <a:t>KMeans</a:t>
            </a:r>
            <a:r>
              <a:rPr lang="fr-FR" dirty="0"/>
              <a:t>(</a:t>
            </a:r>
            <a:r>
              <a:rPr lang="fr-FR" dirty="0" err="1"/>
              <a:t>n_clusters</a:t>
            </a:r>
            <a:r>
              <a:rPr lang="fr-FR" dirty="0"/>
              <a:t>=3,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clusters = </a:t>
            </a:r>
            <a:r>
              <a:rPr lang="fr-FR" dirty="0" err="1"/>
              <a:t>kmeans.fit_predict</a:t>
            </a:r>
            <a:r>
              <a:rPr lang="fr-FR" dirty="0"/>
              <a:t>(X)</a:t>
            </a:r>
          </a:p>
          <a:p>
            <a:pPr marL="0" indent="0">
              <a:buNone/>
            </a:pPr>
            <a:endParaRPr lang="fr-FR" sz="105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Optional</a:t>
            </a:r>
            <a:r>
              <a:rPr lang="fr-FR" dirty="0">
                <a:solidFill>
                  <a:srgbClr val="00A13A"/>
                </a:solidFill>
              </a:rPr>
              <a:t>: </a:t>
            </a:r>
            <a:r>
              <a:rPr lang="fr-FR" dirty="0" err="1">
                <a:solidFill>
                  <a:srgbClr val="00A13A"/>
                </a:solidFill>
              </a:rPr>
              <a:t>map</a:t>
            </a:r>
            <a:r>
              <a:rPr lang="fr-FR" dirty="0">
                <a:solidFill>
                  <a:srgbClr val="00A13A"/>
                </a:solidFill>
              </a:rPr>
              <a:t> clusters to labels (if </a:t>
            </a:r>
            <a:r>
              <a:rPr lang="fr-FR" dirty="0" err="1">
                <a:solidFill>
                  <a:srgbClr val="00A13A"/>
                </a:solidFill>
              </a:rPr>
              <a:t>ground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truth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exists</a:t>
            </a:r>
            <a:r>
              <a:rPr lang="fr-FR" dirty="0">
                <a:solidFill>
                  <a:srgbClr val="00A13A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scipy.stats</a:t>
            </a:r>
            <a:r>
              <a:rPr lang="fr-FR" dirty="0"/>
              <a:t> import mode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dirty="0"/>
              <a:t>labels = </a:t>
            </a:r>
            <a:r>
              <a:rPr lang="fr-FR" dirty="0" err="1"/>
              <a:t>np.zeros_like</a:t>
            </a:r>
            <a:r>
              <a:rPr lang="fr-FR" dirty="0"/>
              <a:t>(clusters)</a:t>
            </a:r>
          </a:p>
          <a:p>
            <a:pPr marL="0" indent="0">
              <a:buNone/>
            </a:pPr>
            <a:r>
              <a:rPr lang="fr-FR" dirty="0"/>
              <a:t>for i in range(3):</a:t>
            </a:r>
          </a:p>
          <a:p>
            <a:pPr marL="0" indent="0">
              <a:buNone/>
            </a:pPr>
            <a:r>
              <a:rPr lang="fr-FR" dirty="0"/>
              <a:t>    labels[clusters == i] = mode(y[clusters == i])[0]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F58767-4C2F-75EC-FC38-2652EE76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 err="1"/>
              <a:t>KMeans</a:t>
            </a:r>
            <a:r>
              <a:rPr lang="en-US" dirty="0"/>
              <a:t>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7873DB-1C7E-E2B1-C4B4-7282A44D48B4}"/>
              </a:ext>
            </a:extLst>
          </p:cNvPr>
          <p:cNvSpPr txBox="1"/>
          <p:nvPr/>
        </p:nvSpPr>
        <p:spPr>
          <a:xfrm>
            <a:off x="3286301" y="6068292"/>
            <a:ext cx="7182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https://scikit-learn.org/stable/modules/generated/sklearn.cluster.KMeans.html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9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A3F2-43A4-4BEE-C778-840BF16F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DB0C78-69C5-A813-05E0-C12F3D66D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model inspired by the brain, made of layers of neurons.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relationships are complex and non-linear, especially with large datasets.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Handwritten digit recognition (MNIST).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6946B3A-B48E-2B05-10F9-9B60A7C5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Feedforward</a:t>
            </a:r>
            <a:r>
              <a:rPr lang="fr-FR" dirty="0"/>
              <a:t>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584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31F5E-B17A-EBCA-30C1-27F86E86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5D052E5-134F-E3B6-A4CB-411259465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189470"/>
            <a:ext cx="10192579" cy="46682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tensorflow.keras.models</a:t>
            </a:r>
            <a:r>
              <a:rPr lang="fr-FR" dirty="0"/>
              <a:t> import </a:t>
            </a:r>
            <a:r>
              <a:rPr lang="fr-FR" dirty="0" err="1"/>
              <a:t>Sequential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tensorflow.keras.layers</a:t>
            </a:r>
            <a:r>
              <a:rPr lang="fr-FR" dirty="0"/>
              <a:t> import Dense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Sequential</a:t>
            </a:r>
            <a:r>
              <a:rPr lang="fr-FR" dirty="0"/>
              <a:t>([</a:t>
            </a:r>
          </a:p>
          <a:p>
            <a:pPr marL="0" indent="0">
              <a:buNone/>
            </a:pPr>
            <a:r>
              <a:rPr lang="fr-FR" dirty="0"/>
              <a:t>    Dense(32, activation="relu", </a:t>
            </a:r>
            <a:r>
              <a:rPr lang="fr-FR" dirty="0" err="1"/>
              <a:t>input_shape</a:t>
            </a:r>
            <a:r>
              <a:rPr lang="fr-FR" dirty="0"/>
              <a:t>=(</a:t>
            </a:r>
            <a:r>
              <a:rPr lang="fr-FR" dirty="0" err="1"/>
              <a:t>X_train.shape</a:t>
            </a:r>
            <a:r>
              <a:rPr lang="fr-FR" dirty="0"/>
              <a:t>[1],)),</a:t>
            </a:r>
          </a:p>
          <a:p>
            <a:pPr marL="0" indent="0">
              <a:buNone/>
            </a:pPr>
            <a:r>
              <a:rPr lang="fr-FR" dirty="0"/>
              <a:t>    Dense(16, activation="relu"),</a:t>
            </a:r>
          </a:p>
          <a:p>
            <a:pPr marL="0" indent="0">
              <a:buNone/>
            </a:pPr>
            <a:r>
              <a:rPr lang="fr-FR" dirty="0"/>
              <a:t>    Dense(1, activation="</a:t>
            </a:r>
            <a:r>
              <a:rPr lang="fr-FR" dirty="0" err="1"/>
              <a:t>sigmoid</a:t>
            </a:r>
            <a:r>
              <a:rPr lang="fr-FR" dirty="0"/>
              <a:t>")])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00A13A"/>
                </a:solidFill>
              </a:rPr>
              <a:t># or Dense(</a:t>
            </a:r>
            <a:r>
              <a:rPr lang="fr-FR" dirty="0" err="1">
                <a:solidFill>
                  <a:srgbClr val="00A13A"/>
                </a:solidFill>
              </a:rPr>
              <a:t>len</a:t>
            </a:r>
            <a:r>
              <a:rPr lang="fr-FR" dirty="0">
                <a:solidFill>
                  <a:srgbClr val="00A13A"/>
                </a:solidFill>
              </a:rPr>
              <a:t>(</a:t>
            </a:r>
            <a:r>
              <a:rPr lang="fr-FR" dirty="0" err="1">
                <a:solidFill>
                  <a:srgbClr val="00A13A"/>
                </a:solidFill>
              </a:rPr>
              <a:t>unique_classes</a:t>
            </a:r>
            <a:r>
              <a:rPr lang="fr-FR" dirty="0">
                <a:solidFill>
                  <a:srgbClr val="00A13A"/>
                </a:solidFill>
              </a:rPr>
              <a:t>), activation='</a:t>
            </a:r>
            <a:r>
              <a:rPr lang="fr-FR" dirty="0" err="1">
                <a:solidFill>
                  <a:srgbClr val="00A13A"/>
                </a:solidFill>
              </a:rPr>
              <a:t>softmax</a:t>
            </a:r>
            <a:r>
              <a:rPr lang="fr-FR" dirty="0">
                <a:solidFill>
                  <a:srgbClr val="00A13A"/>
                </a:solidFill>
              </a:rPr>
              <a:t>’)) for multi-classes </a:t>
            </a:r>
            <a:r>
              <a:rPr lang="fr-FR" dirty="0" err="1">
                <a:solidFill>
                  <a:srgbClr val="00A13A"/>
                </a:solidFill>
              </a:rPr>
              <a:t>examples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model.compile</a:t>
            </a:r>
            <a:r>
              <a:rPr lang="fr-FR" dirty="0"/>
              <a:t>(</a:t>
            </a:r>
            <a:r>
              <a:rPr lang="fr-FR" dirty="0" err="1"/>
              <a:t>optimizer</a:t>
            </a:r>
            <a:r>
              <a:rPr lang="fr-FR" dirty="0"/>
              <a:t>="</a:t>
            </a:r>
            <a:r>
              <a:rPr lang="fr-FR" dirty="0" err="1"/>
              <a:t>adam</a:t>
            </a:r>
            <a:r>
              <a:rPr lang="fr-FR" dirty="0"/>
              <a:t>", </a:t>
            </a:r>
            <a:r>
              <a:rPr lang="fr-FR" dirty="0" err="1"/>
              <a:t>loss</a:t>
            </a:r>
            <a:r>
              <a:rPr lang="fr-FR" dirty="0"/>
              <a:t>="</a:t>
            </a:r>
            <a:r>
              <a:rPr lang="fr-FR" dirty="0" err="1"/>
              <a:t>binary_crossentropy</a:t>
            </a:r>
            <a:r>
              <a:rPr lang="fr-FR" dirty="0"/>
              <a:t>", </a:t>
            </a:r>
            <a:r>
              <a:rPr lang="fr-FR" dirty="0" err="1"/>
              <a:t>metrics</a:t>
            </a:r>
            <a:r>
              <a:rPr lang="fr-FR" dirty="0"/>
              <a:t>=["</a:t>
            </a:r>
            <a:r>
              <a:rPr lang="fr-FR" dirty="0" err="1"/>
              <a:t>accuracy</a:t>
            </a:r>
            <a:r>
              <a:rPr lang="fr-FR" dirty="0"/>
              <a:t>"])</a:t>
            </a: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or </a:t>
            </a:r>
            <a:r>
              <a:rPr lang="fr-FR" dirty="0" err="1">
                <a:solidFill>
                  <a:srgbClr val="00A13A"/>
                </a:solidFill>
              </a:rPr>
              <a:t>loss</a:t>
            </a:r>
            <a:r>
              <a:rPr lang="fr-FR" dirty="0">
                <a:solidFill>
                  <a:srgbClr val="00A13A"/>
                </a:solidFill>
              </a:rPr>
              <a:t>='</a:t>
            </a:r>
            <a:r>
              <a:rPr lang="fr-FR" dirty="0" err="1">
                <a:solidFill>
                  <a:srgbClr val="00A13A"/>
                </a:solidFill>
              </a:rPr>
              <a:t>sparse_categorical_crossentropy</a:t>
            </a:r>
            <a:r>
              <a:rPr lang="fr-FR" dirty="0">
                <a:solidFill>
                  <a:srgbClr val="00A13A"/>
                </a:solidFill>
              </a:rPr>
              <a:t>’ for </a:t>
            </a:r>
            <a:r>
              <a:rPr lang="fr-FR" dirty="0" err="1">
                <a:solidFill>
                  <a:srgbClr val="00A13A"/>
                </a:solidFill>
              </a:rPr>
              <a:t>example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=20,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E511B0-25DF-2522-9E88-630101E9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Simple Feedforward Neural Network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00058E-9567-AA23-E431-EDBB90E39D25}"/>
              </a:ext>
            </a:extLst>
          </p:cNvPr>
          <p:cNvSpPr txBox="1"/>
          <p:nvPr/>
        </p:nvSpPr>
        <p:spPr>
          <a:xfrm>
            <a:off x="4692810" y="6040582"/>
            <a:ext cx="596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https://www.tensorflow.org/guide/keras/sequential_model?hl=en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8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210D7-22C1-6F13-8A90-883F7822F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5D670A-A2F7-F6F0-FD6F-1A1DCD883F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endParaRPr lang="en-US" dirty="0"/>
          </a:p>
          <a:p>
            <a:pPr lvl="1"/>
            <a:r>
              <a:rPr lang="en-US" b="1" dirty="0"/>
              <a:t>R²</a:t>
            </a:r>
            <a:r>
              <a:rPr lang="en-US" dirty="0"/>
              <a:t>: proportion of variance explained.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RMSE</a:t>
            </a:r>
            <a:r>
              <a:rPr lang="en-US" dirty="0"/>
              <a:t>: how far predictions are from actual values.</a:t>
            </a:r>
          </a:p>
          <a:p>
            <a:pPr lvl="1"/>
            <a:endParaRPr lang="en-US" dirty="0"/>
          </a:p>
          <a:p>
            <a:r>
              <a:rPr lang="en-US" b="1" dirty="0"/>
              <a:t>Classification</a:t>
            </a:r>
            <a:endParaRPr lang="en-US" dirty="0"/>
          </a:p>
          <a:p>
            <a:pPr lvl="1"/>
            <a:r>
              <a:rPr lang="en-US" b="1" dirty="0"/>
              <a:t>Accuracy</a:t>
            </a:r>
            <a:r>
              <a:rPr lang="en-US" dirty="0"/>
              <a:t>: % correctly classified.</a:t>
            </a:r>
          </a:p>
          <a:p>
            <a:pPr lvl="1"/>
            <a:r>
              <a:rPr lang="en-US" b="1" dirty="0"/>
              <a:t>Precision/Recall</a:t>
            </a:r>
            <a:r>
              <a:rPr lang="en-US" dirty="0"/>
              <a:t>: how many positive predictions are correct / how many real positives detected.</a:t>
            </a:r>
          </a:p>
          <a:p>
            <a:pPr lvl="1"/>
            <a:r>
              <a:rPr lang="en-US" b="1" dirty="0"/>
              <a:t>F1 Score</a:t>
            </a:r>
            <a:r>
              <a:rPr lang="en-US" dirty="0"/>
              <a:t>: balance between precision and recall.</a:t>
            </a:r>
          </a:p>
          <a:p>
            <a:pPr lvl="1"/>
            <a:r>
              <a:rPr lang="en-US" b="1" dirty="0"/>
              <a:t>Confusion Matrix</a:t>
            </a:r>
            <a:r>
              <a:rPr lang="en-US" dirty="0"/>
              <a:t>: breakdown of correct vs. incorrect predictions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3739FB-1BEB-014D-65D8-30D1A455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Measures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B68B3-378C-071D-7365-1DE995CF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19" y="2299072"/>
            <a:ext cx="2295542" cy="7524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2480A4-19EE-DD14-0C9F-28FB2281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19" y="1625111"/>
            <a:ext cx="1895489" cy="5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5BFF-8FDA-F539-4DCD-B9C25658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8FD2E94-7B45-1ABB-F9A8-F0C4E2A4E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8" y="1372351"/>
            <a:ext cx="9350223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r>
              <a:rPr lang="fr-FR" dirty="0"/>
              <a:t>, f1_score, </a:t>
            </a:r>
            <a:r>
              <a:rPr lang="fr-FR" dirty="0" err="1"/>
              <a:t>confusion_matrix</a:t>
            </a:r>
            <a:r>
              <a:rPr lang="fr-FR" dirty="0"/>
              <a:t>, r2_score, </a:t>
            </a:r>
            <a:r>
              <a:rPr lang="fr-FR" dirty="0" err="1"/>
              <a:t>mean_squared_error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Regression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("R²:",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("RMSE:",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squared</a:t>
            </a:r>
            <a:r>
              <a:rPr lang="fr-FR" dirty="0"/>
              <a:t>=False))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Classification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Accuracy</a:t>
            </a:r>
            <a:r>
              <a:rPr lang="fr-FR" dirty="0"/>
              <a:t>:",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("F1:", f1_score(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="</a:t>
            </a:r>
            <a:r>
              <a:rPr lang="fr-FR" dirty="0" err="1"/>
              <a:t>weighted</a:t>
            </a:r>
            <a:r>
              <a:rPr lang="fr-FR" dirty="0"/>
              <a:t>"))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("Confusion matrix:\n", 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535FA6C-E4EA-5DC8-3616-511A728C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Quality Measures – python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B542D9-8B58-0D78-FF5C-BE71285C7991}"/>
              </a:ext>
            </a:extLst>
          </p:cNvPr>
          <p:cNvSpPr txBox="1"/>
          <p:nvPr/>
        </p:nvSpPr>
        <p:spPr>
          <a:xfrm>
            <a:off x="4692810" y="6040582"/>
            <a:ext cx="568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Documentation:</a:t>
            </a:r>
            <a:endParaRPr lang="fr-FR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600" i="1" dirty="0">
                <a:solidFill>
                  <a:srgbClr val="282A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https://scikit-learn.org/stable/modules/model_evaluation.html</a:t>
            </a:r>
            <a:endParaRPr lang="fr-FR" sz="1600" i="1" dirty="0">
              <a:solidFill>
                <a:srgbClr val="282AFF"/>
              </a:solidFill>
            </a:endParaRPr>
          </a:p>
          <a:p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5C7AD52-8A7A-6693-164B-F2B1AF73F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052945"/>
            <a:ext cx="10109452" cy="51206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pd.read_csv</a:t>
            </a:r>
            <a:r>
              <a:rPr lang="fr-FR" dirty="0"/>
              <a:t>("data.csv")    </a:t>
            </a:r>
            <a:r>
              <a:rPr lang="fr-FR" dirty="0">
                <a:solidFill>
                  <a:srgbClr val="00A13A"/>
                </a:solidFill>
              </a:rPr>
              <a:t># , </a:t>
            </a:r>
            <a:r>
              <a:rPr lang="fr-FR" dirty="0" err="1">
                <a:solidFill>
                  <a:srgbClr val="00A13A"/>
                </a:solidFill>
              </a:rPr>
              <a:t>index_col</a:t>
            </a:r>
            <a:r>
              <a:rPr lang="fr-FR" dirty="0">
                <a:solidFill>
                  <a:srgbClr val="00A13A"/>
                </a:solidFill>
              </a:rPr>
              <a:t>=‘id’ , sep=‘; ‘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df.head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5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Basic </a:t>
            </a:r>
            <a:r>
              <a:rPr lang="fr-FR" dirty="0" err="1">
                <a:solidFill>
                  <a:srgbClr val="00A13A"/>
                </a:solidFill>
              </a:rPr>
              <a:t>statistics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df.describe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5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Correlation</a:t>
            </a:r>
            <a:r>
              <a:rPr lang="fr-FR" dirty="0">
                <a:solidFill>
                  <a:srgbClr val="00A13A"/>
                </a:solidFill>
              </a:rPr>
              <a:t> matrix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df.corr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Missing</a:t>
            </a:r>
            <a:r>
              <a:rPr lang="fr-FR" dirty="0">
                <a:solidFill>
                  <a:srgbClr val="00A13A"/>
                </a:solidFill>
              </a:rPr>
              <a:t> values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Separating</a:t>
            </a:r>
            <a:r>
              <a:rPr lang="fr-FR" dirty="0">
                <a:solidFill>
                  <a:srgbClr val="00A13A"/>
                </a:solidFill>
              </a:rPr>
              <a:t> the </a:t>
            </a:r>
            <a:r>
              <a:rPr lang="fr-FR" dirty="0" err="1">
                <a:solidFill>
                  <a:srgbClr val="00A13A"/>
                </a:solidFill>
              </a:rPr>
              <a:t>features</a:t>
            </a:r>
            <a:r>
              <a:rPr lang="fr-FR" dirty="0">
                <a:solidFill>
                  <a:srgbClr val="00A13A"/>
                </a:solidFill>
              </a:rPr>
              <a:t> from the value to </a:t>
            </a:r>
            <a:r>
              <a:rPr lang="fr-FR" dirty="0" err="1">
                <a:solidFill>
                  <a:srgbClr val="00A13A"/>
                </a:solidFill>
              </a:rPr>
              <a:t>be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predicted</a:t>
            </a:r>
            <a:r>
              <a:rPr lang="fr-FR" dirty="0">
                <a:solidFill>
                  <a:srgbClr val="00A13A"/>
                </a:solidFill>
              </a:rPr>
              <a:t> (</a:t>
            </a:r>
            <a:r>
              <a:rPr lang="fr-FR" dirty="0" err="1">
                <a:solidFill>
                  <a:srgbClr val="00A13A"/>
                </a:solidFill>
              </a:rPr>
              <a:t>column</a:t>
            </a:r>
            <a:r>
              <a:rPr lang="fr-FR" dirty="0">
                <a:solidFill>
                  <a:srgbClr val="00A13A"/>
                </a:solidFill>
              </a:rPr>
              <a:t> ‘</a:t>
            </a:r>
            <a:r>
              <a:rPr lang="fr-FR" dirty="0" err="1">
                <a:solidFill>
                  <a:srgbClr val="00A13A"/>
                </a:solidFill>
              </a:rPr>
              <a:t>target</a:t>
            </a:r>
            <a:r>
              <a:rPr lang="fr-FR" dirty="0">
                <a:solidFill>
                  <a:srgbClr val="00A13A"/>
                </a:solidFill>
              </a:rPr>
              <a:t>’ for </a:t>
            </a:r>
            <a:r>
              <a:rPr lang="fr-FR" dirty="0" err="1">
                <a:solidFill>
                  <a:srgbClr val="00A13A"/>
                </a:solidFill>
              </a:rPr>
              <a:t>example</a:t>
            </a:r>
            <a:r>
              <a:rPr lang="fr-FR" dirty="0">
                <a:solidFill>
                  <a:srgbClr val="00A13A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/>
              <a:t>X = </a:t>
            </a:r>
            <a:r>
              <a:rPr lang="fr-FR" dirty="0" err="1"/>
              <a:t>df.drop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=[‘</a:t>
            </a:r>
            <a:r>
              <a:rPr lang="fr-FR" dirty="0" err="1"/>
              <a:t>target</a:t>
            </a:r>
            <a:r>
              <a:rPr lang="fr-FR" dirty="0"/>
              <a:t>'])</a:t>
            </a:r>
          </a:p>
          <a:p>
            <a:pPr marL="0" indent="0">
              <a:buNone/>
            </a:pPr>
            <a:r>
              <a:rPr lang="fr-FR" dirty="0"/>
              <a:t>y = </a:t>
            </a:r>
            <a:r>
              <a:rPr lang="fr-FR" dirty="0" err="1"/>
              <a:t>df</a:t>
            </a:r>
            <a:r>
              <a:rPr lang="fr-FR" dirty="0"/>
              <a:t>[‘</a:t>
            </a:r>
            <a:r>
              <a:rPr lang="fr-FR" dirty="0" err="1"/>
              <a:t>target</a:t>
            </a:r>
            <a:r>
              <a:rPr lang="fr-FR" dirty="0"/>
              <a:t>']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7A8EE6-C689-7E1B-58EB-3CC30930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Descriptive Analysis of Numerical Variables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49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20659-AD21-3D81-D3B5-C411C4CF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843E49-C56A-4DAC-B49D-E90FB414F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Preparing the dataset by fixing or removing incorrect/missing/inconsistent data.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before training a model. A dirty dataset leads to biased or unusable models.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Replacing missing ages with the average age; converting "Male/Female" into numbers.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563CEE4-F965-B016-9A23-5DB0799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6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A0A3-8D88-30A7-BB23-2A036DBD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56678D22-EE9F-435F-70E9-B6F9116D07BE}"/>
              </a:ext>
            </a:extLst>
          </p:cNvPr>
          <p:cNvSpPr txBox="1">
            <a:spLocks/>
          </p:cNvSpPr>
          <p:nvPr/>
        </p:nvSpPr>
        <p:spPr>
          <a:xfrm>
            <a:off x="469879" y="1185950"/>
            <a:ext cx="11268000" cy="5124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Missing values: </a:t>
            </a:r>
            <a:r>
              <a:rPr lang="en-US" dirty="0"/>
              <a:t>drop or impute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b="1" dirty="0" err="1"/>
              <a:t>Categorical</a:t>
            </a:r>
            <a:r>
              <a:rPr lang="fr-FR" b="1" dirty="0"/>
              <a:t> </a:t>
            </a:r>
            <a:r>
              <a:rPr lang="fr-FR" b="1" dirty="0" err="1"/>
              <a:t>encoding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Outliers </a:t>
            </a:r>
            <a:r>
              <a:rPr lang="en-US" dirty="0"/>
              <a:t>(optional)</a:t>
            </a:r>
          </a:p>
          <a:p>
            <a:pPr lvl="1"/>
            <a:r>
              <a:rPr lang="fr-FR" dirty="0"/>
              <a:t>Interquartile Range = Q3 – Q1 </a:t>
            </a:r>
            <a:r>
              <a:rPr lang="en-US" dirty="0"/>
              <a:t>→ the width of the box in a boxplot.</a:t>
            </a:r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92CBB86-52B7-E6CF-D86D-7906F336C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557253"/>
            <a:ext cx="7587925" cy="96427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df.dropna</a:t>
            </a:r>
            <a:r>
              <a:rPr lang="fr-FR" dirty="0"/>
              <a:t>()  </a:t>
            </a:r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["col"].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["col"].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F2CC79-F490-5CE8-5D1F-87C710B8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Cleaning Variables – python code</a:t>
            </a:r>
            <a:endParaRPr lang="fr-FR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82D8E94A-6EBE-A38F-3BFE-866FE895D80B}"/>
              </a:ext>
            </a:extLst>
          </p:cNvPr>
          <p:cNvSpPr txBox="1">
            <a:spLocks/>
          </p:cNvSpPr>
          <p:nvPr/>
        </p:nvSpPr>
        <p:spPr>
          <a:xfrm>
            <a:off x="469879" y="3112990"/>
            <a:ext cx="7587925" cy="576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 </a:t>
            </a:r>
            <a:r>
              <a:rPr lang="fr-FR" dirty="0" err="1"/>
              <a:t>columns</a:t>
            </a:r>
            <a:r>
              <a:rPr lang="fr-FR" dirty="0"/>
              <a:t>=["</a:t>
            </a:r>
            <a:r>
              <a:rPr lang="fr-FR" dirty="0" err="1"/>
              <a:t>category</a:t>
            </a:r>
            <a:r>
              <a:rPr lang="fr-FR" dirty="0"/>
              <a:t>"])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9AF385-07C8-9DB9-A519-30E3E4FED211}"/>
              </a:ext>
            </a:extLst>
          </p:cNvPr>
          <p:cNvSpPr txBox="1">
            <a:spLocks/>
          </p:cNvSpPr>
          <p:nvPr/>
        </p:nvSpPr>
        <p:spPr>
          <a:xfrm>
            <a:off x="469879" y="4752109"/>
            <a:ext cx="7587925" cy="1343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q1, q3 = </a:t>
            </a:r>
            <a:r>
              <a:rPr lang="fr-FR" dirty="0" err="1"/>
              <a:t>df</a:t>
            </a:r>
            <a:r>
              <a:rPr lang="fr-FR" dirty="0"/>
              <a:t>["col"].quantile([0.25, 0.75])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iqr</a:t>
            </a:r>
            <a:r>
              <a:rPr lang="fr-FR" dirty="0"/>
              <a:t> = q3 - q1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</a:t>
            </a:r>
            <a:r>
              <a:rPr lang="fr-FR" dirty="0"/>
              <a:t>[(</a:t>
            </a:r>
            <a:r>
              <a:rPr lang="fr-FR" dirty="0" err="1"/>
              <a:t>df</a:t>
            </a:r>
            <a:r>
              <a:rPr lang="fr-FR" dirty="0"/>
              <a:t>["col"] &gt;= q1-1.5*</a:t>
            </a:r>
            <a:r>
              <a:rPr lang="fr-FR" dirty="0" err="1"/>
              <a:t>iqr</a:t>
            </a:r>
            <a:r>
              <a:rPr lang="fr-FR" dirty="0"/>
              <a:t>) &amp; (</a:t>
            </a:r>
            <a:r>
              <a:rPr lang="fr-FR" dirty="0" err="1"/>
              <a:t>df</a:t>
            </a:r>
            <a:r>
              <a:rPr lang="fr-FR" dirty="0"/>
              <a:t>["col"] &lt;= q3+1.5*</a:t>
            </a:r>
            <a:r>
              <a:rPr lang="fr-FR" dirty="0" err="1"/>
              <a:t>iqr</a:t>
            </a:r>
            <a:r>
              <a:rPr lang="fr-FR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433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800E0-482F-9408-4377-C2344D16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9BFC37-499C-EBBB-64DF-C2129E6D6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Transforming variables so they all have the same scale (mean=0, std=1).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Needed when models are sensitive to variable scales (SVM, Logistic Regression, </a:t>
            </a:r>
            <a:r>
              <a:rPr lang="en-US" dirty="0" err="1"/>
              <a:t>kNN</a:t>
            </a:r>
            <a:r>
              <a:rPr lang="en-US" dirty="0"/>
              <a:t>, Neural Networks).</a:t>
            </a:r>
            <a:br>
              <a:rPr lang="en-US" dirty="0"/>
            </a:br>
            <a:r>
              <a:rPr lang="en-US" dirty="0"/>
              <a:t>Not needed for tree-based models (Decision Trees, Random Forest).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If "Income" goes from 0–100,000 and "Age" from 0–100, models might give too much importance to income.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A3AEC9-2D50-CF1B-3F1C-D1F8D405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16003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2D50-64A2-DC65-D4A8-467FD1238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B038E07-ECDC-BD83-E4E1-9C26FD335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6424143" cy="158698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sklearn.preprocessing</a:t>
            </a:r>
            <a:r>
              <a:rPr lang="fr-FR" dirty="0"/>
              <a:t> import Standard</a:t>
            </a:r>
          </a:p>
          <a:p>
            <a:pPr marL="0" indent="0">
              <a:buNone/>
            </a:pPr>
            <a:r>
              <a:rPr lang="fr-FR" dirty="0" err="1"/>
              <a:t>Scalerscaler</a:t>
            </a:r>
            <a:r>
              <a:rPr lang="fr-FR" dirty="0"/>
              <a:t> = </a:t>
            </a:r>
            <a:r>
              <a:rPr lang="fr-FR" dirty="0" err="1"/>
              <a:t>StandardScaler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err="1"/>
              <a:t>X_scaled</a:t>
            </a:r>
            <a:r>
              <a:rPr lang="fr-FR" dirty="0"/>
              <a:t> = </a:t>
            </a:r>
            <a:r>
              <a:rPr lang="fr-FR" dirty="0" err="1"/>
              <a:t>scaler.fit_transform</a:t>
            </a:r>
            <a:r>
              <a:rPr lang="fr-FR" dirty="0"/>
              <a:t>(X)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5D48B0A-1736-E6C1-DCE1-446B480E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Standardization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3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C8463-BBA8-0742-CA95-331BD3A8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760E408-4703-F378-5CF7-116483D9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Separating data into training (to build the model) and testing (to evaluate performance).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— to avoid overfitting and check generalization.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80% of patients’ data to train a diagnostic model, 20% to test predictions.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8A92F6-4902-7550-E8CA-CB3785F0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73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2606-0E2C-D594-A227-678FDD8B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214C148-A4EB-69F9-2E89-B10C32C5B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8469074" cy="26122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 X, y,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random_state</a:t>
            </a:r>
            <a:r>
              <a:rPr lang="fr-FR" dirty="0"/>
              <a:t>=42,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stratify</a:t>
            </a:r>
            <a:r>
              <a:rPr lang="fr-FR" dirty="0"/>
              <a:t>=y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968F14-567A-5E83-8DF9-83A96569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Train-Test Split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198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OTALENERGIES AA - BLEU" val="qDnLYKrB"/>
  <p:tag name="ARTICULATE_SLIDE_COUNT" val="16"/>
  <p:tag name="ARTICULATE_DESIGN_ID_TOTALENERGIES AA - ROUGE" val="OOj8OBHz"/>
  <p:tag name="ARTICULATE_DESIGN_ID_TOTALENERGIES AA - VERT" val="eQm3xzwL"/>
  <p:tag name="ARTICULATE_DESIGN_ID_TOTALENERGIES AA - ORANGE" val="ZXOxUCNK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otalEnergies AA - Bleu">
  <a:themeElements>
    <a:clrScheme name="Personnalisé 1">
      <a:dk1>
        <a:srgbClr val="374649"/>
      </a:dk1>
      <a:lt1>
        <a:srgbClr val="FFFFFF"/>
      </a:lt1>
      <a:dk2>
        <a:srgbClr val="285AFF"/>
      </a:dk2>
      <a:lt2>
        <a:srgbClr val="FFFFFF"/>
      </a:lt2>
      <a:accent1>
        <a:srgbClr val="285AFF"/>
      </a:accent1>
      <a:accent2>
        <a:srgbClr val="ED0000"/>
      </a:accent2>
      <a:accent3>
        <a:srgbClr val="40A900"/>
      </a:accent3>
      <a:accent4>
        <a:srgbClr val="F66A00"/>
      </a:accent4>
      <a:accent5>
        <a:srgbClr val="285AFF"/>
      </a:accent5>
      <a:accent6>
        <a:srgbClr val="ED0000"/>
      </a:accent6>
      <a:hlink>
        <a:srgbClr val="374649"/>
      </a:hlink>
      <a:folHlink>
        <a:srgbClr val="285A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2A8E718C-D1D5-B54E-A9CF-4229D3F9F1C1}"/>
    </a:ext>
  </a:extLst>
</a:theme>
</file>

<file path=ppt/theme/theme2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b697a0-5238-4abe-835d-aa480ca3c4b9" xsi:nil="true"/>
    <lcf76f155ced4ddcb4097134ff3c332f xmlns="731611b8-aebd-4fd5-9c1d-7baf585413f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2C2B01D4DDB419A596BD9A6916A65" ma:contentTypeVersion="11" ma:contentTypeDescription="Crée un document." ma:contentTypeScope="" ma:versionID="0d844d16b91869ccb7363960514f29da">
  <xsd:schema xmlns:xsd="http://www.w3.org/2001/XMLSchema" xmlns:xs="http://www.w3.org/2001/XMLSchema" xmlns:p="http://schemas.microsoft.com/office/2006/metadata/properties" xmlns:ns2="731611b8-aebd-4fd5-9c1d-7baf585413ff" xmlns:ns3="09b697a0-5238-4abe-835d-aa480ca3c4b9" targetNamespace="http://schemas.microsoft.com/office/2006/metadata/properties" ma:root="true" ma:fieldsID="cb96fa54459e183bbe208241e8162c5f" ns2:_="" ns3:_="">
    <xsd:import namespace="731611b8-aebd-4fd5-9c1d-7baf585413ff"/>
    <xsd:import namespace="09b697a0-5238-4abe-835d-aa480ca3c4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611b8-aebd-4fd5-9c1d-7baf58541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697a0-5238-4abe-835d-aa480ca3c4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4a2481-68b9-4cab-b7b6-adbde0045fb6}" ma:internalName="TaxCatchAll" ma:showField="CatchAllData" ma:web="09b697a0-5238-4abe-835d-aa480ca3c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418E3-DDC7-4D02-A3E1-0097E4D00E41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09b697a0-5238-4abe-835d-aa480ca3c4b9"/>
    <ds:schemaRef ds:uri="731611b8-aebd-4fd5-9c1d-7baf585413ff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7A274C-DFA0-4941-B054-2DA1553CBB2E}">
  <ds:schemaRefs>
    <ds:schemaRef ds:uri="09b697a0-5238-4abe-835d-aa480ca3c4b9"/>
    <ds:schemaRef ds:uri="731611b8-aebd-4fd5-9c1d-7baf585413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611A8F-B7CE-4788-A7C7-6282994511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34884</TotalTime>
  <Words>2260</Words>
  <Application>Microsoft Office PowerPoint</Application>
  <PresentationFormat>Grand écran</PresentationFormat>
  <Paragraphs>271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Cambria Math</vt:lpstr>
      <vt:lpstr>TotalEnergies AA - Bleu</vt:lpstr>
      <vt:lpstr>Machine Learning  with Python </vt:lpstr>
      <vt:lpstr>Descriptive Analysis of Numerical Variables</vt:lpstr>
      <vt:lpstr>Descriptive Analysis of Numerical Variables – python code</vt:lpstr>
      <vt:lpstr>Cleaning Variables</vt:lpstr>
      <vt:lpstr>Cleaning Variables – python code</vt:lpstr>
      <vt:lpstr>Standardization</vt:lpstr>
      <vt:lpstr>Standardization – python code</vt:lpstr>
      <vt:lpstr>Train-Test Split</vt:lpstr>
      <vt:lpstr>Train-Test Split – python code</vt:lpstr>
      <vt:lpstr>Linear Regression</vt:lpstr>
      <vt:lpstr>Linear Regression – python code</vt:lpstr>
      <vt:lpstr>Logistic Regression</vt:lpstr>
      <vt:lpstr>Logistic Regression – python code</vt:lpstr>
      <vt:lpstr>Support Vector Machine (SVM)</vt:lpstr>
      <vt:lpstr>Support Vector Machine – python code</vt:lpstr>
      <vt:lpstr>k-Nearest Neighbors (kNN)</vt:lpstr>
      <vt:lpstr>k-Nearest Neighbors – python code</vt:lpstr>
      <vt:lpstr>Decision Tree</vt:lpstr>
      <vt:lpstr>Decision Tree – python code</vt:lpstr>
      <vt:lpstr>Random Forest</vt:lpstr>
      <vt:lpstr>Random Forest – python code</vt:lpstr>
      <vt:lpstr>KMeans (Unsupervised Learning)</vt:lpstr>
      <vt:lpstr>KMeans– python code</vt:lpstr>
      <vt:lpstr>Simple Feedforward Neural Network </vt:lpstr>
      <vt:lpstr>Simple Feedforward Neural Network – python code</vt:lpstr>
      <vt:lpstr>Quality Measures</vt:lpstr>
      <vt:lpstr>Quality Measures –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votre présentation  sur plusieurs lignes [Arial 32 pt regular] lorem ipsum dolor sit amet</dc:title>
  <dc:creator>Karinny AMARAL</dc:creator>
  <cp:keywords>, docId:83017700B36313D974913C337C757C87</cp:keywords>
  <cp:lastModifiedBy>Olivier Renouard</cp:lastModifiedBy>
  <cp:revision>428</cp:revision>
  <cp:lastPrinted>2025-09-24T12:39:22Z</cp:lastPrinted>
  <dcterms:created xsi:type="dcterms:W3CDTF">2023-09-28T11:53:37Z</dcterms:created>
  <dcterms:modified xsi:type="dcterms:W3CDTF">2025-09-30T20:55:08Z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30ed1b-e95f-40b5-af89-828263f287a7_Enabled">
    <vt:lpwstr>true</vt:lpwstr>
  </property>
  <property fmtid="{D5CDD505-2E9C-101B-9397-08002B2CF9AE}" pid="3" name="MSIP_Label_2b30ed1b-e95f-40b5-af89-828263f287a7_SetDate">
    <vt:lpwstr>2023-09-28T11:53:37Z</vt:lpwstr>
  </property>
  <property fmtid="{D5CDD505-2E9C-101B-9397-08002B2CF9AE}" pid="4" name="MSIP_Label_2b30ed1b-e95f-40b5-af89-828263f287a7_Method">
    <vt:lpwstr>Standard</vt:lpwstr>
  </property>
  <property fmtid="{D5CDD505-2E9C-101B-9397-08002B2CF9AE}" pid="5" name="MSIP_Label_2b30ed1b-e95f-40b5-af89-828263f287a7_Name">
    <vt:lpwstr>2b30ed1b-e95f-40b5-af89-828263f287a7</vt:lpwstr>
  </property>
  <property fmtid="{D5CDD505-2E9C-101B-9397-08002B2CF9AE}" pid="6" name="MSIP_Label_2b30ed1b-e95f-40b5-af89-828263f287a7_SiteId">
    <vt:lpwstr>329e91b0-e21f-48fb-a071-456717ecc28e</vt:lpwstr>
  </property>
  <property fmtid="{D5CDD505-2E9C-101B-9397-08002B2CF9AE}" pid="7" name="MSIP_Label_2b30ed1b-e95f-40b5-af89-828263f287a7_ActionId">
    <vt:lpwstr>258b26ff-5fc0-4dae-8468-4e306028a8c2</vt:lpwstr>
  </property>
  <property fmtid="{D5CDD505-2E9C-101B-9397-08002B2CF9AE}" pid="8" name="MSIP_Label_2b30ed1b-e95f-40b5-af89-828263f287a7_ContentBits">
    <vt:lpwstr>0</vt:lpwstr>
  </property>
  <property fmtid="{D5CDD505-2E9C-101B-9397-08002B2CF9AE}" pid="9" name="ArticulateGUID">
    <vt:lpwstr>3A35FD2F-143D-4BF9-81A7-1F5099291DB7</vt:lpwstr>
  </property>
  <property fmtid="{D5CDD505-2E9C-101B-9397-08002B2CF9AE}" pid="10" name="ArticulatePath">
    <vt:lpwstr>Charte PPT - Copie</vt:lpwstr>
  </property>
  <property fmtid="{D5CDD505-2E9C-101B-9397-08002B2CF9AE}" pid="11" name="ContentTypeId">
    <vt:lpwstr>0x01010015B2C2B01D4DDB419A596BD9A6916A65</vt:lpwstr>
  </property>
  <property fmtid="{D5CDD505-2E9C-101B-9397-08002B2CF9AE}" pid="12" name="MediaServiceImageTags">
    <vt:lpwstr/>
  </property>
</Properties>
</file>