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147378985" r:id="rId5"/>
    <p:sldId id="2147378971" r:id="rId6"/>
    <p:sldId id="2147378970" r:id="rId7"/>
    <p:sldId id="2147378972" r:id="rId8"/>
    <p:sldId id="2147378973" r:id="rId9"/>
    <p:sldId id="2147378974" r:id="rId10"/>
    <p:sldId id="2147378975" r:id="rId11"/>
    <p:sldId id="2147378976" r:id="rId12"/>
    <p:sldId id="2147378977" r:id="rId13"/>
    <p:sldId id="2147378978" r:id="rId14"/>
    <p:sldId id="2147378979" r:id="rId15"/>
    <p:sldId id="2147378980" r:id="rId16"/>
    <p:sldId id="2147378981" r:id="rId17"/>
    <p:sldId id="2147378990" r:id="rId18"/>
    <p:sldId id="2147378991" r:id="rId19"/>
    <p:sldId id="2147378982" r:id="rId20"/>
    <p:sldId id="2147378983" r:id="rId21"/>
    <p:sldId id="2147378986" r:id="rId22"/>
    <p:sldId id="2147378987" r:id="rId23"/>
    <p:sldId id="2147378988" r:id="rId24"/>
    <p:sldId id="2147378989" r:id="rId25"/>
    <p:sldId id="2147378992" r:id="rId26"/>
    <p:sldId id="2147378993" r:id="rId27"/>
    <p:sldId id="2147378994" r:id="rId28"/>
    <p:sldId id="2147378995" r:id="rId29"/>
    <p:sldId id="2147378996" r:id="rId30"/>
    <p:sldId id="2147378997" r:id="rId31"/>
  </p:sldIdLst>
  <p:sldSz cx="12192000" cy="6858000"/>
  <p:notesSz cx="6797675" cy="9926638"/>
  <p:custDataLst>
    <p:tags r:id="rId3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Renouard" initials="OR" lastIdx="118" clrIdx="0">
    <p:extLst>
      <p:ext uri="{19B8F6BF-5375-455C-9EA6-DF929625EA0E}">
        <p15:presenceInfo xmlns:p15="http://schemas.microsoft.com/office/powerpoint/2012/main" userId="b27a86f0450e1bf5" providerId="Windows Live"/>
      </p:ext>
    </p:extLst>
  </p:cmAuthor>
  <p:cmAuthor id="2" name="kyaker" initials="ky" lastIdx="30" clrIdx="1">
    <p:extLst>
      <p:ext uri="{19B8F6BF-5375-455C-9EA6-DF929625EA0E}">
        <p15:presenceInfo xmlns:p15="http://schemas.microsoft.com/office/powerpoint/2012/main" userId="S::kyaker_hotmail.fr#ext#@totalworkplace.onmicrosoft.com::a74d7d34-eb82-4706-91d9-c5a878a459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AFF"/>
    <a:srgbClr val="00A13A"/>
    <a:srgbClr val="5795B1"/>
    <a:srgbClr val="444444"/>
    <a:srgbClr val="000000"/>
    <a:srgbClr val="4529DD"/>
    <a:srgbClr val="0679BD"/>
    <a:srgbClr val="414141"/>
    <a:srgbClr val="FFFF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67457" autoAdjust="0"/>
  </p:normalViewPr>
  <p:slideViewPr>
    <p:cSldViewPr snapToGrid="0">
      <p:cViewPr varScale="1">
        <p:scale>
          <a:sx n="86" d="100"/>
          <a:sy n="86" d="100"/>
        </p:scale>
        <p:origin x="1752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2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614CAE6-BFFC-44D9-B589-0D037404D9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8E2BC-021C-40B7-90F3-4B68AD2B71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2EC88-F953-4BD6-A688-3279E9A6E67A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619B7-E80F-4357-A079-8385235264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27D7F4-CEC4-4BC4-A31D-0DEAAFB986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B5C3-2E1E-4008-9B77-C67FFE77B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42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49E9D-AF7B-45D0-B389-3AE92F6B3F8A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Click to change mask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DE3DE-59D0-436E-9643-2C33BA404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46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000" indent="-144000" algn="l" defTabSz="914400" rtl="0" eaLnBrk="1" latinLnBrk="0" hangingPunct="1"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32000" indent="-144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6000" indent="-144000" algn="l" defTabSz="914400" rtl="0" eaLnBrk="1" latinLnBrk="0" hangingPunct="1"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0DC9AC8-422B-445F-B045-79F986D08E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4401" y="425687"/>
            <a:ext cx="2788867" cy="1816808"/>
          </a:xfrm>
          <a:prstGeom prst="rect">
            <a:avLst/>
          </a:prstGeom>
          <a:ln>
            <a:noFill/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400" y="2288392"/>
            <a:ext cx="8640000" cy="216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400" y="4520416"/>
            <a:ext cx="8640000" cy="46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des sous-</a:t>
            </a:r>
            <a:r>
              <a:rPr lang="en-US" noProof="0" dirty="0" err="1"/>
              <a:t>titres</a:t>
            </a:r>
            <a:r>
              <a:rPr lang="en-US" noProof="0" dirty="0"/>
              <a:t> du masque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458929-8E1A-4632-B75F-4975DF8FB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" y="5084504"/>
            <a:ext cx="864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 dirty="0" err="1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0397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6684C25F-7F00-41C3-A7CD-0A38D6BB6A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9879" y="15012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FEA4E96-A4C5-404E-84EB-0DA2FDAD3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40699" y="15012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431124CF-D305-4637-B02D-7916DC40094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69879" y="26568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F7F54A8A-B912-4DCA-A7A6-D2FE7A31E0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40699" y="26568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9ED843-C44A-45CC-9B1D-C837E4DD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322CE313-0A26-4E99-9C93-6C3FC888A8DE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69879" y="3812400"/>
            <a:ext cx="1980000" cy="1188000"/>
          </a:xfrm>
        </p:spPr>
        <p:txBody>
          <a:bodyPr anchor="ctr">
            <a:noAutofit/>
          </a:bodyPr>
          <a:lstStyle>
            <a:lvl1pPr marL="0" indent="0">
              <a:buNone/>
              <a:defRPr sz="81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NN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EB31187B-F91F-44EB-9CB5-1BF3730F76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699" y="3812400"/>
            <a:ext cx="8497179" cy="1188000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180000" indent="-1800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31" name="Espace réservé du texte 21">
            <a:extLst>
              <a:ext uri="{FF2B5EF4-FFF2-40B4-BE49-F238E27FC236}">
                <a16:creationId xmlns:a16="http://schemas.microsoft.com/office/drawing/2014/main" id="{6FD92059-A22C-433B-8494-343CBC88AD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601913" y="18094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2487A579-BB10-4B9C-8037-89848E4EB31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601913" y="29650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33" name="Espace réservé du texte 21">
            <a:extLst>
              <a:ext uri="{FF2B5EF4-FFF2-40B4-BE49-F238E27FC236}">
                <a16:creationId xmlns:a16="http://schemas.microsoft.com/office/drawing/2014/main" id="{C0B0C0AB-7256-484A-8EF0-3BC6851D74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01913" y="4120650"/>
            <a:ext cx="324867" cy="571500"/>
          </a:xfrm>
          <a:custGeom>
            <a:avLst/>
            <a:gdLst>
              <a:gd name="connsiteX0" fmla="*/ 58341 w 388938"/>
              <a:gd name="connsiteY0" fmla="*/ 0 h 684213"/>
              <a:gd name="connsiteX1" fmla="*/ 377270 w 388938"/>
              <a:gd name="connsiteY1" fmla="*/ 313438 h 684213"/>
              <a:gd name="connsiteX2" fmla="*/ 388938 w 388938"/>
              <a:gd name="connsiteY2" fmla="*/ 344018 h 684213"/>
              <a:gd name="connsiteX3" fmla="*/ 377270 w 388938"/>
              <a:gd name="connsiteY3" fmla="*/ 370775 h 684213"/>
              <a:gd name="connsiteX4" fmla="*/ 58341 w 388938"/>
              <a:gd name="connsiteY4" fmla="*/ 684213 h 684213"/>
              <a:gd name="connsiteX5" fmla="*/ 0 w 388938"/>
              <a:gd name="connsiteY5" fmla="*/ 626877 h 684213"/>
              <a:gd name="connsiteX6" fmla="*/ 287814 w 388938"/>
              <a:gd name="connsiteY6" fmla="*/ 344018 h 684213"/>
              <a:gd name="connsiteX7" fmla="*/ 0 w 388938"/>
              <a:gd name="connsiteY7" fmla="*/ 57336 h 684213"/>
              <a:gd name="connsiteX8" fmla="*/ 58341 w 388938"/>
              <a:gd name="connsiteY8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938" h="684213">
                <a:moveTo>
                  <a:pt x="58341" y="0"/>
                </a:moveTo>
                <a:cubicBezTo>
                  <a:pt x="377270" y="313438"/>
                  <a:pt x="377270" y="313438"/>
                  <a:pt x="377270" y="313438"/>
                </a:cubicBezTo>
                <a:cubicBezTo>
                  <a:pt x="385049" y="321083"/>
                  <a:pt x="388938" y="332550"/>
                  <a:pt x="388938" y="344018"/>
                </a:cubicBezTo>
                <a:cubicBezTo>
                  <a:pt x="388938" y="351663"/>
                  <a:pt x="385049" y="363130"/>
                  <a:pt x="377270" y="370775"/>
                </a:cubicBezTo>
                <a:lnTo>
                  <a:pt x="58341" y="684213"/>
                </a:lnTo>
                <a:cubicBezTo>
                  <a:pt x="0" y="626877"/>
                  <a:pt x="0" y="626877"/>
                  <a:pt x="0" y="626877"/>
                </a:cubicBezTo>
                <a:cubicBezTo>
                  <a:pt x="287814" y="344018"/>
                  <a:pt x="287814" y="344018"/>
                  <a:pt x="287814" y="344018"/>
                </a:cubicBezTo>
                <a:cubicBezTo>
                  <a:pt x="0" y="57336"/>
                  <a:pt x="0" y="57336"/>
                  <a:pt x="0" y="57336"/>
                </a:cubicBezTo>
                <a:cubicBezTo>
                  <a:pt x="58341" y="0"/>
                  <a:pt x="58341" y="0"/>
                  <a:pt x="5834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800" b="1"/>
            </a:lvl1pPr>
            <a:lvl2pPr marL="126000" indent="144463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fr-FR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98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1BBE8-1E54-415C-B10D-F6342B80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15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1387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2845977"/>
            <a:ext cx="11160000" cy="144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946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FB4134C-1D6E-45C5-A0CB-6875E698A7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4401" y="424811"/>
            <a:ext cx="2788867" cy="1818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00" y="2845977"/>
            <a:ext cx="7560000" cy="828000"/>
          </a:xfrm>
        </p:spPr>
        <p:txBody>
          <a:bodyPr anchor="t">
            <a:noAutofit/>
          </a:bodyPr>
          <a:lstStyle>
            <a:lvl1pPr algn="ctr">
              <a:defRPr sz="43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80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Couvertu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2">
            <a:extLst>
              <a:ext uri="{FF2B5EF4-FFF2-40B4-BE49-F238E27FC236}">
                <a16:creationId xmlns:a16="http://schemas.microsoft.com/office/drawing/2014/main" id="{3161ED2A-2241-4A52-8E2E-B973EB0C4E4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1"/>
            <a:ext cx="6093760" cy="68579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AAE4607-2A2E-45AF-81C6-9691F876A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4401" y="424811"/>
            <a:ext cx="2788867" cy="18185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200" y="2469600"/>
            <a:ext cx="5400000" cy="1980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1200" y="4521600"/>
            <a:ext cx="5400000" cy="828000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Modifiez</a:t>
            </a:r>
            <a:r>
              <a:rPr lang="en-GB" noProof="0" dirty="0"/>
              <a:t> le style des sous-titres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BF23DB5D-4428-47C6-AAAD-CF435EDAD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1200" y="5446800"/>
            <a:ext cx="5400000" cy="7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en-US" noProof="0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</p:txBody>
      </p:sp>
    </p:spTree>
    <p:extLst>
      <p:ext uri="{BB962C8B-B14F-4D97-AF65-F5344CB8AC3E}">
        <p14:creationId xmlns:p14="http://schemas.microsoft.com/office/powerpoint/2010/main" val="4215575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300" y="1206150"/>
            <a:ext cx="5400000" cy="720000"/>
          </a:xfrm>
        </p:spPr>
        <p:txBody>
          <a:bodyPr>
            <a:noAutofit/>
          </a:bodyPr>
          <a:lstStyle>
            <a:lvl1pPr>
              <a:defRPr sz="42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76F1D12-C6FB-4ED9-B1EA-2AF1415447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6300" y="2095350"/>
            <a:ext cx="5400000" cy="3240000"/>
          </a:xfrm>
        </p:spPr>
        <p:txBody>
          <a:bodyPr>
            <a:noAutofit/>
          </a:bodyPr>
          <a:lstStyle>
            <a:lvl1pPr marL="432000" indent="-432000">
              <a:spcBef>
                <a:spcPts val="600"/>
              </a:spcBef>
              <a:buFont typeface="+mj-lt"/>
              <a:buAutoNum type="arabicPeriod"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D85C393-2F91-E1E6-9F84-7F5CA0FA07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39" y="6158696"/>
            <a:ext cx="1104163" cy="720001"/>
          </a:xfrm>
          <a:prstGeom prst="rect">
            <a:avLst/>
          </a:prstGeom>
          <a:ln>
            <a:noFill/>
          </a:ln>
        </p:spPr>
      </p:pic>
      <p:pic>
        <p:nvPicPr>
          <p:cNvPr id="4" name="Image 3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26C6E86D-35AC-6E48-45A0-AFFC6795BA9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17" y="6158696"/>
            <a:ext cx="699304" cy="6993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8464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1 Ouvertu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3430800"/>
            <a:ext cx="1116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9741" y="4662000"/>
            <a:ext cx="11160000" cy="504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742" y="1490400"/>
            <a:ext cx="396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491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N°2 Ouverture de chapitr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DEC6A7FF-A1FA-4490-9CC7-51078FF84353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0" y="1"/>
            <a:ext cx="6093760" cy="59816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34B7DA-FA75-4149-8676-64791F4D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00" y="3430800"/>
            <a:ext cx="5400000" cy="1152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90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1200" y="4662000"/>
            <a:ext cx="5400000" cy="9000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490400"/>
            <a:ext cx="5400000" cy="1872000"/>
          </a:xfrm>
        </p:spPr>
        <p:txBody>
          <a:bodyPr>
            <a:noAutofit/>
          </a:bodyPr>
          <a:lstStyle>
            <a:lvl1pPr marL="0" indent="0">
              <a:buNone/>
              <a:defRPr sz="135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NN.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FE5F0F-1A19-4580-B09D-11BAB25954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56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/>
              <a:t>Deuxième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92072E-287F-4875-8FDB-C22CF043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5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3FA18DAD-43C7-439C-AEB4-182FDEF42A9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0" y="2"/>
            <a:ext cx="6093760" cy="589597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1200" y="1371600"/>
            <a:ext cx="5472000" cy="45243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90C7237F-FD39-40C9-B915-D4BC62A3BE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78" y="6523200"/>
            <a:ext cx="10800" cy="10080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5F48EF-CBAD-4F80-B069-72AECAEC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199" y="242844"/>
            <a:ext cx="396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417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3820350"/>
            <a:ext cx="11133952" cy="2104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2" name="Espace réservé du tableau 2">
            <a:extLst>
              <a:ext uri="{FF2B5EF4-FFF2-40B4-BE49-F238E27FC236}">
                <a16:creationId xmlns:a16="http://schemas.microsoft.com/office/drawing/2014/main" id="{3EADC01A-12BC-4330-8A1C-A4DCE63F4D5F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89752" y="1372349"/>
            <a:ext cx="11014079" cy="230400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BED8F5-8DF4-41F4-9FBF-3FC3EFF4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47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BC41F0E-EC30-4D2A-AA16-7B987E32A1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79" y="1371600"/>
            <a:ext cx="5472000" cy="44862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3" name="Espace réservé du graphique 2">
            <a:extLst>
              <a:ext uri="{FF2B5EF4-FFF2-40B4-BE49-F238E27FC236}">
                <a16:creationId xmlns:a16="http://schemas.microsoft.com/office/drawing/2014/main" id="{36B54297-76AA-4A3B-A34F-53F1E4289CC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29879" y="1371600"/>
            <a:ext cx="5508000" cy="4486275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AE7569B-B080-4146-A11F-1E61AF63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19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1118175-1072-407B-A6EC-436CFF5BD94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39" y="6182678"/>
            <a:ext cx="1067386" cy="696020"/>
          </a:xfrm>
          <a:prstGeom prst="rect">
            <a:avLst/>
          </a:prstGeom>
          <a:ln>
            <a:noFill/>
          </a:ln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82D8575-B917-4E3D-B2EB-ADC2EF0D7594}"/>
              </a:ext>
            </a:extLst>
          </p:cNvPr>
          <p:cNvCxnSpPr>
            <a:cxnSpLocks/>
          </p:cNvCxnSpPr>
          <p:nvPr userDrawn="1"/>
        </p:nvCxnSpPr>
        <p:spPr>
          <a:xfrm>
            <a:off x="4835603" y="6437592"/>
            <a:ext cx="0" cy="10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9720000" cy="100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Modify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79" y="1372351"/>
            <a:ext cx="11268000" cy="4544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Modify mask text styles</a:t>
            </a:r>
          </a:p>
          <a:p>
            <a:pPr lvl="1"/>
            <a:r>
              <a:rPr lang="fr-FR" dirty="0"/>
              <a:t>Second level</a:t>
            </a:r>
          </a:p>
          <a:p>
            <a:pPr lvl="2"/>
            <a:r>
              <a:rPr lang="fr-FR" dirty="0"/>
              <a:t>Third level</a:t>
            </a:r>
          </a:p>
          <a:p>
            <a:pPr lvl="3"/>
            <a:r>
              <a:rPr lang="fr-FR" dirty="0"/>
              <a:t>Fourth level</a:t>
            </a:r>
          </a:p>
        </p:txBody>
      </p:sp>
      <p:sp>
        <p:nvSpPr>
          <p:cNvPr id="9" name="Espace réservé de la date 3">
            <a:extLst>
              <a:ext uri="{FF2B5EF4-FFF2-40B4-BE49-F238E27FC236}">
                <a16:creationId xmlns:a16="http://schemas.microsoft.com/office/drawing/2014/main" id="{4A65FE1E-2200-449D-88E8-D8D4A09B8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69879" y="6361992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9/23/2025</a:t>
            </a:r>
            <a:endParaRPr lang="fr-FR" dirty="0"/>
          </a:p>
        </p:txBody>
      </p:sp>
      <p:sp>
        <p:nvSpPr>
          <p:cNvPr id="10" name="Espace réservé du pied de page 4">
            <a:extLst>
              <a:ext uri="{FF2B5EF4-FFF2-40B4-BE49-F238E27FC236}">
                <a16:creationId xmlns:a16="http://schemas.microsoft.com/office/drawing/2014/main" id="{3BAFF6D6-D321-4A5A-B742-C1924762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67811" y="6349639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900" cap="none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2025-02-13 - AI, Data Management and Digital Transformation</a:t>
            </a:r>
            <a:endParaRPr lang="fr-FR" dirty="0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21051C9B-F9F2-4B86-849F-4391216C8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9033" y="6363156"/>
            <a:ext cx="576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 descr="Une image contenant Graphique, Police, graphisme, logo&#10;&#10;Description générée automatiquement">
            <a:extLst>
              <a:ext uri="{FF2B5EF4-FFF2-40B4-BE49-F238E27FC236}">
                <a16:creationId xmlns:a16="http://schemas.microsoft.com/office/drawing/2014/main" id="{3E65A50A-BC25-0E70-1518-9F3A17116DA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16" y="6160991"/>
            <a:ext cx="697009" cy="697009"/>
          </a:xfrm>
          <a:prstGeom prst="rect">
            <a:avLst/>
          </a:prstGeom>
        </p:spPr>
      </p:pic>
    </p:spTree>
    <p:custDataLst>
      <p:tags r:id="rId16"/>
    </p:custDataLst>
    <p:extLst>
      <p:ext uri="{BB962C8B-B14F-4D97-AF65-F5344CB8AC3E}">
        <p14:creationId xmlns:p14="http://schemas.microsoft.com/office/powerpoint/2010/main" val="3507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66" r:id="rId6"/>
    <p:sldLayoutId id="2147483680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1" r:id="rId13"/>
    <p:sldLayoutId id="2147483682" r:id="rId14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0" indent="0" algn="l" defTabSz="914400" rtl="0" eaLnBrk="1" latinLnBrk="0" hangingPunct="1">
        <a:lnSpc>
          <a:spcPct val="100000"/>
        </a:lnSpc>
        <a:spcBef>
          <a:spcPts val="1300"/>
        </a:spcBef>
        <a:buFont typeface="Arial" panose="020B0604020202020204" pitchFamily="34" charset="0"/>
        <a:buNone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user_guide/index.html#user-guide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numpy.org/doc/2.3/user/absolute_beginners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keras.io/guides/sequential_model" TargetMode="External"/><Relationship Id="rId5" Type="http://schemas.openxmlformats.org/officeDocument/2006/relationships/hyperlink" Target="https://scikit-learn.org/0.21/user_guide.html" TargetMode="External"/><Relationship Id="rId4" Type="http://schemas.openxmlformats.org/officeDocument/2006/relationships/hyperlink" Target="https://pandas.pydata.org/Pandas_Cheat_Sheet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7ECF6-787E-52EF-8B89-14043193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42" y="1593527"/>
            <a:ext cx="11160000" cy="1440000"/>
          </a:xfrm>
        </p:spPr>
        <p:txBody>
          <a:bodyPr/>
          <a:lstStyle/>
          <a:p>
            <a:r>
              <a:rPr lang="fr-FR" sz="5400" dirty="0"/>
              <a:t>Machine Learning </a:t>
            </a:r>
            <a:br>
              <a:rPr lang="fr-FR" sz="5400" dirty="0"/>
            </a:br>
            <a:r>
              <a:rPr lang="fr-FR" sz="5400" dirty="0" err="1"/>
              <a:t>with</a:t>
            </a:r>
            <a:r>
              <a:rPr lang="fr-FR" sz="5400" dirty="0"/>
              <a:t> Python</a:t>
            </a:r>
            <a:br>
              <a:rPr lang="fr-FR" sz="5400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D0ECE2-3685-59B2-3C5C-FEE1A9610B05}"/>
              </a:ext>
            </a:extLst>
          </p:cNvPr>
          <p:cNvSpPr txBox="1"/>
          <p:nvPr/>
        </p:nvSpPr>
        <p:spPr>
          <a:xfrm>
            <a:off x="1978430" y="4217324"/>
            <a:ext cx="78662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282AFF"/>
                </a:solidFill>
              </a:rPr>
              <a:t>For more information on the functions, see the documentation for:</a:t>
            </a:r>
          </a:p>
          <a:p>
            <a:pPr>
              <a:spcAft>
                <a:spcPts val="1200"/>
              </a:spcAft>
            </a:pPr>
            <a:r>
              <a:rPr lang="en-US" dirty="0" err="1"/>
              <a:t>Numpy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https://numpy.org/doc/2.3/user/absolute_beginners.html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Pandas (</a:t>
            </a:r>
            <a:r>
              <a:rPr lang="en-US" dirty="0">
                <a:hlinkClick r:id="rId3"/>
              </a:rPr>
              <a:t>https://pandas.pydata.org/docs/user_guide/index.html#user-guide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dirty="0">
                <a:hlinkClick r:id="rId4"/>
              </a:rPr>
              <a:t>https://pandas.pydata.org/Pandas_Cheat_Sheet.pdf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Scikit-Learn (</a:t>
            </a:r>
            <a:r>
              <a:rPr lang="en-US" dirty="0">
                <a:hlinkClick r:id="rId5"/>
              </a:rPr>
              <a:t>https://scikit-learn.org/0.21/user_guide.html</a:t>
            </a:r>
            <a:r>
              <a:rPr lang="en-US" dirty="0"/>
              <a:t>)</a:t>
            </a:r>
          </a:p>
          <a:p>
            <a:pPr algn="l">
              <a:spcAft>
                <a:spcPts val="1200"/>
              </a:spcAft>
            </a:pPr>
            <a:r>
              <a:rPr lang="en-US" dirty="0" err="1"/>
              <a:t>Keras</a:t>
            </a:r>
            <a:r>
              <a:rPr lang="en-US" dirty="0"/>
              <a:t> (</a:t>
            </a:r>
            <a:r>
              <a:rPr lang="en-US" dirty="0">
                <a:hlinkClick r:id="rId6"/>
              </a:rPr>
              <a:t>https://keras.io/guides/sequential_model</a:t>
            </a:r>
            <a:r>
              <a:rPr lang="en-US" dirty="0"/>
              <a:t>)</a:t>
            </a:r>
          </a:p>
          <a:p>
            <a:pPr algn="l">
              <a:spcAft>
                <a:spcPts val="1200"/>
              </a:spcAft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B1B312-1F6E-90BA-254D-DF73D1C37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6313" y="1340814"/>
            <a:ext cx="2143125" cy="214312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57758F41-AF43-8EEB-F7F3-16361910424E}"/>
              </a:ext>
            </a:extLst>
          </p:cNvPr>
          <p:cNvSpPr txBox="1">
            <a:spLocks/>
          </p:cNvSpPr>
          <p:nvPr/>
        </p:nvSpPr>
        <p:spPr>
          <a:xfrm>
            <a:off x="489742" y="3225338"/>
            <a:ext cx="11001816" cy="6252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err="1"/>
              <a:t>Cheat</a:t>
            </a:r>
            <a:r>
              <a:rPr lang="fr-FR" sz="3200" dirty="0"/>
              <a:t> </a:t>
            </a:r>
            <a:r>
              <a:rPr lang="fr-FR" sz="3200" dirty="0" err="1"/>
              <a:t>Sheet</a:t>
            </a:r>
            <a:br>
              <a:rPr lang="fr-FR" sz="3200" dirty="0"/>
            </a:b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5584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6FD7-E1BA-5E95-6578-C583039B7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texte 1">
                <a:extLst>
                  <a:ext uri="{FF2B5EF4-FFF2-40B4-BE49-F238E27FC236}">
                    <a16:creationId xmlns:a16="http://schemas.microsoft.com/office/drawing/2014/main" id="{F7EC4D8B-E440-6EDE-2791-AF9290B03E9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What it is:</a:t>
                </a:r>
                <a:br>
                  <a:rPr lang="en-US" dirty="0"/>
                </a:br>
                <a:r>
                  <a:rPr lang="en-US" dirty="0"/>
                  <a:t>A method to predict a continuous variable (real number) as a straight line relationship between inputs and output.</a:t>
                </a:r>
              </a:p>
              <a:p>
                <a:pPr lvl="1"/>
                <a:r>
                  <a:rPr lang="fr-FR" b="1" dirty="0"/>
                  <a:t>Polynomial </a:t>
                </a:r>
                <a:r>
                  <a:rPr lang="fr-FR" b="1" dirty="0" err="1"/>
                  <a:t>features</a:t>
                </a:r>
                <a:br>
                  <a:rPr lang="fr-FR" dirty="0"/>
                </a:br>
                <a:r>
                  <a:rPr lang="fr-FR" dirty="0"/>
                  <a:t>You can </a:t>
                </a:r>
                <a:r>
                  <a:rPr lang="fr-FR" dirty="0" err="1"/>
                  <a:t>create</a:t>
                </a:r>
                <a:r>
                  <a:rPr lang="fr-FR" dirty="0"/>
                  <a:t> new </a:t>
                </a:r>
                <a:r>
                  <a:rPr lang="fr-FR" dirty="0" err="1"/>
                  <a:t>features</a:t>
                </a:r>
                <a:r>
                  <a:rPr lang="fr-FR" dirty="0"/>
                  <a:t>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fr-FR" dirty="0"/>
                  <a:t>etc. </a:t>
                </a:r>
                <a:r>
                  <a:rPr lang="fr-FR" dirty="0" err="1"/>
                  <a:t>Then</a:t>
                </a:r>
                <a:r>
                  <a:rPr lang="fr-FR" dirty="0"/>
                  <a:t> the model </a:t>
                </a:r>
                <a:r>
                  <a:rPr lang="fr-FR" dirty="0" err="1"/>
                  <a:t>becomes</a:t>
                </a:r>
                <a:r>
                  <a:rPr lang="fr-FR" dirty="0"/>
                  <a:t>: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fr-FR" dirty="0"/>
                </a:br>
                <a:r>
                  <a:rPr lang="fr-FR" dirty="0" err="1"/>
                  <a:t>Still</a:t>
                </a:r>
                <a:r>
                  <a:rPr lang="fr-FR" dirty="0"/>
                  <a:t> a </a:t>
                </a:r>
                <a:r>
                  <a:rPr lang="fr-FR" dirty="0" err="1"/>
                  <a:t>linear</a:t>
                </a:r>
                <a:r>
                  <a:rPr lang="fr-FR" dirty="0"/>
                  <a:t> </a:t>
                </a:r>
                <a:r>
                  <a:rPr lang="fr-FR" dirty="0" err="1"/>
                  <a:t>regression</a:t>
                </a:r>
                <a:r>
                  <a:rPr lang="fr-FR" dirty="0"/>
                  <a:t> </a:t>
                </a:r>
                <a:r>
                  <a:rPr lang="fr-FR" dirty="0" err="1"/>
                  <a:t>because</a:t>
                </a:r>
                <a:r>
                  <a:rPr lang="fr-FR" dirty="0"/>
                  <a:t> </a:t>
                </a:r>
                <a:r>
                  <a:rPr lang="fr-FR" dirty="0" err="1"/>
                  <a:t>it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linear</a:t>
                </a:r>
                <a:r>
                  <a:rPr lang="fr-FR" dirty="0"/>
                  <a:t> in the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 dirty="0"/>
                  <a:t>coefficients.</a:t>
                </a:r>
                <a:br>
                  <a:rPr lang="fr-FR" dirty="0"/>
                </a:br>
                <a:r>
                  <a:rPr lang="fr-FR" dirty="0"/>
                  <a:t>This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called</a:t>
                </a:r>
                <a:r>
                  <a:rPr lang="fr-FR" dirty="0"/>
                  <a:t> </a:t>
                </a:r>
                <a:r>
                  <a:rPr lang="fr-FR" b="1" dirty="0"/>
                  <a:t>polynomial </a:t>
                </a:r>
                <a:r>
                  <a:rPr lang="fr-FR" b="1" dirty="0" err="1"/>
                  <a:t>regression</a:t>
                </a:r>
                <a:r>
                  <a:rPr lang="fr-FR" dirty="0"/>
                  <a:t>, </a:t>
                </a:r>
                <a:r>
                  <a:rPr lang="fr-FR" dirty="0" err="1"/>
                  <a:t>which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just</a:t>
                </a:r>
                <a:r>
                  <a:rPr lang="fr-FR" dirty="0"/>
                  <a:t> </a:t>
                </a:r>
                <a:r>
                  <a:rPr lang="fr-FR" dirty="0" err="1"/>
                  <a:t>linear</a:t>
                </a:r>
                <a:r>
                  <a:rPr lang="fr-FR" dirty="0"/>
                  <a:t> </a:t>
                </a:r>
                <a:r>
                  <a:rPr lang="fr-FR" dirty="0" err="1"/>
                  <a:t>regression</a:t>
                </a:r>
                <a:r>
                  <a:rPr lang="fr-FR" dirty="0"/>
                  <a:t> on </a:t>
                </a:r>
                <a:r>
                  <a:rPr lang="fr-FR" b="1" dirty="0" err="1"/>
                  <a:t>transformed</a:t>
                </a:r>
                <a:r>
                  <a:rPr lang="fr-FR" b="1" dirty="0"/>
                  <a:t> </a:t>
                </a:r>
                <a:r>
                  <a:rPr lang="fr-FR" b="1" dirty="0" err="1"/>
                  <a:t>features</a:t>
                </a:r>
                <a:r>
                  <a:rPr lang="fr-FR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/>
                  <a:t>When to use it:</a:t>
                </a:r>
                <a:br>
                  <a:rPr lang="en-US" dirty="0"/>
                </a:br>
                <a:r>
                  <a:rPr lang="en-US" dirty="0"/>
                  <a:t>When you want to estimate a numerical value, like house price or salary.</a:t>
                </a:r>
              </a:p>
              <a:p>
                <a:endParaRPr lang="en-US" dirty="0"/>
              </a:p>
              <a:p>
                <a:r>
                  <a:rPr lang="en-US" b="1" dirty="0"/>
                  <a:t>Example:</a:t>
                </a:r>
                <a:r>
                  <a:rPr lang="en-US" dirty="0"/>
                  <a:t> Predicting house price from size and number of rooms.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" name="Espace réservé du texte 1">
                <a:extLst>
                  <a:ext uri="{FF2B5EF4-FFF2-40B4-BE49-F238E27FC236}">
                    <a16:creationId xmlns:a16="http://schemas.microsoft.com/office/drawing/2014/main" id="{F7EC4D8B-E440-6EDE-2791-AF9290B03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487" t="-5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3E414DBB-392F-3BA4-8BC1-D8327DA9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46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651D-F533-C4A9-CE05-839179FD1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4EB024E-F3E3-2757-D76A-5E0E65C29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2"/>
            <a:ext cx="6424143" cy="305556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Linear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Regressionmodel</a:t>
            </a:r>
            <a:r>
              <a:rPr lang="fr-FR" dirty="0"/>
              <a:t> = </a:t>
            </a:r>
            <a:r>
              <a:rPr lang="fr-FR" dirty="0" err="1"/>
              <a:t>LinearRegression</a:t>
            </a:r>
            <a:r>
              <a:rPr lang="fr-FR" dirty="0"/>
              <a:t>()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09CF21-8342-F0C8-B041-488326DB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Linear Regression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55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39C79-9269-EE3C-0E5D-64FF38AD3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4797226-9E07-C9EF-8A26-37D66C5B2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250845"/>
            <a:ext cx="11268000" cy="5607156"/>
          </a:xfrm>
        </p:spPr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Despite the name, it’s for </a:t>
            </a:r>
            <a:r>
              <a:rPr lang="en-US" b="1" dirty="0"/>
              <a:t>classification</a:t>
            </a:r>
            <a:r>
              <a:rPr lang="en-US" dirty="0"/>
              <a:t>, not regression. It estimates the probability of belonging to a class.</a:t>
            </a:r>
          </a:p>
          <a:p>
            <a:endParaRPr lang="en-US" sz="700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When the target is binary (yes/no, 0/1).</a:t>
            </a:r>
            <a:br>
              <a:rPr lang="en-US" dirty="0"/>
            </a:br>
            <a:r>
              <a:rPr lang="en-US" i="1" dirty="0"/>
              <a:t>Multinomial logistic regression</a:t>
            </a:r>
            <a:r>
              <a:rPr lang="en-US" dirty="0"/>
              <a:t>: generalizes to more than 2 categories:</a:t>
            </a:r>
          </a:p>
          <a:p>
            <a:pPr lvl="2"/>
            <a:r>
              <a:rPr lang="en-US" dirty="0"/>
              <a:t>It uses one of two strategies:</a:t>
            </a:r>
          </a:p>
          <a:p>
            <a:pPr lvl="2"/>
            <a:r>
              <a:rPr lang="en-US" b="1" dirty="0"/>
              <a:t>One-vs-Rest (</a:t>
            </a:r>
            <a:r>
              <a:rPr lang="en-US" b="1" dirty="0" err="1"/>
              <a:t>OvR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i="1" dirty="0"/>
              <a:t>(default in scikit-learn)</a:t>
            </a:r>
            <a:endParaRPr lang="en-US" dirty="0"/>
          </a:p>
          <a:p>
            <a:pPr lvl="3"/>
            <a:r>
              <a:rPr lang="en-US" dirty="0"/>
              <a:t>Train 1 model per class vs. all other classes.</a:t>
            </a:r>
          </a:p>
          <a:p>
            <a:pPr lvl="3"/>
            <a:r>
              <a:rPr lang="en-US" dirty="0"/>
              <a:t>Choose the class with the highest probability.</a:t>
            </a:r>
          </a:p>
          <a:p>
            <a:pPr lvl="2"/>
            <a:r>
              <a:rPr lang="en-US" b="1" dirty="0"/>
              <a:t>Multinomial (</a:t>
            </a:r>
            <a:r>
              <a:rPr lang="en-US" b="1" dirty="0" err="1"/>
              <a:t>softmax</a:t>
            </a:r>
            <a:r>
              <a:rPr lang="en-US" b="1" dirty="0"/>
              <a:t> regression)</a:t>
            </a:r>
            <a:endParaRPr lang="en-US" dirty="0"/>
          </a:p>
          <a:p>
            <a:pPr lvl="3"/>
            <a:r>
              <a:rPr lang="en-US" dirty="0"/>
              <a:t>A single model that directly computes probabilities for all classes at once.</a:t>
            </a:r>
          </a:p>
          <a:p>
            <a:pPr lvl="3"/>
            <a:r>
              <a:rPr lang="en-US" dirty="0"/>
              <a:t>Often better when classes are not linearly separable.</a:t>
            </a:r>
          </a:p>
          <a:p>
            <a:pPr lvl="3"/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Predicting if an email is spam (1) or not spam (0).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138E1E0-1A20-FC79-D6AE-BC2AFD2A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67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51D2C-26B0-3E8A-8D1E-637BDEF2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8C1C680-3576-6F5A-EE31-67B10CFE4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9976448" cy="444101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sklearn.linear_model</a:t>
            </a:r>
            <a:r>
              <a:rPr lang="fr-FR" dirty="0"/>
              <a:t> import </a:t>
            </a:r>
            <a:r>
              <a:rPr lang="fr-FR" dirty="0" err="1"/>
              <a:t>LogisticRegression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model = </a:t>
            </a:r>
            <a:r>
              <a:rPr lang="fr-FR" dirty="0" err="1"/>
              <a:t>LogisticRegression</a:t>
            </a:r>
            <a:r>
              <a:rPr lang="fr-FR" dirty="0"/>
              <a:t>(</a:t>
            </a:r>
            <a:r>
              <a:rPr lang="fr-FR" dirty="0" err="1"/>
              <a:t>max_iter</a:t>
            </a:r>
            <a:r>
              <a:rPr lang="fr-FR" dirty="0"/>
              <a:t>=1000)</a:t>
            </a:r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If more </a:t>
            </a:r>
            <a:r>
              <a:rPr lang="fr-FR" dirty="0" err="1">
                <a:solidFill>
                  <a:srgbClr val="00A13A"/>
                </a:solidFill>
              </a:rPr>
              <a:t>than</a:t>
            </a:r>
            <a:r>
              <a:rPr lang="fr-FR" dirty="0">
                <a:solidFill>
                  <a:srgbClr val="00A13A"/>
                </a:solidFill>
              </a:rPr>
              <a:t> 2 </a:t>
            </a:r>
            <a:r>
              <a:rPr lang="fr-FR" dirty="0" err="1">
                <a:solidFill>
                  <a:srgbClr val="00A13A"/>
                </a:solidFill>
              </a:rPr>
              <a:t>categories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model = </a:t>
            </a:r>
            <a:r>
              <a:rPr lang="fr-FR" dirty="0" err="1">
                <a:solidFill>
                  <a:srgbClr val="00A13A"/>
                </a:solidFill>
              </a:rPr>
              <a:t>LogisticRegression</a:t>
            </a:r>
            <a:r>
              <a:rPr lang="fr-FR" dirty="0">
                <a:solidFill>
                  <a:srgbClr val="00A13A"/>
                </a:solidFill>
              </a:rPr>
              <a:t>(</a:t>
            </a:r>
            <a:r>
              <a:rPr lang="fr-FR" dirty="0" err="1">
                <a:solidFill>
                  <a:srgbClr val="00A13A"/>
                </a:solidFill>
              </a:rPr>
              <a:t>multi_class</a:t>
            </a:r>
            <a:r>
              <a:rPr lang="fr-FR" dirty="0">
                <a:solidFill>
                  <a:srgbClr val="00A13A"/>
                </a:solidFill>
              </a:rPr>
              <a:t>="multinomial", solver="</a:t>
            </a:r>
            <a:r>
              <a:rPr lang="fr-FR" dirty="0" err="1">
                <a:solidFill>
                  <a:srgbClr val="00A13A"/>
                </a:solidFill>
              </a:rPr>
              <a:t>lbfgs</a:t>
            </a:r>
            <a:r>
              <a:rPr lang="fr-FR" dirty="0">
                <a:solidFill>
                  <a:srgbClr val="00A13A"/>
                </a:solidFill>
              </a:rPr>
              <a:t>", </a:t>
            </a:r>
            <a:r>
              <a:rPr lang="fr-FR" dirty="0" err="1">
                <a:solidFill>
                  <a:srgbClr val="00A13A"/>
                </a:solidFill>
              </a:rPr>
              <a:t>max_iter</a:t>
            </a:r>
            <a:r>
              <a:rPr lang="fr-FR" dirty="0">
                <a:solidFill>
                  <a:srgbClr val="00A13A"/>
                </a:solidFill>
              </a:rPr>
              <a:t>=200)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D6991A4-396B-EECF-50FB-0BC983EB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Logistic Regression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600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6B010-D889-5351-BFA4-B10373AE6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E5F959B-1B7A-3214-0EBE-B7CE6D046E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11268000" cy="4784609"/>
          </a:xfrm>
        </p:spPr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 classification method that finds the “best boundary” (hyperplane) between classes.</a:t>
            </a:r>
            <a:br>
              <a:rPr lang="en-US" dirty="0"/>
            </a:br>
            <a:r>
              <a:rPr lang="en-US" dirty="0"/>
              <a:t>You can use different types of boundaries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Effective in small/medium datasets with clear separation.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Classifying images of cats vs. dogs.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6508596-9A4D-A682-025D-9FF8FE6C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BFCE96A-C986-D6B2-C4F9-3FB50170717B}"/>
              </a:ext>
            </a:extLst>
          </p:cNvPr>
          <p:cNvGraphicFramePr>
            <a:graphicFrameLocks noGrp="1"/>
          </p:cNvGraphicFramePr>
          <p:nvPr/>
        </p:nvGraphicFramePr>
        <p:xfrm>
          <a:off x="680489" y="2458155"/>
          <a:ext cx="8092209" cy="1676400"/>
        </p:xfrm>
        <a:graphic>
          <a:graphicData uri="http://schemas.openxmlformats.org/drawingml/2006/table">
            <a:tbl>
              <a:tblPr/>
              <a:tblGrid>
                <a:gridCol w="1791162">
                  <a:extLst>
                    <a:ext uri="{9D8B030D-6E8A-4147-A177-3AD203B41FA5}">
                      <a16:colId xmlns:a16="http://schemas.microsoft.com/office/drawing/2014/main" val="1322050877"/>
                    </a:ext>
                  </a:extLst>
                </a:gridCol>
                <a:gridCol w="2820785">
                  <a:extLst>
                    <a:ext uri="{9D8B030D-6E8A-4147-A177-3AD203B41FA5}">
                      <a16:colId xmlns:a16="http://schemas.microsoft.com/office/drawing/2014/main" val="1850717067"/>
                    </a:ext>
                  </a:extLst>
                </a:gridCol>
                <a:gridCol w="3480262">
                  <a:extLst>
                    <a:ext uri="{9D8B030D-6E8A-4147-A177-3AD203B41FA5}">
                      <a16:colId xmlns:a16="http://schemas.microsoft.com/office/drawing/2014/main" val="1603556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1"/>
                        <a:t>Kernel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1" dirty="0"/>
                        <a:t>Shape of </a:t>
                      </a:r>
                      <a:r>
                        <a:rPr lang="fr-FR" sz="1600" b="1" dirty="0" err="1"/>
                        <a:t>Boundary</a:t>
                      </a:r>
                      <a:endParaRPr lang="fr-FR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1" dirty="0" err="1"/>
                        <a:t>When</a:t>
                      </a:r>
                      <a:r>
                        <a:rPr lang="fr-FR" sz="1600" b="1" dirty="0"/>
                        <a:t> to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78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0"/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Straight line / hyperplane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Data is linearly separable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6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0"/>
                        <a:t>Polynomial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Curved, polynomial-shaped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Data has feature interactions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81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0"/>
                        <a:t>RBF (Gaussian)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Flexible, curved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Default choice for most 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73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0" dirty="0" err="1"/>
                        <a:t>Sigmoid</a:t>
                      </a:r>
                      <a:endParaRPr lang="fr-FR" sz="16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dirty="0"/>
                        <a:t>Neural network-like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dirty="0"/>
                        <a:t>Rare, </a:t>
                      </a:r>
                      <a:r>
                        <a:rPr lang="fr-FR" sz="1600" dirty="0" err="1"/>
                        <a:t>experimental</a:t>
                      </a:r>
                      <a:r>
                        <a:rPr lang="fr-FR" sz="1600" dirty="0"/>
                        <a:t>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12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59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E97A7-5DC3-97C1-8F54-4F32C6120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8A4B8F1-BF1B-4F1E-3E9D-49022EF16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6424143" cy="444101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sklearn.svm</a:t>
            </a:r>
            <a:r>
              <a:rPr lang="fr-FR" dirty="0"/>
              <a:t> import SVC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model = SVC(kernel="</a:t>
            </a:r>
            <a:r>
              <a:rPr lang="fr-FR" dirty="0" err="1"/>
              <a:t>rbf</a:t>
            </a:r>
            <a:r>
              <a:rPr lang="fr-FR" dirty="0"/>
              <a:t>")</a:t>
            </a:r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9EAF0DD-3B0C-AD05-59F7-DEAFCF8B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</a:t>
            </a:r>
            <a:r>
              <a:rPr lang="en-US" dirty="0"/>
              <a:t>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104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88AF-CFF1-1D3A-AA73-E8C177AB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4B034CF-DC88-CD06-A065-1262E5012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147157"/>
            <a:ext cx="11268000" cy="4770090"/>
          </a:xfrm>
        </p:spPr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Classifies a point by looking at the labels of its nearest neighbors in the dataset.</a:t>
            </a:r>
            <a:br>
              <a:rPr lang="en-US" dirty="0"/>
            </a:br>
            <a:r>
              <a:rPr lang="en-US" dirty="0"/>
              <a:t>You can use different metric: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Good for simple classification problems with small datasets.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Predicting if a fruit is apple or orange based on size and color.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3DBDF9F-2658-B871-A4AC-4AF6BB6F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 (</a:t>
            </a:r>
            <a:r>
              <a:rPr lang="fr-FR" dirty="0" err="1"/>
              <a:t>kNN</a:t>
            </a:r>
            <a:r>
              <a:rPr lang="fr-FR" dirty="0"/>
              <a:t>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AA2B22-6359-184F-9BD6-42E4E2F1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9" y="2153419"/>
            <a:ext cx="10009315" cy="219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4FF52-F627-9798-B250-EA96635AE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B52BB89-5B80-CB1C-BC06-4DD43EAE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2"/>
            <a:ext cx="8590994" cy="360420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sklearn.neighbors</a:t>
            </a:r>
            <a:r>
              <a:rPr lang="fr-FR" dirty="0"/>
              <a:t> import </a:t>
            </a:r>
            <a:r>
              <a:rPr lang="fr-FR" dirty="0" err="1"/>
              <a:t>KNeighborsClassifier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=5, metric="</a:t>
            </a:r>
            <a:r>
              <a:rPr lang="en-US" dirty="0" err="1"/>
              <a:t>minkowski</a:t>
            </a:r>
            <a:r>
              <a:rPr lang="en-US" dirty="0"/>
              <a:t>", p=2)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B2F83D9-92EB-94EC-6036-F9E7919C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Neighbors </a:t>
            </a:r>
            <a:r>
              <a:rPr lang="en-US" dirty="0"/>
              <a:t>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6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2F254-A168-F934-BC96-4ED338B94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75A7115-ACFB-5FA5-CD24-615BC704E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 model that splits data by asking questions (like a flowchart).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When interpretability is important.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Deciding if someone should get a loan based on income and credit history.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34A5038-E6A0-1995-EC5A-4AA5931A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2070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75675-0DF2-1D70-45FE-E727063F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9A3D73-007E-D722-7554-BB86319E0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9566354" cy="444101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sklearn.tree</a:t>
            </a:r>
            <a:r>
              <a:rPr lang="fr-FR" dirty="0"/>
              <a:t> import </a:t>
            </a:r>
            <a:r>
              <a:rPr lang="fr-FR" dirty="0" err="1"/>
              <a:t>DecisionTree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Classifiermodel</a:t>
            </a:r>
            <a:r>
              <a:rPr lang="fr-FR" dirty="0"/>
              <a:t> = </a:t>
            </a:r>
            <a:r>
              <a:rPr lang="fr-FR" dirty="0" err="1"/>
              <a:t>DecisionTreeClassifier</a:t>
            </a:r>
            <a:r>
              <a:rPr lang="fr-FR" dirty="0"/>
              <a:t>(</a:t>
            </a:r>
            <a:r>
              <a:rPr lang="fr-FR" dirty="0" err="1"/>
              <a:t>max_depth</a:t>
            </a:r>
            <a:r>
              <a:rPr lang="fr-FR" dirty="0"/>
              <a:t>=5,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8E8FBC0-A9B9-91FC-80B5-0A887EB6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Decision Tree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68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00F74-B54F-2830-48F8-26E8540C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F59B51B-D930-4798-73C6-160E22A1B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 first step in data analysis to understand the distribution of variables (mean, min, max, variance, correlations).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Always at the beginning of a project — to detect anomalies, missing values, and the relationships between variables.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Examining exam scores to see the average, spread, and whether two subjects are correlated.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E9CF19E-A7E4-2132-87C6-8BA056D8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 of Numerical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56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3481C-2B8F-AABF-7152-399BE5493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C6A89A0-0225-F524-9CF0-78EE446F6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An ensemble of many decision trees, combining their predictions for better accuracy.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A strong default model for many classification/regression tasks.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Predicting customer churn in telecom data.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5E6CB6F-D87F-5F57-6D49-8DF253AE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</p:spTree>
    <p:extLst>
      <p:ext uri="{BB962C8B-B14F-4D97-AF65-F5344CB8AC3E}">
        <p14:creationId xmlns:p14="http://schemas.microsoft.com/office/powerpoint/2010/main" val="2828844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E9CC7-B53A-09C3-F58D-AE086A43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66522BB-3648-B9F7-CC18-5857208D5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8995546" cy="444101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sklearn.ensemble</a:t>
            </a:r>
            <a:r>
              <a:rPr lang="fr-FR" dirty="0"/>
              <a:t> import </a:t>
            </a:r>
            <a:r>
              <a:rPr lang="fr-FR" dirty="0" err="1"/>
              <a:t>RandomForestClassifier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model = </a:t>
            </a:r>
            <a:r>
              <a:rPr lang="fr-FR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y_pred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X_test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ACFF017-7958-12E3-A4CE-F9894624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Random Forest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820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436FA-CEC2-F3D4-976E-537135ADF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0FB3B5B-E897-A004-4E36-F95818FF7F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Groups data into clusters without knowing labels.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When you want to discover natural groupings in data.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Grouping customers into 3 market segments.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DC22298-5973-1EDD-CC86-2C4C17FB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KMeans</a:t>
            </a:r>
            <a:r>
              <a:rPr lang="fr-FR" dirty="0"/>
              <a:t> (</a:t>
            </a:r>
            <a:r>
              <a:rPr lang="fr-FR" dirty="0" err="1"/>
              <a:t>Unsupervised</a:t>
            </a:r>
            <a:r>
              <a:rPr lang="fr-FR" dirty="0"/>
              <a:t> Learning)</a:t>
            </a:r>
          </a:p>
        </p:txBody>
      </p:sp>
    </p:spTree>
    <p:extLst>
      <p:ext uri="{BB962C8B-B14F-4D97-AF65-F5344CB8AC3E}">
        <p14:creationId xmlns:p14="http://schemas.microsoft.com/office/powerpoint/2010/main" val="2875938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23115-DD31-DAB7-BDF1-6F56E315D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B457264-CA97-F042-C58B-2E8F53E65A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250845"/>
            <a:ext cx="7510339" cy="49227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sklearn.cluster</a:t>
            </a:r>
            <a:r>
              <a:rPr lang="fr-FR" dirty="0"/>
              <a:t> import </a:t>
            </a:r>
            <a:r>
              <a:rPr lang="fr-FR" dirty="0" err="1"/>
              <a:t>Kmeans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numpy</a:t>
            </a:r>
            <a:r>
              <a:rPr lang="fr-FR" dirty="0"/>
              <a:t> as </a:t>
            </a:r>
            <a:r>
              <a:rPr lang="fr-FR" dirty="0" err="1"/>
              <a:t>np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scipy.stats</a:t>
            </a:r>
            <a:r>
              <a:rPr lang="fr-FR" dirty="0"/>
              <a:t> import mode</a:t>
            </a:r>
          </a:p>
          <a:p>
            <a:pPr marL="0" indent="0">
              <a:buNone/>
            </a:pPr>
            <a:r>
              <a:rPr lang="fr-FR" dirty="0" err="1"/>
              <a:t>kmeans</a:t>
            </a:r>
            <a:r>
              <a:rPr lang="fr-FR" dirty="0"/>
              <a:t> = </a:t>
            </a:r>
            <a:r>
              <a:rPr lang="fr-FR" dirty="0" err="1"/>
              <a:t>KMeans</a:t>
            </a:r>
            <a:r>
              <a:rPr lang="fr-FR" dirty="0"/>
              <a:t>(</a:t>
            </a:r>
            <a:r>
              <a:rPr lang="fr-FR" dirty="0" err="1"/>
              <a:t>n_clusters</a:t>
            </a:r>
            <a:r>
              <a:rPr lang="fr-FR" dirty="0"/>
              <a:t>=3, </a:t>
            </a:r>
            <a:r>
              <a:rPr lang="fr-FR" dirty="0" err="1"/>
              <a:t>random_state</a:t>
            </a:r>
            <a:r>
              <a:rPr lang="fr-FR" dirty="0"/>
              <a:t>=42)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dirty="0"/>
              <a:t>clusters = </a:t>
            </a:r>
            <a:r>
              <a:rPr lang="fr-FR" dirty="0" err="1"/>
              <a:t>kmeans.fit_predict</a:t>
            </a:r>
            <a:r>
              <a:rPr lang="fr-FR" dirty="0"/>
              <a:t>(X)</a:t>
            </a:r>
          </a:p>
          <a:p>
            <a:pPr marL="0" indent="0">
              <a:buNone/>
            </a:pPr>
            <a:endParaRPr lang="fr-FR" sz="105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Optional</a:t>
            </a:r>
            <a:r>
              <a:rPr lang="fr-FR" dirty="0">
                <a:solidFill>
                  <a:srgbClr val="00A13A"/>
                </a:solidFill>
              </a:rPr>
              <a:t>: </a:t>
            </a:r>
            <a:r>
              <a:rPr lang="fr-FR" dirty="0" err="1">
                <a:solidFill>
                  <a:srgbClr val="00A13A"/>
                </a:solidFill>
              </a:rPr>
              <a:t>map</a:t>
            </a:r>
            <a:r>
              <a:rPr lang="fr-FR" dirty="0">
                <a:solidFill>
                  <a:srgbClr val="00A13A"/>
                </a:solidFill>
              </a:rPr>
              <a:t> clusters to labels (if </a:t>
            </a:r>
            <a:r>
              <a:rPr lang="fr-FR" dirty="0" err="1">
                <a:solidFill>
                  <a:srgbClr val="00A13A"/>
                </a:solidFill>
              </a:rPr>
              <a:t>ground</a:t>
            </a:r>
            <a:r>
              <a:rPr lang="fr-FR" dirty="0">
                <a:solidFill>
                  <a:srgbClr val="00A13A"/>
                </a:solidFill>
              </a:rPr>
              <a:t> </a:t>
            </a:r>
            <a:r>
              <a:rPr lang="fr-FR" dirty="0" err="1">
                <a:solidFill>
                  <a:srgbClr val="00A13A"/>
                </a:solidFill>
              </a:rPr>
              <a:t>truth</a:t>
            </a:r>
            <a:r>
              <a:rPr lang="fr-FR" dirty="0">
                <a:solidFill>
                  <a:srgbClr val="00A13A"/>
                </a:solidFill>
              </a:rPr>
              <a:t> </a:t>
            </a:r>
            <a:r>
              <a:rPr lang="fr-FR" dirty="0" err="1">
                <a:solidFill>
                  <a:srgbClr val="00A13A"/>
                </a:solidFill>
              </a:rPr>
              <a:t>exists</a:t>
            </a:r>
            <a:r>
              <a:rPr lang="fr-FR" dirty="0">
                <a:solidFill>
                  <a:srgbClr val="00A13A"/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/>
              <a:t>import </a:t>
            </a:r>
            <a:r>
              <a:rPr lang="fr-FR" dirty="0" err="1"/>
              <a:t>numpy</a:t>
            </a:r>
            <a:r>
              <a:rPr lang="fr-FR" dirty="0"/>
              <a:t> as </a:t>
            </a:r>
            <a:r>
              <a:rPr lang="fr-FR" dirty="0" err="1"/>
              <a:t>np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scipy.stats</a:t>
            </a:r>
            <a:r>
              <a:rPr lang="fr-FR" dirty="0"/>
              <a:t> import mode</a:t>
            </a:r>
          </a:p>
          <a:p>
            <a:pPr marL="0" indent="0">
              <a:buNone/>
            </a:pPr>
            <a:endParaRPr lang="fr-FR" sz="1000" dirty="0"/>
          </a:p>
          <a:p>
            <a:pPr marL="0" indent="0">
              <a:buNone/>
            </a:pPr>
            <a:r>
              <a:rPr lang="fr-FR" dirty="0"/>
              <a:t>labels = </a:t>
            </a:r>
            <a:r>
              <a:rPr lang="fr-FR" dirty="0" err="1"/>
              <a:t>np.zeros_like</a:t>
            </a:r>
            <a:r>
              <a:rPr lang="fr-FR" dirty="0"/>
              <a:t>(clusters)</a:t>
            </a:r>
          </a:p>
          <a:p>
            <a:pPr marL="0" indent="0">
              <a:buNone/>
            </a:pPr>
            <a:r>
              <a:rPr lang="fr-FR" dirty="0"/>
              <a:t>for i in range(3):</a:t>
            </a:r>
          </a:p>
          <a:p>
            <a:pPr marL="0" indent="0">
              <a:buNone/>
            </a:pPr>
            <a:r>
              <a:rPr lang="fr-FR" dirty="0"/>
              <a:t>    labels[clusters == i] = mode(y[clusters == i])[0]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EF58767-4C2F-75EC-FC38-2652EE76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fr-FR" dirty="0" err="1"/>
              <a:t>KMeans</a:t>
            </a:r>
            <a:r>
              <a:rPr lang="en-US" dirty="0"/>
              <a:t>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049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6A3F2-43A4-4BEE-C778-840BF16FC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DB0C78-69C5-A813-05E0-C12F3D66D5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 model inspired by the brain, made of layers of neurons.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When relationships are complex and non-linear, especially with large datasets.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Handwritten digit recognition (MNIST).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6946B3A-B48E-2B05-10F9-9B60A7C5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Simple </a:t>
            </a:r>
            <a:r>
              <a:rPr lang="fr-FR" dirty="0" err="1"/>
              <a:t>Feedforward</a:t>
            </a:r>
            <a:r>
              <a:rPr lang="fr-FR" dirty="0"/>
              <a:t> Neural Network </a:t>
            </a:r>
          </a:p>
        </p:txBody>
      </p:sp>
    </p:spTree>
    <p:extLst>
      <p:ext uri="{BB962C8B-B14F-4D97-AF65-F5344CB8AC3E}">
        <p14:creationId xmlns:p14="http://schemas.microsoft.com/office/powerpoint/2010/main" val="5844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31F5E-B17A-EBCA-30C1-27F86E86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5D052E5-134F-E3B6-A4CB-411259465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10192579" cy="46682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tensorflow.keras.models</a:t>
            </a:r>
            <a:r>
              <a:rPr lang="fr-FR" dirty="0"/>
              <a:t> import </a:t>
            </a:r>
            <a:r>
              <a:rPr lang="fr-FR" dirty="0" err="1"/>
              <a:t>Sequential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tensorflow.keras.layers</a:t>
            </a:r>
            <a:r>
              <a:rPr lang="fr-FR" dirty="0"/>
              <a:t> import Dense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model = </a:t>
            </a:r>
            <a:r>
              <a:rPr lang="fr-FR" dirty="0" err="1"/>
              <a:t>Sequential</a:t>
            </a:r>
            <a:r>
              <a:rPr lang="fr-FR" dirty="0"/>
              <a:t>([</a:t>
            </a:r>
          </a:p>
          <a:p>
            <a:pPr marL="0" indent="0">
              <a:buNone/>
            </a:pPr>
            <a:r>
              <a:rPr lang="fr-FR" dirty="0"/>
              <a:t>    Dense(32, activation="relu", </a:t>
            </a:r>
            <a:r>
              <a:rPr lang="fr-FR" dirty="0" err="1"/>
              <a:t>input_shape</a:t>
            </a:r>
            <a:r>
              <a:rPr lang="fr-FR" dirty="0"/>
              <a:t>=(</a:t>
            </a:r>
            <a:r>
              <a:rPr lang="fr-FR" dirty="0" err="1"/>
              <a:t>X_train.shape</a:t>
            </a:r>
            <a:r>
              <a:rPr lang="fr-FR" dirty="0"/>
              <a:t>[1],)),</a:t>
            </a:r>
          </a:p>
          <a:p>
            <a:pPr marL="0" indent="0">
              <a:buNone/>
            </a:pPr>
            <a:r>
              <a:rPr lang="fr-FR" dirty="0"/>
              <a:t>    Dense(16, activation="relu"),</a:t>
            </a:r>
          </a:p>
          <a:p>
            <a:pPr marL="0" indent="0">
              <a:buNone/>
            </a:pPr>
            <a:r>
              <a:rPr lang="fr-FR" dirty="0"/>
              <a:t>    Dense(1, activation="</a:t>
            </a:r>
            <a:r>
              <a:rPr lang="fr-FR" dirty="0" err="1"/>
              <a:t>sigmoid</a:t>
            </a:r>
            <a:r>
              <a:rPr lang="fr-FR" dirty="0"/>
              <a:t>")])</a:t>
            </a:r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>
                <a:solidFill>
                  <a:srgbClr val="00A13A"/>
                </a:solidFill>
              </a:rPr>
              <a:t># or Dense(</a:t>
            </a:r>
            <a:r>
              <a:rPr lang="fr-FR" dirty="0" err="1">
                <a:solidFill>
                  <a:srgbClr val="00A13A"/>
                </a:solidFill>
              </a:rPr>
              <a:t>len</a:t>
            </a:r>
            <a:r>
              <a:rPr lang="fr-FR" dirty="0">
                <a:solidFill>
                  <a:srgbClr val="00A13A"/>
                </a:solidFill>
              </a:rPr>
              <a:t>(</a:t>
            </a:r>
            <a:r>
              <a:rPr lang="fr-FR" dirty="0" err="1">
                <a:solidFill>
                  <a:srgbClr val="00A13A"/>
                </a:solidFill>
              </a:rPr>
              <a:t>unique_classes</a:t>
            </a:r>
            <a:r>
              <a:rPr lang="fr-FR" dirty="0">
                <a:solidFill>
                  <a:srgbClr val="00A13A"/>
                </a:solidFill>
              </a:rPr>
              <a:t>), activation='</a:t>
            </a:r>
            <a:r>
              <a:rPr lang="fr-FR" dirty="0" err="1">
                <a:solidFill>
                  <a:srgbClr val="00A13A"/>
                </a:solidFill>
              </a:rPr>
              <a:t>softmax</a:t>
            </a:r>
            <a:r>
              <a:rPr lang="fr-FR" dirty="0">
                <a:solidFill>
                  <a:srgbClr val="00A13A"/>
                </a:solidFill>
              </a:rPr>
              <a:t>’)) for multi-classes </a:t>
            </a:r>
            <a:r>
              <a:rPr lang="fr-FR" dirty="0" err="1">
                <a:solidFill>
                  <a:srgbClr val="00A13A"/>
                </a:solidFill>
              </a:rPr>
              <a:t>examples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model.compile</a:t>
            </a:r>
            <a:r>
              <a:rPr lang="fr-FR" dirty="0"/>
              <a:t>(</a:t>
            </a:r>
            <a:r>
              <a:rPr lang="fr-FR" dirty="0" err="1"/>
              <a:t>optimizer</a:t>
            </a:r>
            <a:r>
              <a:rPr lang="fr-FR" dirty="0"/>
              <a:t>="</a:t>
            </a:r>
            <a:r>
              <a:rPr lang="fr-FR" dirty="0" err="1"/>
              <a:t>adam</a:t>
            </a:r>
            <a:r>
              <a:rPr lang="fr-FR" dirty="0"/>
              <a:t>", </a:t>
            </a:r>
            <a:r>
              <a:rPr lang="fr-FR" dirty="0" err="1"/>
              <a:t>loss</a:t>
            </a:r>
            <a:r>
              <a:rPr lang="fr-FR" dirty="0"/>
              <a:t>="</a:t>
            </a:r>
            <a:r>
              <a:rPr lang="fr-FR" dirty="0" err="1"/>
              <a:t>binary_crossentropy</a:t>
            </a:r>
            <a:r>
              <a:rPr lang="fr-FR" dirty="0"/>
              <a:t>", </a:t>
            </a:r>
            <a:r>
              <a:rPr lang="fr-FR" dirty="0" err="1"/>
              <a:t>metrics</a:t>
            </a:r>
            <a:r>
              <a:rPr lang="fr-FR" dirty="0"/>
              <a:t>=["</a:t>
            </a:r>
            <a:r>
              <a:rPr lang="fr-FR" dirty="0" err="1"/>
              <a:t>accuracy</a:t>
            </a:r>
            <a:r>
              <a:rPr lang="fr-FR" dirty="0"/>
              <a:t>"])</a:t>
            </a:r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or </a:t>
            </a:r>
            <a:r>
              <a:rPr lang="fr-FR" dirty="0" err="1">
                <a:solidFill>
                  <a:srgbClr val="00A13A"/>
                </a:solidFill>
              </a:rPr>
              <a:t>loss</a:t>
            </a:r>
            <a:r>
              <a:rPr lang="fr-FR" dirty="0">
                <a:solidFill>
                  <a:srgbClr val="00A13A"/>
                </a:solidFill>
              </a:rPr>
              <a:t>='</a:t>
            </a:r>
            <a:r>
              <a:rPr lang="fr-FR" dirty="0" err="1">
                <a:solidFill>
                  <a:srgbClr val="00A13A"/>
                </a:solidFill>
              </a:rPr>
              <a:t>sparse_categorical_crossentropy</a:t>
            </a:r>
            <a:r>
              <a:rPr lang="fr-FR" dirty="0">
                <a:solidFill>
                  <a:srgbClr val="00A13A"/>
                </a:solidFill>
              </a:rPr>
              <a:t>’ for </a:t>
            </a:r>
            <a:r>
              <a:rPr lang="fr-FR" dirty="0" err="1">
                <a:solidFill>
                  <a:srgbClr val="00A13A"/>
                </a:solidFill>
              </a:rPr>
              <a:t>example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=20,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E511B0-25DF-2522-9E88-630101E9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Simple Feedforward Neural Network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988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210D7-22C1-6F13-8A90-883F7822F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F5D670A-A2F7-F6F0-FD6F-1A1DCD883F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endParaRPr lang="en-US" dirty="0"/>
          </a:p>
          <a:p>
            <a:pPr lvl="1"/>
            <a:r>
              <a:rPr lang="en-US" b="1" dirty="0"/>
              <a:t>R²</a:t>
            </a:r>
            <a:r>
              <a:rPr lang="en-US" dirty="0"/>
              <a:t>: proportion of variance explained.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RMSE</a:t>
            </a:r>
            <a:r>
              <a:rPr lang="en-US" dirty="0"/>
              <a:t>: how far predictions are from actual values.</a:t>
            </a:r>
          </a:p>
          <a:p>
            <a:pPr lvl="1"/>
            <a:endParaRPr lang="en-US" dirty="0"/>
          </a:p>
          <a:p>
            <a:r>
              <a:rPr lang="en-US" b="1" dirty="0"/>
              <a:t>Classification</a:t>
            </a:r>
            <a:endParaRPr lang="en-US" dirty="0"/>
          </a:p>
          <a:p>
            <a:pPr lvl="1"/>
            <a:r>
              <a:rPr lang="en-US" b="1" dirty="0"/>
              <a:t>Accuracy</a:t>
            </a:r>
            <a:r>
              <a:rPr lang="en-US" dirty="0"/>
              <a:t>: % correctly classified.</a:t>
            </a:r>
          </a:p>
          <a:p>
            <a:pPr lvl="1"/>
            <a:r>
              <a:rPr lang="en-US" b="1" dirty="0"/>
              <a:t>Precision/Recall</a:t>
            </a:r>
            <a:r>
              <a:rPr lang="en-US" dirty="0"/>
              <a:t>: how many positive predictions are correct / how many real positives detected.</a:t>
            </a:r>
          </a:p>
          <a:p>
            <a:pPr lvl="1"/>
            <a:r>
              <a:rPr lang="en-US" b="1" dirty="0"/>
              <a:t>F1 Score</a:t>
            </a:r>
            <a:r>
              <a:rPr lang="en-US" dirty="0"/>
              <a:t>: balance between precision and recall.</a:t>
            </a:r>
          </a:p>
          <a:p>
            <a:pPr lvl="1"/>
            <a:r>
              <a:rPr lang="en-US" b="1" dirty="0"/>
              <a:t>Confusion Matrix</a:t>
            </a:r>
            <a:r>
              <a:rPr lang="en-US" dirty="0"/>
              <a:t>: breakdown of correct vs. incorrect predictions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3739FB-1BEB-014D-65D8-30D1A455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Measures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9B68B3-378C-071D-7365-1DE995CF3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319" y="2299072"/>
            <a:ext cx="2295542" cy="7524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22480A4-19EE-DD14-0C9F-28FB22819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19" y="1625111"/>
            <a:ext cx="1895489" cy="5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0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5BFF-8FDA-F539-4DCD-B9C25658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8FD2E94-7B45-1ABB-F9A8-F0C4E2A4E2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8" y="1372351"/>
            <a:ext cx="9350223" cy="444101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sklearn.metrics</a:t>
            </a:r>
            <a:r>
              <a:rPr lang="fr-FR" dirty="0"/>
              <a:t> import </a:t>
            </a:r>
            <a:r>
              <a:rPr lang="fr-FR" dirty="0" err="1"/>
              <a:t>accuracy_score</a:t>
            </a:r>
            <a:r>
              <a:rPr lang="fr-FR" dirty="0"/>
              <a:t>, f1_score, </a:t>
            </a:r>
            <a:r>
              <a:rPr lang="fr-FR" dirty="0" err="1"/>
              <a:t>confusion_matrix</a:t>
            </a:r>
            <a:r>
              <a:rPr lang="fr-FR" dirty="0"/>
              <a:t>, r2_score, </a:t>
            </a:r>
            <a:r>
              <a:rPr lang="fr-FR" dirty="0" err="1"/>
              <a:t>mean_squared_error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Regression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("R²:", r2_score(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("RMSE:", </a:t>
            </a:r>
            <a:r>
              <a:rPr lang="fr-FR" dirty="0" err="1"/>
              <a:t>mean_squared_error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, </a:t>
            </a:r>
            <a:r>
              <a:rPr lang="fr-FR" dirty="0" err="1"/>
              <a:t>squared</a:t>
            </a:r>
            <a:r>
              <a:rPr lang="fr-FR" dirty="0"/>
              <a:t>=False))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Classification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</a:t>
            </a:r>
            <a:r>
              <a:rPr lang="fr-FR" dirty="0" err="1"/>
              <a:t>Accuracy</a:t>
            </a:r>
            <a:r>
              <a:rPr lang="fr-FR" dirty="0"/>
              <a:t>:", </a:t>
            </a:r>
            <a:r>
              <a:rPr lang="fr-FR" dirty="0" err="1"/>
              <a:t>accuracy_score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("F1:", f1_score(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, </a:t>
            </a:r>
            <a:r>
              <a:rPr lang="fr-FR" dirty="0" err="1"/>
              <a:t>average</a:t>
            </a:r>
            <a:r>
              <a:rPr lang="fr-FR" dirty="0"/>
              <a:t>="</a:t>
            </a:r>
            <a:r>
              <a:rPr lang="fr-FR" dirty="0" err="1"/>
              <a:t>weighted</a:t>
            </a:r>
            <a:r>
              <a:rPr lang="fr-FR" dirty="0"/>
              <a:t>"))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("Confusion matrix:\n", </a:t>
            </a:r>
            <a:r>
              <a:rPr lang="fr-FR" dirty="0" err="1"/>
              <a:t>confusion_matrix</a:t>
            </a:r>
            <a:r>
              <a:rPr lang="fr-FR" dirty="0"/>
              <a:t>(</a:t>
            </a:r>
            <a:r>
              <a:rPr lang="fr-FR" dirty="0" err="1"/>
              <a:t>y_test</a:t>
            </a:r>
            <a:r>
              <a:rPr lang="fr-FR" dirty="0"/>
              <a:t>, </a:t>
            </a:r>
            <a:r>
              <a:rPr lang="fr-FR" dirty="0" err="1"/>
              <a:t>y_pred</a:t>
            </a:r>
            <a:r>
              <a:rPr lang="fr-FR" dirty="0"/>
              <a:t>))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535FA6C-E4EA-5DC8-3616-511A728C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Quality Measures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30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5C7AD52-8A7A-6693-164B-F2B1AF73F1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052945"/>
            <a:ext cx="10109452" cy="512064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pd.read_csv</a:t>
            </a:r>
            <a:r>
              <a:rPr lang="fr-FR" dirty="0"/>
              <a:t>("data.csv")    </a:t>
            </a:r>
            <a:r>
              <a:rPr lang="fr-FR" dirty="0">
                <a:solidFill>
                  <a:srgbClr val="00A13A"/>
                </a:solidFill>
              </a:rPr>
              <a:t># , </a:t>
            </a:r>
            <a:r>
              <a:rPr lang="fr-FR" dirty="0" err="1">
                <a:solidFill>
                  <a:srgbClr val="00A13A"/>
                </a:solidFill>
              </a:rPr>
              <a:t>index_col</a:t>
            </a:r>
            <a:r>
              <a:rPr lang="fr-FR" dirty="0">
                <a:solidFill>
                  <a:srgbClr val="00A13A"/>
                </a:solidFill>
              </a:rPr>
              <a:t>=‘id’ , sep=‘; ‘</a:t>
            </a:r>
          </a:p>
          <a:p>
            <a:pPr marL="0" indent="0">
              <a:buNone/>
            </a:pPr>
            <a:r>
              <a:rPr lang="fr-FR" dirty="0"/>
              <a:t>display(</a:t>
            </a:r>
            <a:r>
              <a:rPr lang="fr-FR" dirty="0" err="1"/>
              <a:t>df.head</a:t>
            </a:r>
            <a:r>
              <a:rPr lang="fr-FR" dirty="0"/>
              <a:t>())</a:t>
            </a:r>
          </a:p>
          <a:p>
            <a:pPr marL="0" indent="0">
              <a:buNone/>
            </a:pPr>
            <a:endParaRPr lang="fr-FR" sz="50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Basic </a:t>
            </a:r>
            <a:r>
              <a:rPr lang="fr-FR" dirty="0" err="1">
                <a:solidFill>
                  <a:srgbClr val="00A13A"/>
                </a:solidFill>
              </a:rPr>
              <a:t>statistics</a:t>
            </a:r>
            <a:endParaRPr lang="fr-FR" dirty="0">
              <a:solidFill>
                <a:srgbClr val="00A13A"/>
              </a:solidFill>
            </a:endParaRPr>
          </a:p>
          <a:p>
            <a:pPr marL="0" indent="0">
              <a:buNone/>
            </a:pPr>
            <a:r>
              <a:rPr lang="fr-FR" dirty="0"/>
              <a:t>display(</a:t>
            </a:r>
            <a:r>
              <a:rPr lang="fr-FR" dirty="0" err="1"/>
              <a:t>df.describe</a:t>
            </a:r>
            <a:r>
              <a:rPr lang="fr-FR" dirty="0"/>
              <a:t>())</a:t>
            </a:r>
          </a:p>
          <a:p>
            <a:pPr marL="0" indent="0">
              <a:buNone/>
            </a:pPr>
            <a:endParaRPr lang="fr-FR" sz="50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Correlation</a:t>
            </a:r>
            <a:r>
              <a:rPr lang="fr-FR" dirty="0">
                <a:solidFill>
                  <a:srgbClr val="00A13A"/>
                </a:solidFill>
              </a:rPr>
              <a:t> matrix</a:t>
            </a:r>
          </a:p>
          <a:p>
            <a:pPr marL="0" indent="0">
              <a:buNone/>
            </a:pPr>
            <a:r>
              <a:rPr lang="fr-FR" dirty="0"/>
              <a:t>display(</a:t>
            </a:r>
            <a:r>
              <a:rPr lang="fr-FR" dirty="0" err="1"/>
              <a:t>df.corr</a:t>
            </a:r>
            <a:r>
              <a:rPr lang="fr-FR" dirty="0"/>
              <a:t>())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Missing</a:t>
            </a:r>
            <a:r>
              <a:rPr lang="fr-FR" dirty="0">
                <a:solidFill>
                  <a:srgbClr val="00A13A"/>
                </a:solidFill>
              </a:rPr>
              <a:t> values</a:t>
            </a:r>
          </a:p>
          <a:p>
            <a:pPr marL="0" indent="0">
              <a:buNone/>
            </a:pPr>
            <a:r>
              <a:rPr lang="fr-FR" dirty="0"/>
              <a:t>display(</a:t>
            </a:r>
            <a:r>
              <a:rPr lang="fr-FR" dirty="0" err="1"/>
              <a:t>df.isnull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())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dirty="0">
                <a:solidFill>
                  <a:srgbClr val="00A13A"/>
                </a:solidFill>
              </a:rPr>
              <a:t># </a:t>
            </a:r>
            <a:r>
              <a:rPr lang="fr-FR" dirty="0" err="1">
                <a:solidFill>
                  <a:srgbClr val="00A13A"/>
                </a:solidFill>
              </a:rPr>
              <a:t>Separating</a:t>
            </a:r>
            <a:r>
              <a:rPr lang="fr-FR" dirty="0">
                <a:solidFill>
                  <a:srgbClr val="00A13A"/>
                </a:solidFill>
              </a:rPr>
              <a:t> the </a:t>
            </a:r>
            <a:r>
              <a:rPr lang="fr-FR" dirty="0" err="1">
                <a:solidFill>
                  <a:srgbClr val="00A13A"/>
                </a:solidFill>
              </a:rPr>
              <a:t>features</a:t>
            </a:r>
            <a:r>
              <a:rPr lang="fr-FR" dirty="0">
                <a:solidFill>
                  <a:srgbClr val="00A13A"/>
                </a:solidFill>
              </a:rPr>
              <a:t> from the value to </a:t>
            </a:r>
            <a:r>
              <a:rPr lang="fr-FR" dirty="0" err="1">
                <a:solidFill>
                  <a:srgbClr val="00A13A"/>
                </a:solidFill>
              </a:rPr>
              <a:t>be</a:t>
            </a:r>
            <a:r>
              <a:rPr lang="fr-FR" dirty="0">
                <a:solidFill>
                  <a:srgbClr val="00A13A"/>
                </a:solidFill>
              </a:rPr>
              <a:t> </a:t>
            </a:r>
            <a:r>
              <a:rPr lang="fr-FR" dirty="0" err="1">
                <a:solidFill>
                  <a:srgbClr val="00A13A"/>
                </a:solidFill>
              </a:rPr>
              <a:t>predicted</a:t>
            </a:r>
            <a:r>
              <a:rPr lang="fr-FR" dirty="0">
                <a:solidFill>
                  <a:srgbClr val="00A13A"/>
                </a:solidFill>
              </a:rPr>
              <a:t> (</a:t>
            </a:r>
            <a:r>
              <a:rPr lang="fr-FR" dirty="0" err="1">
                <a:solidFill>
                  <a:srgbClr val="00A13A"/>
                </a:solidFill>
              </a:rPr>
              <a:t>column</a:t>
            </a:r>
            <a:r>
              <a:rPr lang="fr-FR" dirty="0">
                <a:solidFill>
                  <a:srgbClr val="00A13A"/>
                </a:solidFill>
              </a:rPr>
              <a:t> ‘</a:t>
            </a:r>
            <a:r>
              <a:rPr lang="fr-FR" dirty="0" err="1">
                <a:solidFill>
                  <a:srgbClr val="00A13A"/>
                </a:solidFill>
              </a:rPr>
              <a:t>target</a:t>
            </a:r>
            <a:r>
              <a:rPr lang="fr-FR" dirty="0">
                <a:solidFill>
                  <a:srgbClr val="00A13A"/>
                </a:solidFill>
              </a:rPr>
              <a:t>’ for </a:t>
            </a:r>
            <a:r>
              <a:rPr lang="fr-FR" dirty="0" err="1">
                <a:solidFill>
                  <a:srgbClr val="00A13A"/>
                </a:solidFill>
              </a:rPr>
              <a:t>example</a:t>
            </a:r>
            <a:r>
              <a:rPr lang="fr-FR" dirty="0">
                <a:solidFill>
                  <a:srgbClr val="00A13A"/>
                </a:solidFill>
              </a:rPr>
              <a:t>)</a:t>
            </a:r>
          </a:p>
          <a:p>
            <a:pPr marL="0" indent="0">
              <a:buNone/>
            </a:pPr>
            <a:r>
              <a:rPr lang="fr-FR" dirty="0"/>
              <a:t>X = </a:t>
            </a:r>
            <a:r>
              <a:rPr lang="fr-FR" dirty="0" err="1"/>
              <a:t>df.drop</a:t>
            </a:r>
            <a:r>
              <a:rPr lang="fr-FR" dirty="0"/>
              <a:t>(</a:t>
            </a:r>
            <a:r>
              <a:rPr lang="fr-FR" dirty="0" err="1"/>
              <a:t>columns</a:t>
            </a:r>
            <a:r>
              <a:rPr lang="fr-FR" dirty="0"/>
              <a:t>=[‘</a:t>
            </a:r>
            <a:r>
              <a:rPr lang="fr-FR" dirty="0" err="1"/>
              <a:t>target</a:t>
            </a:r>
            <a:r>
              <a:rPr lang="fr-FR" dirty="0"/>
              <a:t>'])</a:t>
            </a:r>
          </a:p>
          <a:p>
            <a:pPr marL="0" indent="0">
              <a:buNone/>
            </a:pPr>
            <a:r>
              <a:rPr lang="fr-FR" dirty="0"/>
              <a:t>y = </a:t>
            </a:r>
            <a:r>
              <a:rPr lang="fr-FR" dirty="0" err="1"/>
              <a:t>df</a:t>
            </a:r>
            <a:r>
              <a:rPr lang="fr-FR" dirty="0"/>
              <a:t>[‘</a:t>
            </a:r>
            <a:r>
              <a:rPr lang="fr-FR" dirty="0" err="1"/>
              <a:t>target</a:t>
            </a:r>
            <a:r>
              <a:rPr lang="fr-FR" dirty="0"/>
              <a:t>']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E7A8EE6-C689-7E1B-58EB-3CC30930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Descriptive Analysis of Numerical Variables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49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20659-AD21-3D81-D3B5-C411C4CF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0843E49-C56A-4DAC-B49D-E90FB414F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Preparing the dataset by fixing or removing incorrect/missing/inconsistent data.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Always before training a model. A dirty dataset leads to biased or unusable models.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Replacing missing ages with the average age; converting "Male/Female" into numbers.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563CEE4-F965-B016-9A23-5DB07997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Variables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666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8A0A3-8D88-30A7-BB23-2A036DBD6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56678D22-EE9F-435F-70E9-B6F9116D07BE}"/>
              </a:ext>
            </a:extLst>
          </p:cNvPr>
          <p:cNvSpPr txBox="1">
            <a:spLocks/>
          </p:cNvSpPr>
          <p:nvPr/>
        </p:nvSpPr>
        <p:spPr>
          <a:xfrm>
            <a:off x="469879" y="1529542"/>
            <a:ext cx="11268000" cy="4781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00" indent="0" algn="l" defTabSz="914400" rtl="0" eaLnBrk="1" latinLnBrk="0" hangingPunct="1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Missing values: </a:t>
            </a:r>
            <a:r>
              <a:rPr lang="en-US" dirty="0"/>
              <a:t>drop or impute</a:t>
            </a:r>
          </a:p>
          <a:p>
            <a:endParaRPr lang="en-US" dirty="0"/>
          </a:p>
          <a:p>
            <a:endParaRPr lang="en-US" dirty="0"/>
          </a:p>
          <a:p>
            <a:r>
              <a:rPr lang="fr-FR" b="1" dirty="0" err="1"/>
              <a:t>Categorical</a:t>
            </a:r>
            <a:r>
              <a:rPr lang="fr-FR" b="1" dirty="0"/>
              <a:t> </a:t>
            </a:r>
            <a:r>
              <a:rPr lang="fr-FR" b="1" dirty="0" err="1"/>
              <a:t>encoding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Outliers </a:t>
            </a:r>
            <a:r>
              <a:rPr lang="en-US" dirty="0"/>
              <a:t>(optional)</a:t>
            </a:r>
          </a:p>
          <a:p>
            <a:pPr lvl="1"/>
            <a:r>
              <a:rPr lang="fr-FR" dirty="0"/>
              <a:t>Interquartile Range = Q3 – Q1 </a:t>
            </a:r>
            <a:r>
              <a:rPr lang="en-US" dirty="0"/>
              <a:t>→ the width of the box in a boxplot.</a:t>
            </a:r>
            <a:endParaRPr lang="fr-FR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92CBB86-52B7-E6CF-D86D-7906F336C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2022767"/>
            <a:ext cx="7587925" cy="57634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df.dropna</a:t>
            </a:r>
            <a:r>
              <a:rPr lang="fr-FR" dirty="0"/>
              <a:t>()  </a:t>
            </a:r>
            <a:r>
              <a:rPr lang="fr-FR" dirty="0" err="1"/>
              <a:t>df</a:t>
            </a:r>
            <a:r>
              <a:rPr lang="fr-FR" dirty="0"/>
              <a:t>["col"].</a:t>
            </a:r>
            <a:r>
              <a:rPr lang="fr-FR" dirty="0" err="1"/>
              <a:t>fillna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["col"].</a:t>
            </a:r>
            <a:r>
              <a:rPr lang="fr-FR" dirty="0" err="1"/>
              <a:t>mean</a:t>
            </a:r>
            <a:r>
              <a:rPr lang="fr-FR" dirty="0"/>
              <a:t>(), </a:t>
            </a:r>
            <a:r>
              <a:rPr lang="fr-FR" dirty="0" err="1"/>
              <a:t>inplace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6F2CC79-F490-5CE8-5D1F-87C710B8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Cleaning Variables – python code</a:t>
            </a:r>
            <a:endParaRPr lang="fr-FR" dirty="0"/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82D8E94A-6EBE-A38F-3BFE-866FE895D80B}"/>
              </a:ext>
            </a:extLst>
          </p:cNvPr>
          <p:cNvSpPr txBox="1">
            <a:spLocks/>
          </p:cNvSpPr>
          <p:nvPr/>
        </p:nvSpPr>
        <p:spPr>
          <a:xfrm>
            <a:off x="469879" y="3112990"/>
            <a:ext cx="7587925" cy="576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00" indent="0" algn="l" defTabSz="914400" rtl="0" eaLnBrk="1" latinLnBrk="0" hangingPunct="1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pd.get_dummies</a:t>
            </a:r>
            <a:r>
              <a:rPr lang="fr-FR" dirty="0"/>
              <a:t>(</a:t>
            </a:r>
            <a:r>
              <a:rPr lang="fr-FR" dirty="0" err="1"/>
              <a:t>df</a:t>
            </a:r>
            <a:r>
              <a:rPr lang="fr-FR" dirty="0"/>
              <a:t>, </a:t>
            </a:r>
            <a:r>
              <a:rPr lang="fr-FR" dirty="0" err="1"/>
              <a:t>columns</a:t>
            </a:r>
            <a:r>
              <a:rPr lang="fr-FR" dirty="0"/>
              <a:t>=["</a:t>
            </a:r>
            <a:r>
              <a:rPr lang="fr-FR" dirty="0" err="1"/>
              <a:t>category</a:t>
            </a:r>
            <a:r>
              <a:rPr lang="fr-FR" dirty="0"/>
              <a:t>"])</a:t>
            </a:r>
          </a:p>
        </p:txBody>
      </p:sp>
      <p:sp>
        <p:nvSpPr>
          <p:cNvPr id="6" name="Espace réservé du texte 1">
            <a:extLst>
              <a:ext uri="{FF2B5EF4-FFF2-40B4-BE49-F238E27FC236}">
                <a16:creationId xmlns:a16="http://schemas.microsoft.com/office/drawing/2014/main" id="{B59AF385-07C8-9DB9-A519-30E3E4FED211}"/>
              </a:ext>
            </a:extLst>
          </p:cNvPr>
          <p:cNvSpPr txBox="1">
            <a:spLocks/>
          </p:cNvSpPr>
          <p:nvPr/>
        </p:nvSpPr>
        <p:spPr>
          <a:xfrm>
            <a:off x="469879" y="4752109"/>
            <a:ext cx="7587925" cy="1343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8000" indent="0" algn="l" defTabSz="914400" rtl="0" eaLnBrk="1" latinLnBrk="0" hangingPunct="1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q1, q3 = </a:t>
            </a:r>
            <a:r>
              <a:rPr lang="fr-FR" dirty="0" err="1"/>
              <a:t>df</a:t>
            </a:r>
            <a:r>
              <a:rPr lang="fr-FR" dirty="0"/>
              <a:t>["col"].quantile([0.25, 0.75])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iqr</a:t>
            </a:r>
            <a:r>
              <a:rPr lang="fr-FR" dirty="0"/>
              <a:t> = q3 - q1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 err="1"/>
              <a:t>df</a:t>
            </a:r>
            <a:r>
              <a:rPr lang="fr-FR" dirty="0"/>
              <a:t> = </a:t>
            </a:r>
            <a:r>
              <a:rPr lang="fr-FR" dirty="0" err="1"/>
              <a:t>df</a:t>
            </a:r>
            <a:r>
              <a:rPr lang="fr-FR" dirty="0"/>
              <a:t>[(</a:t>
            </a:r>
            <a:r>
              <a:rPr lang="fr-FR" dirty="0" err="1"/>
              <a:t>df</a:t>
            </a:r>
            <a:r>
              <a:rPr lang="fr-FR" dirty="0"/>
              <a:t>["col"] &gt;= q1-1.5*</a:t>
            </a:r>
            <a:r>
              <a:rPr lang="fr-FR" dirty="0" err="1"/>
              <a:t>iqr</a:t>
            </a:r>
            <a:r>
              <a:rPr lang="fr-FR" dirty="0"/>
              <a:t>) &amp; (</a:t>
            </a:r>
            <a:r>
              <a:rPr lang="fr-FR" dirty="0" err="1"/>
              <a:t>df</a:t>
            </a:r>
            <a:r>
              <a:rPr lang="fr-FR" dirty="0"/>
              <a:t>["col"] &lt;= q3+1.5*</a:t>
            </a:r>
            <a:r>
              <a:rPr lang="fr-FR" dirty="0" err="1"/>
              <a:t>iqr</a:t>
            </a:r>
            <a:r>
              <a:rPr lang="fr-FR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34330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800E0-482F-9408-4377-C2344D16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39BFC37-499C-EBBB-64DF-C2129E6D6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Transforming variables so they all have the same scale (mean=0, std=1).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Needed when models are sensitive to variable scales (SVM, Logistic Regression, </a:t>
            </a:r>
            <a:r>
              <a:rPr lang="en-US" dirty="0" err="1"/>
              <a:t>kNN</a:t>
            </a:r>
            <a:r>
              <a:rPr lang="en-US" dirty="0"/>
              <a:t>, Neural Networks).</a:t>
            </a:r>
            <a:br>
              <a:rPr lang="en-US" dirty="0"/>
            </a:br>
            <a:r>
              <a:rPr lang="en-US" dirty="0"/>
              <a:t>Not needed for tree-based models (Decision Trees, Random Forest).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If "Income" goes from 0–100,000 and "Age" from 0–100, models might give too much importance to income.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7A3AEC9-2D50-CF1B-3F1C-D1F8D405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16003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C2D50-64A2-DC65-D4A8-467FD1238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B038E07-ECDC-BD83-E4E1-9C26FD335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2"/>
            <a:ext cx="6424143" cy="158698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sklearn.preprocessing</a:t>
            </a:r>
            <a:r>
              <a:rPr lang="fr-FR" dirty="0"/>
              <a:t> import Standard</a:t>
            </a:r>
          </a:p>
          <a:p>
            <a:pPr marL="0" indent="0">
              <a:buNone/>
            </a:pPr>
            <a:r>
              <a:rPr lang="fr-FR" dirty="0" err="1"/>
              <a:t>Scalerscaler</a:t>
            </a:r>
            <a:r>
              <a:rPr lang="fr-FR" dirty="0"/>
              <a:t> = </a:t>
            </a:r>
            <a:r>
              <a:rPr lang="fr-FR" dirty="0" err="1"/>
              <a:t>StandardScaler</a:t>
            </a:r>
            <a:r>
              <a:rPr lang="fr-FR" dirty="0"/>
              <a:t>()</a:t>
            </a:r>
          </a:p>
          <a:p>
            <a:pPr marL="0" indent="0">
              <a:buNone/>
            </a:pPr>
            <a:r>
              <a:rPr lang="fr-FR" dirty="0" err="1"/>
              <a:t>X_scaled</a:t>
            </a:r>
            <a:r>
              <a:rPr lang="fr-FR" dirty="0"/>
              <a:t> = </a:t>
            </a:r>
            <a:r>
              <a:rPr lang="fr-FR" dirty="0" err="1"/>
              <a:t>scaler.fit_transform</a:t>
            </a:r>
            <a:r>
              <a:rPr lang="fr-FR" dirty="0"/>
              <a:t>(X)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5D48B0A-1736-E6C1-DCE1-446B480E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Standardization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31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C8463-BBA8-0742-CA95-331BD3A81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760E408-4703-F378-5CF7-116483D97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Separating data into training (to build the model) and testing (to evaluate performance).</a:t>
            </a:r>
          </a:p>
          <a:p>
            <a:endParaRPr lang="en-US" dirty="0"/>
          </a:p>
          <a:p>
            <a:r>
              <a:rPr lang="en-US" b="1" dirty="0"/>
              <a:t>When to use it:</a:t>
            </a:r>
            <a:br>
              <a:rPr lang="en-US" dirty="0"/>
            </a:br>
            <a:r>
              <a:rPr lang="en-US" dirty="0"/>
              <a:t>Always — to avoid overfitting and check generalization.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80% of patients’ data to train a diagnostic model, 20% to test predictions.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B8A92F6-4902-7550-E8CA-CB3785F0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73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32606-0E2C-D594-A227-678FDD8B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214C148-A4EB-69F9-2E89-B10C32C5B4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879" y="1372351"/>
            <a:ext cx="8469074" cy="261221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fr-FR" dirty="0"/>
              <a:t>from </a:t>
            </a:r>
            <a:r>
              <a:rPr lang="fr-FR" dirty="0" err="1"/>
              <a:t>sklearn.model_selection</a:t>
            </a:r>
            <a:r>
              <a:rPr lang="fr-FR" dirty="0"/>
              <a:t> import </a:t>
            </a:r>
            <a:r>
              <a:rPr lang="fr-FR" dirty="0" err="1"/>
              <a:t>train_test_split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X_train</a:t>
            </a:r>
            <a:r>
              <a:rPr lang="fr-FR" dirty="0"/>
              <a:t>, </a:t>
            </a:r>
            <a:r>
              <a:rPr lang="fr-FR" dirty="0" err="1"/>
              <a:t>X_test</a:t>
            </a:r>
            <a:r>
              <a:rPr lang="fr-FR" dirty="0"/>
              <a:t>, </a:t>
            </a:r>
            <a:r>
              <a:rPr lang="fr-FR" dirty="0" err="1"/>
              <a:t>y_train</a:t>
            </a:r>
            <a:r>
              <a:rPr lang="fr-FR" dirty="0"/>
              <a:t>, </a:t>
            </a:r>
            <a:r>
              <a:rPr lang="fr-FR" dirty="0" err="1"/>
              <a:t>y_test</a:t>
            </a:r>
            <a:r>
              <a:rPr lang="fr-FR" dirty="0"/>
              <a:t> = </a:t>
            </a:r>
            <a:r>
              <a:rPr lang="fr-FR" dirty="0" err="1"/>
              <a:t>train_test_split</a:t>
            </a:r>
            <a:r>
              <a:rPr lang="fr-FR" dirty="0"/>
              <a:t>( X, y, 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test_size</a:t>
            </a:r>
            <a:r>
              <a:rPr lang="fr-FR" dirty="0"/>
              <a:t>=0.2, 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random_state</a:t>
            </a:r>
            <a:r>
              <a:rPr lang="fr-FR" dirty="0"/>
              <a:t>=42, 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stratify</a:t>
            </a:r>
            <a:r>
              <a:rPr lang="fr-FR" dirty="0"/>
              <a:t>=y</a:t>
            </a:r>
          </a:p>
          <a:p>
            <a:pPr marL="0" indent="0">
              <a:buNone/>
            </a:pPr>
            <a:r>
              <a:rPr lang="fr-FR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6968F14-567A-5E83-8DF9-83A96569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9" y="242844"/>
            <a:ext cx="10846514" cy="1008000"/>
          </a:xfrm>
        </p:spPr>
        <p:txBody>
          <a:bodyPr/>
          <a:lstStyle/>
          <a:p>
            <a:r>
              <a:rPr lang="en-US" dirty="0"/>
              <a:t>Train-Test Split – python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7198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OTALENERGIES AA - BLEU" val="qDnLYKrB"/>
  <p:tag name="ARTICULATE_SLIDE_COUNT" val="16"/>
  <p:tag name="ARTICULATE_DESIGN_ID_TOTALENERGIES AA - ROUGE" val="OOj8OBHz"/>
  <p:tag name="ARTICULATE_DESIGN_ID_TOTALENERGIES AA - VERT" val="eQm3xzwL"/>
  <p:tag name="ARTICULATE_DESIGN_ID_TOTALENERGIES AA - ORANGE" val="ZXOxUCNK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otalEnergies AA - Bleu">
  <a:themeElements>
    <a:clrScheme name="Personnalisé 1">
      <a:dk1>
        <a:srgbClr val="374649"/>
      </a:dk1>
      <a:lt1>
        <a:srgbClr val="FFFFFF"/>
      </a:lt1>
      <a:dk2>
        <a:srgbClr val="285AFF"/>
      </a:dk2>
      <a:lt2>
        <a:srgbClr val="FFFFFF"/>
      </a:lt2>
      <a:accent1>
        <a:srgbClr val="285AFF"/>
      </a:accent1>
      <a:accent2>
        <a:srgbClr val="ED0000"/>
      </a:accent2>
      <a:accent3>
        <a:srgbClr val="40A900"/>
      </a:accent3>
      <a:accent4>
        <a:srgbClr val="F66A00"/>
      </a:accent4>
      <a:accent5>
        <a:srgbClr val="285AFF"/>
      </a:accent5>
      <a:accent6>
        <a:srgbClr val="ED0000"/>
      </a:accent6>
      <a:hlink>
        <a:srgbClr val="374649"/>
      </a:hlink>
      <a:folHlink>
        <a:srgbClr val="285A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1" id="{9BEC3FBE-2419-4042-98D8-48FD7A597541}" vid="{2A8E718C-D1D5-B54E-A9CF-4229D3F9F1C1}"/>
    </a:ext>
  </a:extLst>
</a:theme>
</file>

<file path=ppt/theme/theme2.xml><?xml version="1.0" encoding="utf-8"?>
<a:theme xmlns:a="http://schemas.openxmlformats.org/drawingml/2006/main" name="Thème Office">
  <a:themeElements>
    <a:clrScheme name="TotalEnergies AA - Bleu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otalEnergies AA - Bleu">
      <a:dk1>
        <a:srgbClr val="374649"/>
      </a:dk1>
      <a:lt1>
        <a:srgbClr val="FFFFFF"/>
      </a:lt1>
      <a:dk2>
        <a:srgbClr val="009CEA"/>
      </a:dk2>
      <a:lt2>
        <a:srgbClr val="FFFFFF"/>
      </a:lt2>
      <a:accent1>
        <a:srgbClr val="009CEA"/>
      </a:accent1>
      <a:accent2>
        <a:srgbClr val="ED0000"/>
      </a:accent2>
      <a:accent3>
        <a:srgbClr val="40A900"/>
      </a:accent3>
      <a:accent4>
        <a:srgbClr val="F66A00"/>
      </a:accent4>
      <a:accent5>
        <a:srgbClr val="009CEA"/>
      </a:accent5>
      <a:accent6>
        <a:srgbClr val="ED0000"/>
      </a:accent6>
      <a:hlink>
        <a:srgbClr val="374649"/>
      </a:hlink>
      <a:folHlink>
        <a:srgbClr val="009CE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b697a0-5238-4abe-835d-aa480ca3c4b9" xsi:nil="true"/>
    <lcf76f155ced4ddcb4097134ff3c332f xmlns="731611b8-aebd-4fd5-9c1d-7baf585413f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2C2B01D4DDB419A596BD9A6916A65" ma:contentTypeVersion="11" ma:contentTypeDescription="Crée un document." ma:contentTypeScope="" ma:versionID="0d844d16b91869ccb7363960514f29da">
  <xsd:schema xmlns:xsd="http://www.w3.org/2001/XMLSchema" xmlns:xs="http://www.w3.org/2001/XMLSchema" xmlns:p="http://schemas.microsoft.com/office/2006/metadata/properties" xmlns:ns2="731611b8-aebd-4fd5-9c1d-7baf585413ff" xmlns:ns3="09b697a0-5238-4abe-835d-aa480ca3c4b9" targetNamespace="http://schemas.microsoft.com/office/2006/metadata/properties" ma:root="true" ma:fieldsID="cb96fa54459e183bbe208241e8162c5f" ns2:_="" ns3:_="">
    <xsd:import namespace="731611b8-aebd-4fd5-9c1d-7baf585413ff"/>
    <xsd:import namespace="09b697a0-5238-4abe-835d-aa480ca3c4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611b8-aebd-4fd5-9c1d-7baf58541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7d7a317d-19e9-4a41-b675-f2bd41b4ca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b697a0-5238-4abe-835d-aa480ca3c4b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4a2481-68b9-4cab-b7b6-adbde0045fb6}" ma:internalName="TaxCatchAll" ma:showField="CatchAllData" ma:web="09b697a0-5238-4abe-835d-aa480ca3c4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418E3-DDC7-4D02-A3E1-0097E4D00E41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09b697a0-5238-4abe-835d-aa480ca3c4b9"/>
    <ds:schemaRef ds:uri="731611b8-aebd-4fd5-9c1d-7baf585413ff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611A8F-B7CE-4788-A7C7-6282994511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7A274C-DFA0-4941-B054-2DA1553CBB2E}">
  <ds:schemaRefs>
    <ds:schemaRef ds:uri="09b697a0-5238-4abe-835d-aa480ca3c4b9"/>
    <ds:schemaRef ds:uri="731611b8-aebd-4fd5-9c1d-7baf585413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34883</TotalTime>
  <Words>2070</Words>
  <Application>Microsoft Office PowerPoint</Application>
  <PresentationFormat>Grand écran</PresentationFormat>
  <Paragraphs>250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Arial</vt:lpstr>
      <vt:lpstr>Cambria Math</vt:lpstr>
      <vt:lpstr>TotalEnergies AA - Bleu</vt:lpstr>
      <vt:lpstr>Machine Learning  with Python </vt:lpstr>
      <vt:lpstr>Descriptive Analysis of Numerical Variables</vt:lpstr>
      <vt:lpstr>Descriptive Analysis of Numerical Variables – python code</vt:lpstr>
      <vt:lpstr>Cleaning Variables</vt:lpstr>
      <vt:lpstr>Cleaning Variables – python code</vt:lpstr>
      <vt:lpstr>Standardization</vt:lpstr>
      <vt:lpstr>Standardization – python code</vt:lpstr>
      <vt:lpstr>Train-Test Split</vt:lpstr>
      <vt:lpstr>Train-Test Split – python code</vt:lpstr>
      <vt:lpstr>Linear Regression</vt:lpstr>
      <vt:lpstr>Linear Regression – python code</vt:lpstr>
      <vt:lpstr>Logistic Regression</vt:lpstr>
      <vt:lpstr>Logistic Regression – python code</vt:lpstr>
      <vt:lpstr>Support Vector Machine (SVM)</vt:lpstr>
      <vt:lpstr>Support Vector Machine – python code</vt:lpstr>
      <vt:lpstr>k-Nearest Neighbors (kNN)</vt:lpstr>
      <vt:lpstr>k-Nearest Neighbors – python code</vt:lpstr>
      <vt:lpstr>Decision Tree</vt:lpstr>
      <vt:lpstr>Decision Tree – python code</vt:lpstr>
      <vt:lpstr>Random Forest</vt:lpstr>
      <vt:lpstr>Random Forest – python code</vt:lpstr>
      <vt:lpstr>KMeans (Unsupervised Learning)</vt:lpstr>
      <vt:lpstr>KMeans– python code</vt:lpstr>
      <vt:lpstr>Simple Feedforward Neural Network </vt:lpstr>
      <vt:lpstr>Simple Feedforward Neural Network – python code</vt:lpstr>
      <vt:lpstr>Quality Measures</vt:lpstr>
      <vt:lpstr>Quality Measures – 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votre présentation  sur plusieurs lignes [Arial 32 pt regular] lorem ipsum dolor sit amet</dc:title>
  <dc:creator>Karinny AMARAL</dc:creator>
  <cp:keywords>, docId:83017700B36313D974913C337C757C87</cp:keywords>
  <cp:lastModifiedBy>Olivier Renouard</cp:lastModifiedBy>
  <cp:revision>427</cp:revision>
  <cp:lastPrinted>2025-09-24T12:39:22Z</cp:lastPrinted>
  <dcterms:created xsi:type="dcterms:W3CDTF">2023-09-28T11:53:37Z</dcterms:created>
  <dcterms:modified xsi:type="dcterms:W3CDTF">2025-09-26T07:58:00Z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30ed1b-e95f-40b5-af89-828263f287a7_Enabled">
    <vt:lpwstr>true</vt:lpwstr>
  </property>
  <property fmtid="{D5CDD505-2E9C-101B-9397-08002B2CF9AE}" pid="3" name="MSIP_Label_2b30ed1b-e95f-40b5-af89-828263f287a7_SetDate">
    <vt:lpwstr>2023-09-28T11:53:37Z</vt:lpwstr>
  </property>
  <property fmtid="{D5CDD505-2E9C-101B-9397-08002B2CF9AE}" pid="4" name="MSIP_Label_2b30ed1b-e95f-40b5-af89-828263f287a7_Method">
    <vt:lpwstr>Standard</vt:lpwstr>
  </property>
  <property fmtid="{D5CDD505-2E9C-101B-9397-08002B2CF9AE}" pid="5" name="MSIP_Label_2b30ed1b-e95f-40b5-af89-828263f287a7_Name">
    <vt:lpwstr>2b30ed1b-e95f-40b5-af89-828263f287a7</vt:lpwstr>
  </property>
  <property fmtid="{D5CDD505-2E9C-101B-9397-08002B2CF9AE}" pid="6" name="MSIP_Label_2b30ed1b-e95f-40b5-af89-828263f287a7_SiteId">
    <vt:lpwstr>329e91b0-e21f-48fb-a071-456717ecc28e</vt:lpwstr>
  </property>
  <property fmtid="{D5CDD505-2E9C-101B-9397-08002B2CF9AE}" pid="7" name="MSIP_Label_2b30ed1b-e95f-40b5-af89-828263f287a7_ActionId">
    <vt:lpwstr>258b26ff-5fc0-4dae-8468-4e306028a8c2</vt:lpwstr>
  </property>
  <property fmtid="{D5CDD505-2E9C-101B-9397-08002B2CF9AE}" pid="8" name="MSIP_Label_2b30ed1b-e95f-40b5-af89-828263f287a7_ContentBits">
    <vt:lpwstr>0</vt:lpwstr>
  </property>
  <property fmtid="{D5CDD505-2E9C-101B-9397-08002B2CF9AE}" pid="9" name="ArticulateGUID">
    <vt:lpwstr>3A35FD2F-143D-4BF9-81A7-1F5099291DB7</vt:lpwstr>
  </property>
  <property fmtid="{D5CDD505-2E9C-101B-9397-08002B2CF9AE}" pid="10" name="ArticulatePath">
    <vt:lpwstr>Charte PPT - Copie</vt:lpwstr>
  </property>
  <property fmtid="{D5CDD505-2E9C-101B-9397-08002B2CF9AE}" pid="11" name="ContentTypeId">
    <vt:lpwstr>0x01010015B2C2B01D4DDB419A596BD9A6916A65</vt:lpwstr>
  </property>
  <property fmtid="{D5CDD505-2E9C-101B-9397-08002B2CF9AE}" pid="12" name="MediaServiceImageTags">
    <vt:lpwstr/>
  </property>
</Properties>
</file>