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8016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1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N°1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40DC9AC8-422B-445F-B045-79F986D08E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24401" y="425687"/>
            <a:ext cx="2788867" cy="1816808"/>
          </a:xfrm>
          <a:prstGeom prst="rect">
            <a:avLst/>
          </a:prstGeom>
          <a:ln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0C5EE01-F973-4120-91B8-34CAA765D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400" y="2288392"/>
            <a:ext cx="8640000" cy="2160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EA671-FC71-4FFA-B81F-CABE73D6E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400" y="4520416"/>
            <a:ext cx="8640000" cy="468000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7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 err="1"/>
              <a:t>Modifiez</a:t>
            </a:r>
            <a:r>
              <a:rPr lang="en-US" noProof="0" dirty="0"/>
              <a:t> le style des sous-</a:t>
            </a:r>
            <a:r>
              <a:rPr lang="en-US" noProof="0" dirty="0" err="1"/>
              <a:t>titres</a:t>
            </a:r>
            <a:r>
              <a:rPr lang="en-US" noProof="0" dirty="0"/>
              <a:t> du masque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3458929-8E1A-4632-B75F-4975DF8FBB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400" y="5084504"/>
            <a:ext cx="8640000" cy="7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en-US" noProof="0" dirty="0" err="1"/>
              <a:t>Cliquez</a:t>
            </a:r>
            <a:r>
              <a:rPr lang="en-US" noProof="0" dirty="0"/>
              <a:t> pour 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5815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6684C25F-7F00-41C3-A7CD-0A38D6BB6A4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69879" y="1501200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sz="81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NN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FEA4E96-A4C5-404E-84EB-0DA2FDAD3E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40699" y="150120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431124CF-D305-4637-B02D-7916DC40094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69879" y="2656800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sz="8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NN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F7F54A8A-B912-4DCA-A7A6-D2FE7A31E0B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40699" y="265680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F9ED843-C44A-45CC-9B1D-C837E4DD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322CE313-0A26-4E99-9C93-6C3FC888A8DE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469879" y="3812400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sz="81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NN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EB31187B-F91F-44EB-9CB5-1BF3730F76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40699" y="381240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31" name="Espace réservé du texte 21">
            <a:extLst>
              <a:ext uri="{FF2B5EF4-FFF2-40B4-BE49-F238E27FC236}">
                <a16:creationId xmlns:a16="http://schemas.microsoft.com/office/drawing/2014/main" id="{6FD92059-A22C-433B-8494-343CBC88AD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601913" y="180945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32" name="Espace réservé du texte 21">
            <a:extLst>
              <a:ext uri="{FF2B5EF4-FFF2-40B4-BE49-F238E27FC236}">
                <a16:creationId xmlns:a16="http://schemas.microsoft.com/office/drawing/2014/main" id="{2487A579-BB10-4B9C-8037-89848E4EB31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601913" y="296505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33" name="Espace réservé du texte 21">
            <a:extLst>
              <a:ext uri="{FF2B5EF4-FFF2-40B4-BE49-F238E27FC236}">
                <a16:creationId xmlns:a16="http://schemas.microsoft.com/office/drawing/2014/main" id="{C0B0C0AB-7256-484A-8EF0-3BC6851D748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601913" y="412065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fr-FR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811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1BBE8-1E54-415C-B10D-F6342B80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753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869790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42" y="2845977"/>
            <a:ext cx="11160000" cy="144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1011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FB4134C-1D6E-45C5-A0CB-6875E698A7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24401" y="424811"/>
            <a:ext cx="2788867" cy="18185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A50C95A-056C-429F-A1B6-8B1CDC14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000" y="2845977"/>
            <a:ext cx="7560000" cy="828000"/>
          </a:xfrm>
        </p:spPr>
        <p:txBody>
          <a:bodyPr anchor="t">
            <a:noAutofit/>
          </a:bodyPr>
          <a:lstStyle>
            <a:lvl1pPr algn="ctr">
              <a:defRPr sz="43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8802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131647-EAC9-997E-8126-884F41D9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A2F34-8EEA-5322-B7F3-420DD115C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823082-FD9A-711B-42EA-E2A39207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9/23/2025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1958D9-3FDA-0A1A-2B5D-0B27083B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2025-02-13 - AI, Data Management and Digital Transformation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0FBAE4-94AB-A9F2-0063-357F6AAE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DDA4-EA5C-48F3-92E9-6D1E55ECB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596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B259-62B2-468B-9E8E-5B109766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9/23/2025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49B0C-377B-4F10-B4B2-B6DE5238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2025-02-13 - AI, Data Management and Digital Transformation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E29DE-0751-4942-AB31-6C2A8C06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1956-BF2E-4170-9809-8254439A8799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946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C0FBC-69A2-8E96-E506-5636BD59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37369"/>
            <a:ext cx="9720000" cy="1008000"/>
          </a:xfrm>
        </p:spPr>
        <p:txBody>
          <a:bodyPr/>
          <a:lstStyle/>
          <a:p>
            <a:r>
              <a:rPr lang="en-US" noProof="0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AE3F97-E896-5140-0744-BB6CEE463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 dirty="0" err="1"/>
              <a:t>Cliquez</a:t>
            </a:r>
            <a:r>
              <a:rPr lang="en-US" noProof="0" dirty="0"/>
              <a:t> pour 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  <a:p>
            <a:pPr lvl="1"/>
            <a:r>
              <a:rPr lang="en-US" noProof="0" dirty="0"/>
              <a:t>Deuxième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Troisième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Quatrième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4"/>
            <a:r>
              <a:rPr lang="en-US" noProof="0" dirty="0" err="1"/>
              <a:t>Cinquième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53DD98-EFB0-91B4-93B0-58DCB4925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dirty="0" err="1"/>
              <a:t>Cliquez</a:t>
            </a:r>
            <a:r>
              <a:rPr lang="en-US" noProof="0" dirty="0"/>
              <a:t> pour 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  <a:p>
            <a:pPr lvl="1"/>
            <a:r>
              <a:rPr lang="en-US" noProof="0" dirty="0"/>
              <a:t>Deuxième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Troisième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Quatrième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4"/>
            <a:r>
              <a:rPr lang="en-US" noProof="0" dirty="0" err="1"/>
              <a:t>Cinquième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1C8FA1-20AB-7C9B-24FE-9CDD1546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9/23/2025</a:t>
            </a:r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14E802-36FC-4A5D-9C3D-4CBA012D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2025-02-13 - AI, Data Management and Digital Transformation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242467-8396-F5CD-AA10-0F7CACE8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DDA4-EA5C-48F3-92E9-6D1E55ECB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783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E213-8CBB-48D7-A171-8548BB90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7" y="441327"/>
            <a:ext cx="8618293" cy="109243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E15C-D408-4765-943E-DB77FC82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D5156"/>
                </a:solidFill>
                <a:cs typeface="Arial" charset="0"/>
              </a:rPr>
              <a:t>9/23/2025</a:t>
            </a:r>
            <a:endParaRPr lang="en-GB">
              <a:solidFill>
                <a:srgbClr val="4D5156"/>
              </a:solidFill>
              <a:cs typeface="Arial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E229-DAA5-4345-AE76-815779D7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solidFill>
                  <a:srgbClr val="1859A9"/>
                </a:solidFill>
                <a:cs typeface="Arial" charset="0"/>
              </a:rPr>
              <a:t>2025-02-13 - AI, Data Management and Digital Transformation</a:t>
            </a:r>
            <a:endParaRPr lang="en-GB">
              <a:solidFill>
                <a:srgbClr val="1859A9"/>
              </a:solidFill>
              <a:cs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0760-A444-416F-83F2-0E9E7E46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641956-BF2E-4170-9809-8254439A8799}" type="slidenum">
              <a:rPr lang="en-GB" smtClean="0">
                <a:solidFill>
                  <a:srgbClr val="1859A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en-GB">
              <a:solidFill>
                <a:srgbClr val="1859A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31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defTabSz="609585"/>
            <a:r>
              <a:rPr lang="en-US">
                <a:solidFill>
                  <a:prstClr val="black"/>
                </a:solidFill>
              </a:rPr>
              <a:t>9/23/2025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defTabSz="609585"/>
            <a:r>
              <a:rPr lang="en-US">
                <a:solidFill>
                  <a:prstClr val="black"/>
                </a:solidFill>
              </a:rPr>
              <a:t>2025-02-13 - AI, Data Management and Digital Transformation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defTabSz="609585"/>
            <a:fld id="{975A587B-5814-4D9B-9598-FE9CB954CB01}" type="slidenum">
              <a:rPr lang="en-US" smtClean="0">
                <a:solidFill>
                  <a:prstClr val="black"/>
                </a:solidFill>
              </a:rPr>
              <a:pPr defTabSz="609585"/>
              <a:t>‹N°›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46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N°2 Couverture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2">
            <a:extLst>
              <a:ext uri="{FF2B5EF4-FFF2-40B4-BE49-F238E27FC236}">
                <a16:creationId xmlns:a16="http://schemas.microsoft.com/office/drawing/2014/main" id="{3161ED2A-2241-4A52-8E2E-B973EB0C4E44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0" y="1"/>
            <a:ext cx="6093760" cy="68579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AAE4607-2A2E-45AF-81C6-9691F876AD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24401" y="424811"/>
            <a:ext cx="2788867" cy="18185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0C5EE01-F973-4120-91B8-34CAA765D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1200" y="2469600"/>
            <a:ext cx="5400000" cy="1980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EA671-FC71-4FFA-B81F-CABE73D6E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1200" y="4521600"/>
            <a:ext cx="5400000" cy="828000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7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Modifiez</a:t>
            </a:r>
            <a:r>
              <a:rPr lang="en-GB" noProof="0" dirty="0"/>
              <a:t> le style des sous-titres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BF23DB5D-4428-47C6-AAAD-CF435EDAD1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61200" y="5446800"/>
            <a:ext cx="5400000" cy="7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en-US" noProof="0"/>
              <a:t>Cliquez</a:t>
            </a:r>
            <a:r>
              <a:rPr lang="en-US" noProof="0" dirty="0"/>
              <a:t> pour 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</p:txBody>
      </p:sp>
    </p:spTree>
    <p:extLst>
      <p:ext uri="{BB962C8B-B14F-4D97-AF65-F5344CB8AC3E}">
        <p14:creationId xmlns:p14="http://schemas.microsoft.com/office/powerpoint/2010/main" val="32353947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9/23/2025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2025-02-13 - AI, Data Management and Digital Transformation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t>‹N°›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199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300" y="1206150"/>
            <a:ext cx="5400000" cy="720000"/>
          </a:xfrm>
        </p:spPr>
        <p:txBody>
          <a:bodyPr>
            <a:noAutofit/>
          </a:bodyPr>
          <a:lstStyle>
            <a:lvl1pPr>
              <a:defRPr sz="42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76F1D12-C6FB-4ED9-B1EA-2AF1415447D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26300" y="2095350"/>
            <a:ext cx="5400000" cy="3240000"/>
          </a:xfrm>
        </p:spPr>
        <p:txBody>
          <a:bodyPr>
            <a:noAutofit/>
          </a:bodyPr>
          <a:lstStyle>
            <a:lvl1pPr marL="432000" indent="-432000">
              <a:spcBef>
                <a:spcPts val="600"/>
              </a:spcBef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D85C393-2F91-E1E6-9F84-7F5CA0FA07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39" y="6158696"/>
            <a:ext cx="1104163" cy="720001"/>
          </a:xfrm>
          <a:prstGeom prst="rect">
            <a:avLst/>
          </a:prstGeom>
          <a:ln>
            <a:noFill/>
          </a:ln>
        </p:spPr>
      </p:pic>
      <p:pic>
        <p:nvPicPr>
          <p:cNvPr id="4" name="Image 3" descr="Une image contenant Graphique, Police, graphisme, logo&#10;&#10;Description générée automatiquement">
            <a:extLst>
              <a:ext uri="{FF2B5EF4-FFF2-40B4-BE49-F238E27FC236}">
                <a16:creationId xmlns:a16="http://schemas.microsoft.com/office/drawing/2014/main" id="{26C6E86D-35AC-6E48-45A0-AFFC6795BA9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017" y="6158696"/>
            <a:ext cx="699304" cy="6993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4588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N°1 Ouvertu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42" y="3430800"/>
            <a:ext cx="11160000" cy="115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90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9741" y="4662000"/>
            <a:ext cx="11160000" cy="5040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7A5F77-9A92-46CF-AF0E-296CA94F0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9742" y="1490400"/>
            <a:ext cx="3960000" cy="1872000"/>
          </a:xfrm>
        </p:spPr>
        <p:txBody>
          <a:bodyPr>
            <a:noAutofit/>
          </a:bodyPr>
          <a:lstStyle>
            <a:lvl1pPr marL="0" indent="0">
              <a:buNone/>
              <a:defRPr sz="135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NN.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4051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N°2 Ouverture de chapitre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2">
            <a:extLst>
              <a:ext uri="{FF2B5EF4-FFF2-40B4-BE49-F238E27FC236}">
                <a16:creationId xmlns:a16="http://schemas.microsoft.com/office/drawing/2014/main" id="{DEC6A7FF-A1FA-4490-9CC7-51078FF84353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0" y="1"/>
            <a:ext cx="6093760" cy="59816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00" y="3430800"/>
            <a:ext cx="5400000" cy="115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90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1200" y="4662000"/>
            <a:ext cx="5400000" cy="9000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7A5F77-9A92-46CF-AF0E-296CA94F0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1200" y="1490400"/>
            <a:ext cx="5400000" cy="1872000"/>
          </a:xfrm>
        </p:spPr>
        <p:txBody>
          <a:bodyPr>
            <a:noAutofit/>
          </a:bodyPr>
          <a:lstStyle>
            <a:lvl1pPr marL="0" indent="0">
              <a:buNone/>
              <a:defRPr sz="135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NN.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19FE5F0F-1A19-4580-B09D-11BAB25954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578" y="6523200"/>
            <a:ext cx="10800" cy="100800"/>
          </a:xfrm>
          <a:solidFill>
            <a:schemeClr val="bg1"/>
          </a:solidFill>
        </p:spPr>
        <p:txBody>
          <a:bodyPr lIns="0" tIns="0" rIns="0" bIns="0"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0461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  <a:p>
            <a:pPr lvl="1"/>
            <a:r>
              <a:rPr lang="en-US" noProof="0" dirty="0"/>
              <a:t>Deuxième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Troisième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Quatrième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292072E-287F-4875-8FDB-C22CF043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6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2">
            <a:extLst>
              <a:ext uri="{FF2B5EF4-FFF2-40B4-BE49-F238E27FC236}">
                <a16:creationId xmlns:a16="http://schemas.microsoft.com/office/drawing/2014/main" id="{3FA18DAD-43C7-439C-AEB4-182FDEF42A93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0" y="2"/>
            <a:ext cx="6093760" cy="589597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1200" y="1371600"/>
            <a:ext cx="5472000" cy="45243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90C7237F-FD39-40C9-B915-D4BC62A3BE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5578" y="6523200"/>
            <a:ext cx="10800" cy="100800"/>
          </a:xfrm>
          <a:solidFill>
            <a:schemeClr val="bg1"/>
          </a:solidFill>
        </p:spPr>
        <p:txBody>
          <a:bodyPr lIns="0" tIns="0" rIns="0" bIns="0"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95F48EF-CBAD-4F80-B069-72AECAEC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199" y="242844"/>
            <a:ext cx="3960000" cy="100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8473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879" y="3820350"/>
            <a:ext cx="11133952" cy="2104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2" name="Espace réservé du tableau 2">
            <a:extLst>
              <a:ext uri="{FF2B5EF4-FFF2-40B4-BE49-F238E27FC236}">
                <a16:creationId xmlns:a16="http://schemas.microsoft.com/office/drawing/2014/main" id="{3EADC01A-12BC-4330-8A1C-A4DCE63F4D5F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89752" y="1372349"/>
            <a:ext cx="11014079" cy="230400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Cliquez sur l'icône pour ajouter un tableau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7BED8F5-8DF4-41F4-9FBF-3FC3EFF4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162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879" y="1371600"/>
            <a:ext cx="5472000" cy="44862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3" name="Espace réservé du graphique 2">
            <a:extLst>
              <a:ext uri="{FF2B5EF4-FFF2-40B4-BE49-F238E27FC236}">
                <a16:creationId xmlns:a16="http://schemas.microsoft.com/office/drawing/2014/main" id="{36B54297-76AA-4A3B-A34F-53F1E4289CC7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229879" y="1371600"/>
            <a:ext cx="5508000" cy="4486275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AE7569B-B080-4146-A11F-1E61AF63D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9720000" cy="100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567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B1118175-1072-407B-A6EC-436CFF5BD944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39" y="6182678"/>
            <a:ext cx="1067386" cy="696020"/>
          </a:xfrm>
          <a:prstGeom prst="rect">
            <a:avLst/>
          </a:prstGeom>
          <a:ln>
            <a:noFill/>
          </a:ln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82D8575-B917-4E3D-B2EB-ADC2EF0D7594}"/>
              </a:ext>
            </a:extLst>
          </p:cNvPr>
          <p:cNvCxnSpPr>
            <a:cxnSpLocks/>
          </p:cNvCxnSpPr>
          <p:nvPr userDrawn="1"/>
        </p:nvCxnSpPr>
        <p:spPr>
          <a:xfrm>
            <a:off x="4835603" y="6437592"/>
            <a:ext cx="0" cy="100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798E53-107F-468D-A86A-B9E27C8F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9720000" cy="1008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dirty="0"/>
              <a:t>Modify title style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116353-A2DB-400D-836D-10B770C82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879" y="1372351"/>
            <a:ext cx="11268000" cy="4544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Modify mask text styles</a:t>
            </a:r>
          </a:p>
          <a:p>
            <a:pPr lvl="1"/>
            <a:r>
              <a:rPr lang="fr-FR" dirty="0"/>
              <a:t>Second level</a:t>
            </a:r>
          </a:p>
          <a:p>
            <a:pPr lvl="2"/>
            <a:r>
              <a:rPr lang="fr-FR" dirty="0"/>
              <a:t>Third level</a:t>
            </a:r>
          </a:p>
          <a:p>
            <a:pPr lvl="3"/>
            <a:r>
              <a:rPr lang="fr-FR" dirty="0"/>
              <a:t>Fourth level</a:t>
            </a:r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4A65FE1E-2200-449D-88E8-D8D4A09B8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69879" y="6361992"/>
            <a:ext cx="14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9/23/2025</a:t>
            </a:r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3BAFF6D6-D321-4A5A-B742-C1924762B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67811" y="6349639"/>
            <a:ext cx="360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2025-02-13 - AI, Data Management and Digital Transformation</a:t>
            </a:r>
            <a:endParaRPr lang="fr-FR" dirty="0"/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21051C9B-F9F2-4B86-849F-4391216C8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29033" y="6363156"/>
            <a:ext cx="576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900" b="1"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5" name="Image 4" descr="Une image contenant Graphique, Police, graphisme, logo&#10;&#10;Description générée automatiquement">
            <a:extLst>
              <a:ext uri="{FF2B5EF4-FFF2-40B4-BE49-F238E27FC236}">
                <a16:creationId xmlns:a16="http://schemas.microsoft.com/office/drawing/2014/main" id="{3E65A50A-BC25-0E70-1518-9F3A17116DA4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016" y="6160991"/>
            <a:ext cx="697009" cy="697009"/>
          </a:xfrm>
          <a:prstGeom prst="rect">
            <a:avLst/>
          </a:prstGeom>
        </p:spPr>
      </p:pic>
    </p:spTree>
    <p:custDataLst>
      <p:tags r:id="rId22"/>
    </p:custDataLst>
    <p:extLst>
      <p:ext uri="{BB962C8B-B14F-4D97-AF65-F5344CB8AC3E}">
        <p14:creationId xmlns:p14="http://schemas.microsoft.com/office/powerpoint/2010/main" val="32250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00" indent="0" algn="l" defTabSz="914400" rtl="0" eaLnBrk="1" latinLnBrk="0" hangingPunct="1">
        <a:lnSpc>
          <a:spcPct val="100000"/>
        </a:lnSpc>
        <a:spcBef>
          <a:spcPts val="1300"/>
        </a:spcBef>
        <a:buFont typeface="Arial" panose="020B0604020202020204" pitchFamily="34" charset="0"/>
        <a:buNone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5821B99-C985-C866-8B62-D9C566C423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9" y="1105647"/>
            <a:ext cx="7843392" cy="4811599"/>
          </a:xfrm>
        </p:spPr>
        <p:txBody>
          <a:bodyPr/>
          <a:lstStyle/>
          <a:p>
            <a:r>
              <a:rPr lang="en-US" dirty="0"/>
              <a:t>Divide into 3 teams and organize ideas that relate to each role: Product Owner, Team Member, and Scrum Master.</a:t>
            </a:r>
          </a:p>
          <a:p>
            <a:r>
              <a:rPr lang="en-US" dirty="0"/>
              <a:t>20 minutes to organize ideas and 5 minutes for correction.</a:t>
            </a: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9903275-7F69-E99C-EC1F-2FA195BA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Hands on Agile and Scrum Method 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58E80676-6854-1E08-A6D1-414150811789}"/>
              </a:ext>
            </a:extLst>
          </p:cNvPr>
          <p:cNvGrpSpPr/>
          <p:nvPr/>
        </p:nvGrpSpPr>
        <p:grpSpPr>
          <a:xfrm>
            <a:off x="346643" y="2438401"/>
            <a:ext cx="11334373" cy="3753223"/>
            <a:chOff x="346643" y="2438401"/>
            <a:chExt cx="11334373" cy="37532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5095F2-9CF5-0CC6-F929-C66E69154D79}"/>
                </a:ext>
              </a:extLst>
            </p:cNvPr>
            <p:cNvSpPr/>
            <p:nvPr/>
          </p:nvSpPr>
          <p:spPr>
            <a:xfrm>
              <a:off x="346643" y="2438401"/>
              <a:ext cx="3603812" cy="375322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7464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Product </a:t>
              </a:r>
              <a:r>
                <a:rPr kumimoji="0" lang="fr-F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37464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Owner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7464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53131A-7BAF-793F-7FD5-5BCB11FA2743}"/>
                </a:ext>
              </a:extLst>
            </p:cNvPr>
            <p:cNvSpPr/>
            <p:nvPr/>
          </p:nvSpPr>
          <p:spPr>
            <a:xfrm>
              <a:off x="4306054" y="2438401"/>
              <a:ext cx="3603812" cy="375322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37464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Devlopment</a:t>
              </a: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7464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Team </a:t>
              </a:r>
              <a:r>
                <a:rPr kumimoji="0" lang="fr-F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37464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member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37464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171E92-434F-74E5-3CAB-341894D9FF52}"/>
                </a:ext>
              </a:extLst>
            </p:cNvPr>
            <p:cNvSpPr/>
            <p:nvPr/>
          </p:nvSpPr>
          <p:spPr>
            <a:xfrm>
              <a:off x="8077204" y="2438401"/>
              <a:ext cx="3603812" cy="375322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7464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Scrum Master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537B7B9-B583-033B-1A2F-43A81D2027BA}"/>
              </a:ext>
            </a:extLst>
          </p:cNvPr>
          <p:cNvSpPr/>
          <p:nvPr/>
        </p:nvSpPr>
        <p:spPr>
          <a:xfrm>
            <a:off x="8202616" y="1293695"/>
            <a:ext cx="1619714" cy="9325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7464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Gather and clarify requirements from stakeholders.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374649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1011D8-7C91-CECB-AB14-897BCDD0D463}"/>
              </a:ext>
            </a:extLst>
          </p:cNvPr>
          <p:cNvSpPr/>
          <p:nvPr/>
        </p:nvSpPr>
        <p:spPr>
          <a:xfrm>
            <a:off x="9575803" y="1068517"/>
            <a:ext cx="1619714" cy="9325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7464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Help improve collaboration and continuous improvement.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374649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09527C-03EA-7594-D461-F8EEF4B6263E}"/>
              </a:ext>
            </a:extLst>
          </p:cNvPr>
          <p:cNvSpPr/>
          <p:nvPr/>
        </p:nvSpPr>
        <p:spPr>
          <a:xfrm>
            <a:off x="10129568" y="746844"/>
            <a:ext cx="1619714" cy="9325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7464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Help improve collaboration and continuous improvement.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374649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1A2099-AD3A-1FB4-6853-C8A7A6B5C681}"/>
              </a:ext>
            </a:extLst>
          </p:cNvPr>
          <p:cNvSpPr/>
          <p:nvPr/>
        </p:nvSpPr>
        <p:spPr>
          <a:xfrm>
            <a:off x="10206677" y="332599"/>
            <a:ext cx="1619714" cy="9325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7464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Design, code, test, and deliver working software.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374649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A5E271-5BE0-17B2-729C-12C37BCE6A52}"/>
              </a:ext>
            </a:extLst>
          </p:cNvPr>
          <p:cNvSpPr/>
          <p:nvPr/>
        </p:nvSpPr>
        <p:spPr>
          <a:xfrm>
            <a:off x="8737419" y="582059"/>
            <a:ext cx="1619714" cy="9325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7464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Remove impediments that block the team.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374649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F8D22C-9ACD-E803-69BE-F8575F5001F0}"/>
              </a:ext>
            </a:extLst>
          </p:cNvPr>
          <p:cNvSpPr/>
          <p:nvPr/>
        </p:nvSpPr>
        <p:spPr>
          <a:xfrm>
            <a:off x="8978020" y="886282"/>
            <a:ext cx="1619714" cy="9325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7464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Keep the sprint backlog up to date.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374649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202258-138A-81DF-82B7-5B26616B13B9}"/>
              </a:ext>
            </a:extLst>
          </p:cNvPr>
          <p:cNvSpPr/>
          <p:nvPr/>
        </p:nvSpPr>
        <p:spPr>
          <a:xfrm>
            <a:off x="8106153" y="433912"/>
            <a:ext cx="1619714" cy="9325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7464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Protect the team from external distractions.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374649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4E5E3E-B68D-6AA8-C34C-67CE74BFF02F}"/>
              </a:ext>
            </a:extLst>
          </p:cNvPr>
          <p:cNvSpPr/>
          <p:nvPr/>
        </p:nvSpPr>
        <p:spPr>
          <a:xfrm>
            <a:off x="8586310" y="936072"/>
            <a:ext cx="1619714" cy="9325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7464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Decide whether a feature is "done" and ready to release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374649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A81FF4-61A6-10CB-C313-79D35DE5251A}"/>
              </a:ext>
            </a:extLst>
          </p:cNvPr>
          <p:cNvSpPr/>
          <p:nvPr/>
        </p:nvSpPr>
        <p:spPr>
          <a:xfrm>
            <a:off x="8525345" y="226241"/>
            <a:ext cx="1619714" cy="9325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7464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Estimate the effort needed for backlog items.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374649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104EAA-8E2B-EF1D-E9F3-652A5228D02C}"/>
              </a:ext>
            </a:extLst>
          </p:cNvPr>
          <p:cNvSpPr/>
          <p:nvPr/>
        </p:nvSpPr>
        <p:spPr>
          <a:xfrm>
            <a:off x="9396820" y="1366455"/>
            <a:ext cx="1619714" cy="9325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7464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Coach the team in applying Agile and Scrum principles.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374649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11B775-AC2A-A5FD-D37D-1D33ED732C77}"/>
              </a:ext>
            </a:extLst>
          </p:cNvPr>
          <p:cNvSpPr/>
          <p:nvPr/>
        </p:nvSpPr>
        <p:spPr>
          <a:xfrm>
            <a:off x="7736042" y="560318"/>
            <a:ext cx="1619714" cy="9325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7464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Gather and clarify requirements from stakeholders.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374649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82A4F1-1700-3B7D-779D-EE826FCC7A05}"/>
              </a:ext>
            </a:extLst>
          </p:cNvPr>
          <p:cNvSpPr/>
          <p:nvPr/>
        </p:nvSpPr>
        <p:spPr>
          <a:xfrm>
            <a:off x="9486965" y="272271"/>
            <a:ext cx="1619714" cy="9325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7464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Define and prioritize items in the product backlog.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374649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1212E6-7CBD-856E-BB12-64074BF978B3}"/>
              </a:ext>
            </a:extLst>
          </p:cNvPr>
          <p:cNvSpPr/>
          <p:nvPr/>
        </p:nvSpPr>
        <p:spPr>
          <a:xfrm>
            <a:off x="9224547" y="725103"/>
            <a:ext cx="1619714" cy="9325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7464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Facilitate Scrum events (daily, sprint review, retrospective).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374649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EB4C2D-DF40-B595-3BCD-6703D74193B9}"/>
              </a:ext>
            </a:extLst>
          </p:cNvPr>
          <p:cNvSpPr/>
          <p:nvPr/>
        </p:nvSpPr>
        <p:spPr>
          <a:xfrm>
            <a:off x="9612738" y="1301216"/>
            <a:ext cx="1619714" cy="9325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7464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Collaborate with teammates to achieve sprint goals..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374649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F2EDCA-FCE1-DDAC-DFA7-EF6406BC9B9B}"/>
              </a:ext>
            </a:extLst>
          </p:cNvPr>
          <p:cNvSpPr/>
          <p:nvPr/>
        </p:nvSpPr>
        <p:spPr>
          <a:xfrm>
            <a:off x="8436507" y="1201635"/>
            <a:ext cx="1619714" cy="9325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7464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Communicate the product vision to the team.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374649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7735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otalEnergies AA - Bleu">
  <a:themeElements>
    <a:clrScheme name="Personnalisé 1">
      <a:dk1>
        <a:srgbClr val="374649"/>
      </a:dk1>
      <a:lt1>
        <a:srgbClr val="FFFFFF"/>
      </a:lt1>
      <a:dk2>
        <a:srgbClr val="285AFF"/>
      </a:dk2>
      <a:lt2>
        <a:srgbClr val="FFFFFF"/>
      </a:lt2>
      <a:accent1>
        <a:srgbClr val="285AFF"/>
      </a:accent1>
      <a:accent2>
        <a:srgbClr val="ED0000"/>
      </a:accent2>
      <a:accent3>
        <a:srgbClr val="40A900"/>
      </a:accent3>
      <a:accent4>
        <a:srgbClr val="F66A00"/>
      </a:accent4>
      <a:accent5>
        <a:srgbClr val="285AFF"/>
      </a:accent5>
      <a:accent6>
        <a:srgbClr val="ED0000"/>
      </a:accent6>
      <a:hlink>
        <a:srgbClr val="374649"/>
      </a:hlink>
      <a:folHlink>
        <a:srgbClr val="285A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1" id="{9BEC3FBE-2419-4042-98D8-48FD7A597541}" vid="{2A8E718C-D1D5-B54E-A9CF-4229D3F9F1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Grand écran</PresentationFormat>
  <Paragraphs>21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Arial</vt:lpstr>
      <vt:lpstr>TotalEnergies AA - Bleu</vt:lpstr>
      <vt:lpstr>Hands on Agile and Scrum Method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Olivier Renouard</dc:creator>
  <cp:lastModifiedBy>Olivier Renouard</cp:lastModifiedBy>
  <cp:revision>1</cp:revision>
  <dcterms:created xsi:type="dcterms:W3CDTF">2025-10-03T12:04:13Z</dcterms:created>
  <dcterms:modified xsi:type="dcterms:W3CDTF">2025-10-03T12:04:38Z</dcterms:modified>
</cp:coreProperties>
</file>